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119"/>
    <a:srgbClr val="2E0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2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9B311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3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7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871A-492A-4CAC-ADF5-F0866DB31B51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B7371-373E-4D93-A138-879E0635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/>
              <a:t>Kliknite da biste uredili stilove prototipa naslova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/>
              <a:t>Kliknite da biste uredili stilove teksta prototipa</a:t>
            </a:r>
          </a:p>
          <a:p>
            <a:pPr lvl="1"/>
            <a:r>
              <a:rPr lang="bs-Latn-BA"/>
              <a:t>Drugi nivo</a:t>
            </a:r>
          </a:p>
          <a:p>
            <a:pPr lvl="2"/>
            <a:r>
              <a:rPr lang="bs-Latn-BA"/>
              <a:t>Treći nivo</a:t>
            </a:r>
          </a:p>
          <a:p>
            <a:pPr lvl="3"/>
            <a:r>
              <a:rPr lang="bs-Latn-BA"/>
              <a:t>Četvrti nivo</a:t>
            </a:r>
          </a:p>
          <a:p>
            <a:pPr lvl="4"/>
            <a:r>
              <a:rPr lang="bs-Latn-BA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E0F1E"/>
                </a:solidFill>
              </a:defRPr>
            </a:lvl1pPr>
          </a:lstStyle>
          <a:p>
            <a:fld id="{F570871A-492A-4CAC-ADF5-F0866DB31B51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E0F1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E0F1E"/>
                </a:solidFill>
              </a:defRPr>
            </a:lvl1pPr>
          </a:lstStyle>
          <a:p>
            <a:fld id="{570B7371-373E-4D93-A138-879E0635481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6200000">
            <a:off x="-1024113" y="5332238"/>
            <a:ext cx="1695700" cy="3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0F1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B311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B311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B311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B311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B311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_bBX_g8S3c4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time_continue=15&amp;v=Kg7kwwsPgXs&amp;feature=emb_log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s://www.youtube.com/watch?v=tlunXDuQUZ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性別觀察家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東興國小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9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/>
              <a:t>翰林綜合活動四上</a:t>
            </a:r>
            <a:endParaRPr 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F9ED99C-B4EE-4477-8B0C-AC04F25D9D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95" t="30267" r="30139" b="9445"/>
          <a:stretch/>
        </p:blipFill>
        <p:spPr>
          <a:xfrm>
            <a:off x="494715" y="1503713"/>
            <a:ext cx="4193878" cy="408692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BA4475C-5707-41AF-8863-3526F5C82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28" t="19644" r="31389" b="16267"/>
          <a:stretch/>
        </p:blipFill>
        <p:spPr>
          <a:xfrm>
            <a:off x="4688593" y="1503713"/>
            <a:ext cx="3936710" cy="40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9" y="304166"/>
            <a:ext cx="7635784" cy="1325563"/>
          </a:xfrm>
        </p:spPr>
        <p:txBody>
          <a:bodyPr/>
          <a:lstStyle/>
          <a:p>
            <a:r>
              <a:rPr lang="zh-TW" altLang="en-US" dirty="0"/>
              <a:t>廣告中的刻板印象</a:t>
            </a:r>
            <a:endParaRPr lang="en-US" dirty="0"/>
          </a:p>
        </p:txBody>
      </p:sp>
      <p:pic>
        <p:nvPicPr>
          <p:cNvPr id="3" name="圖片 2">
            <a:hlinkClick r:id="rId2"/>
            <a:extLst>
              <a:ext uri="{FF2B5EF4-FFF2-40B4-BE49-F238E27FC236}">
                <a16:creationId xmlns:a16="http://schemas.microsoft.com/office/drawing/2014/main" id="{72846B69-9601-4C67-92FB-B326D7629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5" t="17334" r="29222" b="21000"/>
          <a:stretch/>
        </p:blipFill>
        <p:spPr>
          <a:xfrm>
            <a:off x="618309" y="1629729"/>
            <a:ext cx="4735975" cy="2681014"/>
          </a:xfrm>
          <a:prstGeom prst="rect">
            <a:avLst/>
          </a:prstGeom>
        </p:spPr>
      </p:pic>
      <p:pic>
        <p:nvPicPr>
          <p:cNvPr id="5" name="圖片 4">
            <a:hlinkClick r:id="rId4"/>
            <a:extLst>
              <a:ext uri="{FF2B5EF4-FFF2-40B4-BE49-F238E27FC236}">
                <a16:creationId xmlns:a16="http://schemas.microsoft.com/office/drawing/2014/main" id="{8357EB45-D301-4D9F-BF42-CD6DD557E9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4" t="17467" r="29056" b="20866"/>
          <a:stretch/>
        </p:blipFill>
        <p:spPr>
          <a:xfrm>
            <a:off x="4171406" y="3993670"/>
            <a:ext cx="4815839" cy="27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8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29C025-B007-408E-83B2-0A4EEDAEE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職業不分性別</a:t>
            </a:r>
          </a:p>
        </p:txBody>
      </p:sp>
      <p:pic>
        <p:nvPicPr>
          <p:cNvPr id="7" name="圖片 6">
            <a:hlinkClick r:id="rId2"/>
            <a:extLst>
              <a:ext uri="{FF2B5EF4-FFF2-40B4-BE49-F238E27FC236}">
                <a16:creationId xmlns:a16="http://schemas.microsoft.com/office/drawing/2014/main" id="{A2CD1CAB-09C8-4145-B7C7-ABFA43DB00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2" t="16971" r="27429" b="18876"/>
          <a:stretch/>
        </p:blipFill>
        <p:spPr>
          <a:xfrm>
            <a:off x="1375955" y="2143535"/>
            <a:ext cx="6531428" cy="366631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A3B1F7F-26BF-4146-AF5E-C49419E22A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0" t="17887" r="50666" b="24209"/>
          <a:stretch/>
        </p:blipFill>
        <p:spPr>
          <a:xfrm>
            <a:off x="130628" y="1402081"/>
            <a:ext cx="2386150" cy="183179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B7132FF-D29A-4AC9-B833-716FA67396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3" t="17733" r="43143" b="23600"/>
          <a:stretch/>
        </p:blipFill>
        <p:spPr>
          <a:xfrm>
            <a:off x="6147944" y="1442697"/>
            <a:ext cx="2865428" cy="203916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EB4826B-CB70-4FA6-AC07-943DF86267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190" t="18038" r="30857" b="21162"/>
          <a:stretch/>
        </p:blipFill>
        <p:spPr>
          <a:xfrm>
            <a:off x="130628" y="4843193"/>
            <a:ext cx="2795778" cy="1933303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4279DC32-54A6-4172-970F-4F2A003090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601" t="18038" r="32765" b="23447"/>
          <a:stretch/>
        </p:blipFill>
        <p:spPr>
          <a:xfrm>
            <a:off x="6147944" y="5007697"/>
            <a:ext cx="2865428" cy="181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5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尊重與接納  </a:t>
            </a:r>
            <a:r>
              <a:rPr lang="en-US" altLang="zh-TW" sz="2800" dirty="0"/>
              <a:t>~</a:t>
            </a:r>
            <a:r>
              <a:rPr lang="zh-TW" altLang="en-US" sz="2800" dirty="0"/>
              <a:t>台灣常見男性和女性性格特質</a:t>
            </a:r>
            <a:endParaRPr lang="en-US" sz="28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1DDCD5D-C5D8-430F-A607-0BFACB694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48" y="3596569"/>
            <a:ext cx="4163636" cy="3122727"/>
          </a:xfrm>
        </p:spPr>
      </p:pic>
      <p:sp>
        <p:nvSpPr>
          <p:cNvPr id="6" name="內容版面配置區 4">
            <a:extLst>
              <a:ext uri="{FF2B5EF4-FFF2-40B4-BE49-F238E27FC236}">
                <a16:creationId xmlns:a16="http://schemas.microsoft.com/office/drawing/2014/main" id="{26D604C8-9F90-4735-B1E0-094F4A859486}"/>
              </a:ext>
            </a:extLst>
          </p:cNvPr>
          <p:cNvSpPr txBox="1">
            <a:spLocks/>
          </p:cNvSpPr>
          <p:nvPr/>
        </p:nvSpPr>
        <p:spPr>
          <a:xfrm>
            <a:off x="412069" y="1797013"/>
            <a:ext cx="1952308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9B311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9B311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9B311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B311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B311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/>
              <a:t>剛強的</a:t>
            </a:r>
            <a:endParaRPr lang="en-US" altLang="zh-TW" sz="2400" dirty="0"/>
          </a:p>
          <a:p>
            <a:r>
              <a:rPr lang="zh-TW" altLang="en-US" sz="2400" dirty="0"/>
              <a:t>靠自己的</a:t>
            </a:r>
            <a:endParaRPr lang="en-US" altLang="zh-TW" sz="2400" dirty="0"/>
          </a:p>
          <a:p>
            <a:r>
              <a:rPr lang="zh-TW" altLang="en-US" sz="2400" dirty="0"/>
              <a:t>獨立的</a:t>
            </a:r>
            <a:endParaRPr lang="en-US" altLang="zh-TW" sz="2400" dirty="0"/>
          </a:p>
          <a:p>
            <a:r>
              <a:rPr lang="zh-TW" altLang="en-US" sz="2400" dirty="0"/>
              <a:t>冒險的</a:t>
            </a:r>
            <a:endParaRPr lang="en-US" altLang="zh-TW" sz="2400" dirty="0"/>
          </a:p>
          <a:p>
            <a:r>
              <a:rPr lang="zh-TW" altLang="en-US" sz="2400" dirty="0"/>
              <a:t>隨便的</a:t>
            </a:r>
            <a:endParaRPr lang="en-US" altLang="zh-TW" sz="2400" dirty="0"/>
          </a:p>
          <a:p>
            <a:r>
              <a:rPr lang="zh-TW" altLang="en-US" sz="2400" dirty="0"/>
              <a:t>浮躁的</a:t>
            </a:r>
            <a:endParaRPr lang="en-US" altLang="zh-TW" sz="2400" dirty="0"/>
          </a:p>
          <a:p>
            <a:r>
              <a:rPr lang="zh-TW" altLang="en-US" sz="2400" dirty="0"/>
              <a:t>膽大的</a:t>
            </a:r>
            <a:endParaRPr lang="en-US" altLang="zh-TW" sz="2400" dirty="0"/>
          </a:p>
        </p:txBody>
      </p:sp>
      <p:sp>
        <p:nvSpPr>
          <p:cNvPr id="8" name="內容版面配置區 4">
            <a:extLst>
              <a:ext uri="{FF2B5EF4-FFF2-40B4-BE49-F238E27FC236}">
                <a16:creationId xmlns:a16="http://schemas.microsoft.com/office/drawing/2014/main" id="{10786E2C-1202-4793-AB76-838BA1EE0044}"/>
              </a:ext>
            </a:extLst>
          </p:cNvPr>
          <p:cNvSpPr txBox="1">
            <a:spLocks/>
          </p:cNvSpPr>
          <p:nvPr/>
        </p:nvSpPr>
        <p:spPr>
          <a:xfrm>
            <a:off x="2099152" y="1782643"/>
            <a:ext cx="1952308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9B3119"/>
                </a:solidFill>
              </a:rPr>
              <a:t>有主見的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粗魯的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穩重的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個人主義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偏激的</a:t>
            </a:r>
            <a:endParaRPr lang="en-US" altLang="zh-TW" dirty="0">
              <a:solidFill>
                <a:srgbClr val="9B3119"/>
              </a:solidFill>
            </a:endParaRPr>
          </a:p>
          <a:p>
            <a:endParaRPr lang="en-US" altLang="zh-TW" dirty="0">
              <a:solidFill>
                <a:srgbClr val="9B3119"/>
              </a:solidFill>
            </a:endParaRPr>
          </a:p>
        </p:txBody>
      </p:sp>
      <p:sp>
        <p:nvSpPr>
          <p:cNvPr id="10" name="內容版面配置區 4">
            <a:extLst>
              <a:ext uri="{FF2B5EF4-FFF2-40B4-BE49-F238E27FC236}">
                <a16:creationId xmlns:a16="http://schemas.microsoft.com/office/drawing/2014/main" id="{1ECEE3C9-78DA-4541-9551-738E54AF1793}"/>
              </a:ext>
            </a:extLst>
          </p:cNvPr>
          <p:cNvSpPr txBox="1">
            <a:spLocks/>
          </p:cNvSpPr>
          <p:nvPr/>
        </p:nvSpPr>
        <p:spPr>
          <a:xfrm>
            <a:off x="3946957" y="1762612"/>
            <a:ext cx="1952308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9B3119"/>
                </a:solidFill>
              </a:rPr>
              <a:t>溫暖的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整潔的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敏感的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順從的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純潔的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心細的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膽小的</a:t>
            </a:r>
            <a:endParaRPr lang="en-US" altLang="zh-TW" dirty="0">
              <a:solidFill>
                <a:srgbClr val="9B3119"/>
              </a:solidFill>
            </a:endParaRPr>
          </a:p>
        </p:txBody>
      </p:sp>
      <p:sp>
        <p:nvSpPr>
          <p:cNvPr id="12" name="內容版面配置區 4">
            <a:extLst>
              <a:ext uri="{FF2B5EF4-FFF2-40B4-BE49-F238E27FC236}">
                <a16:creationId xmlns:a16="http://schemas.microsoft.com/office/drawing/2014/main" id="{58405513-CE53-49AE-8941-237D00EF27D0}"/>
              </a:ext>
            </a:extLst>
          </p:cNvPr>
          <p:cNvSpPr txBox="1">
            <a:spLocks/>
          </p:cNvSpPr>
          <p:nvPr/>
        </p:nvSpPr>
        <p:spPr>
          <a:xfrm>
            <a:off x="5555276" y="1782643"/>
            <a:ext cx="1952308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9B3119"/>
                </a:solidFill>
              </a:rPr>
              <a:t>保守的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被動的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害羞的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依賴的</a:t>
            </a:r>
            <a:endParaRPr lang="en-US" altLang="zh-TW" dirty="0">
              <a:solidFill>
                <a:srgbClr val="9B3119"/>
              </a:solidFill>
            </a:endParaRPr>
          </a:p>
          <a:p>
            <a:r>
              <a:rPr lang="zh-TW" altLang="en-US" dirty="0">
                <a:solidFill>
                  <a:srgbClr val="9B3119"/>
                </a:solidFill>
              </a:rPr>
              <a:t>富同情心</a:t>
            </a:r>
            <a:endParaRPr lang="en-US" altLang="zh-TW" dirty="0">
              <a:solidFill>
                <a:srgbClr val="9B3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566F3C4-27A4-49B1-8BF7-D0E6EFC58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報告結束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288D6C95-8EFC-409A-853B-86AC29850C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1854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1" id="{7B3D6A3C-2CFB-4733-AE06-8D1C07215BBC}" vid="{ECB175A9-6BDB-4667-9D02-AC92D945A5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Children-PowerPoint-Template</Template>
  <TotalTime>51</TotalTime>
  <Words>78</Words>
  <Application>Microsoft Office PowerPoint</Application>
  <PresentationFormat>如螢幕大小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0" baseType="lpstr">
      <vt:lpstr>微軟正黑體</vt:lpstr>
      <vt:lpstr>Arial</vt:lpstr>
      <vt:lpstr>Trebuchet MS</vt:lpstr>
      <vt:lpstr>Office tema</vt:lpstr>
      <vt:lpstr>性別觀察家</vt:lpstr>
      <vt:lpstr>翰林綜合活動四上</vt:lpstr>
      <vt:lpstr>廣告中的刻板印象</vt:lpstr>
      <vt:lpstr>職業不分性別</vt:lpstr>
      <vt:lpstr>尊重與接納  ~台灣常見男性和女性性格特質</vt:lpstr>
      <vt:lpstr>報告結束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性別觀察家</dc:title>
  <dc:creator>user</dc:creator>
  <cp:lastModifiedBy>user</cp:lastModifiedBy>
  <cp:revision>6</cp:revision>
  <dcterms:created xsi:type="dcterms:W3CDTF">2020-10-17T09:38:32Z</dcterms:created>
  <dcterms:modified xsi:type="dcterms:W3CDTF">2020-10-17T12:47:34Z</dcterms:modified>
</cp:coreProperties>
</file>