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2" r:id="rId3"/>
    <p:sldId id="263" r:id="rId4"/>
    <p:sldId id="264" r:id="rId5"/>
    <p:sldId id="276" r:id="rId6"/>
    <p:sldId id="274" r:id="rId7"/>
    <p:sldId id="282" r:id="rId8"/>
    <p:sldId id="283" r:id="rId9"/>
    <p:sldId id="280" r:id="rId10"/>
    <p:sldId id="284" r:id="rId11"/>
    <p:sldId id="275" r:id="rId12"/>
    <p:sldId id="278" r:id="rId13"/>
    <p:sldId id="279" r:id="rId14"/>
    <p:sldId id="277" r:id="rId15"/>
    <p:sldId id="286" r:id="rId16"/>
    <p:sldId id="271" r:id="rId17"/>
    <p:sldId id="270" r:id="rId18"/>
    <p:sldId id="267" r:id="rId19"/>
    <p:sldId id="272" r:id="rId20"/>
    <p:sldId id="273" r:id="rId21"/>
    <p:sldId id="266" r:id="rId22"/>
    <p:sldId id="265" r:id="rId23"/>
    <p:sldId id="268" r:id="rId24"/>
    <p:sldId id="269" r:id="rId25"/>
    <p:sldId id="287" r:id="rId26"/>
    <p:sldId id="260" r:id="rId27"/>
    <p:sldId id="261" r:id="rId28"/>
    <p:sldId id="281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57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>
        <c:manualLayout>
          <c:layoutTarget val="inner"/>
          <c:xMode val="edge"/>
          <c:yMode val="edge"/>
          <c:x val="8.1500801983085611E-2"/>
          <c:y val="4.6811705445162805E-2"/>
          <c:w val="0.85549224749684072"/>
          <c:h val="0.88254651718242438"/>
        </c:manualLayout>
      </c:layout>
      <c:barChart>
        <c:barDir val="col"/>
        <c:grouping val="clustered"/>
        <c:ser>
          <c:idx val="1"/>
          <c:order val="0"/>
          <c:tx>
            <c:v>金質</c:v>
          </c:tx>
          <c:dLbls>
            <c:showVal val="1"/>
          </c:dLbls>
          <c:cat>
            <c:numRef>
              <c:f>Sheet2!$A$1:$A$4</c:f>
              <c:numCache>
                <c:formatCode>General</c:formatCode>
                <c:ptCount val="4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100</c:v>
                </c:pt>
              </c:numCache>
            </c:numRef>
          </c:cat>
          <c:val>
            <c:numRef>
              <c:f>Sheet2!$B$1:$B$4</c:f>
              <c:numCache>
                <c:formatCode>General</c:formatCode>
                <c:ptCount val="4"/>
                <c:pt idx="0">
                  <c:v>19</c:v>
                </c:pt>
                <c:pt idx="1">
                  <c:v>22</c:v>
                </c:pt>
                <c:pt idx="2">
                  <c:v>10</c:v>
                </c:pt>
                <c:pt idx="3">
                  <c:v>16</c:v>
                </c:pt>
              </c:numCache>
            </c:numRef>
          </c:val>
        </c:ser>
        <c:ser>
          <c:idx val="3"/>
          <c:order val="1"/>
          <c:tx>
            <c:v>銀質</c:v>
          </c:tx>
          <c:dLbls>
            <c:showVal val="1"/>
          </c:dLbls>
          <c:cat>
            <c:numRef>
              <c:f>Sheet2!$A$1:$A$4</c:f>
              <c:numCache>
                <c:formatCode>General</c:formatCode>
                <c:ptCount val="4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100</c:v>
                </c:pt>
              </c:numCache>
            </c:numRef>
          </c:cat>
          <c:val>
            <c:numRef>
              <c:f>Sheet2!$D$1:$D$4</c:f>
              <c:numCache>
                <c:formatCode>General</c:formatCode>
                <c:ptCount val="4"/>
                <c:pt idx="0">
                  <c:v>41</c:v>
                </c:pt>
                <c:pt idx="1">
                  <c:v>42</c:v>
                </c:pt>
                <c:pt idx="2">
                  <c:v>49</c:v>
                </c:pt>
                <c:pt idx="3">
                  <c:v>68</c:v>
                </c:pt>
              </c:numCache>
            </c:numRef>
          </c:val>
        </c:ser>
        <c:ser>
          <c:idx val="5"/>
          <c:order val="2"/>
          <c:tx>
            <c:v>銅質</c:v>
          </c:tx>
          <c:dLbls>
            <c:showVal val="1"/>
          </c:dLbls>
          <c:cat>
            <c:numRef>
              <c:f>Sheet2!$A$1:$A$4</c:f>
              <c:numCache>
                <c:formatCode>General</c:formatCode>
                <c:ptCount val="4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100</c:v>
                </c:pt>
              </c:numCache>
            </c:numRef>
          </c:cat>
          <c:val>
            <c:numRef>
              <c:f>Sheet2!$F$1:$F$4</c:f>
              <c:numCache>
                <c:formatCode>General</c:formatCode>
                <c:ptCount val="4"/>
                <c:pt idx="0">
                  <c:v>378</c:v>
                </c:pt>
                <c:pt idx="1">
                  <c:v>360</c:v>
                </c:pt>
                <c:pt idx="2">
                  <c:v>334</c:v>
                </c:pt>
                <c:pt idx="3">
                  <c:v>422</c:v>
                </c:pt>
              </c:numCache>
            </c:numRef>
          </c:val>
        </c:ser>
        <c:axId val="52292224"/>
        <c:axId val="58937728"/>
      </c:barChart>
      <c:catAx>
        <c:axId val="52292224"/>
        <c:scaling>
          <c:orientation val="minMax"/>
        </c:scaling>
        <c:axPos val="b"/>
        <c:numFmt formatCode="General" sourceLinked="1"/>
        <c:tickLblPos val="nextTo"/>
        <c:crossAx val="58937728"/>
        <c:crosses val="autoZero"/>
        <c:auto val="1"/>
        <c:lblAlgn val="ctr"/>
        <c:lblOffset val="100"/>
      </c:catAx>
      <c:valAx>
        <c:axId val="58937728"/>
        <c:scaling>
          <c:orientation val="minMax"/>
        </c:scaling>
        <c:axPos val="l"/>
        <c:majorGridlines/>
        <c:numFmt formatCode="General" sourceLinked="1"/>
        <c:tickLblPos val="nextTo"/>
        <c:crossAx val="5229222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barChart>
        <c:barDir val="col"/>
        <c:grouping val="clustered"/>
        <c:ser>
          <c:idx val="1"/>
          <c:order val="0"/>
          <c:tx>
            <c:v>97</c:v>
          </c:tx>
          <c:dLbls>
            <c:showVal val="1"/>
          </c:dLbls>
          <c:cat>
            <c:strRef>
              <c:f>Sheet3!$A$1:$A$3</c:f>
              <c:strCache>
                <c:ptCount val="3"/>
                <c:pt idx="0">
                  <c:v>金質</c:v>
                </c:pt>
                <c:pt idx="1">
                  <c:v>銀質</c:v>
                </c:pt>
                <c:pt idx="2">
                  <c:v>銅質</c:v>
                </c:pt>
              </c:strCache>
            </c:strRef>
          </c:cat>
          <c:val>
            <c:numRef>
              <c:f>Sheet3!$C$1:$C$3</c:f>
              <c:numCache>
                <c:formatCode>General</c:formatCode>
                <c:ptCount val="3"/>
                <c:pt idx="0">
                  <c:v>19</c:v>
                </c:pt>
                <c:pt idx="1">
                  <c:v>41</c:v>
                </c:pt>
                <c:pt idx="2">
                  <c:v>378</c:v>
                </c:pt>
              </c:numCache>
            </c:numRef>
          </c:val>
        </c:ser>
        <c:ser>
          <c:idx val="3"/>
          <c:order val="1"/>
          <c:tx>
            <c:v>98</c:v>
          </c:tx>
          <c:dLbls>
            <c:showVal val="1"/>
          </c:dLbls>
          <c:cat>
            <c:strRef>
              <c:f>Sheet3!$A$1:$A$3</c:f>
              <c:strCache>
                <c:ptCount val="3"/>
                <c:pt idx="0">
                  <c:v>金質</c:v>
                </c:pt>
                <c:pt idx="1">
                  <c:v>銀質</c:v>
                </c:pt>
                <c:pt idx="2">
                  <c:v>銅質</c:v>
                </c:pt>
              </c:strCache>
            </c:strRef>
          </c:cat>
          <c:val>
            <c:numRef>
              <c:f>Sheet3!$E$1:$E$3</c:f>
              <c:numCache>
                <c:formatCode>General</c:formatCode>
                <c:ptCount val="3"/>
                <c:pt idx="0">
                  <c:v>22</c:v>
                </c:pt>
                <c:pt idx="1">
                  <c:v>42</c:v>
                </c:pt>
                <c:pt idx="2">
                  <c:v>360</c:v>
                </c:pt>
              </c:numCache>
            </c:numRef>
          </c:val>
        </c:ser>
        <c:ser>
          <c:idx val="5"/>
          <c:order val="2"/>
          <c:tx>
            <c:v>99</c:v>
          </c:tx>
          <c:dLbls>
            <c:showVal val="1"/>
          </c:dLbls>
          <c:cat>
            <c:strRef>
              <c:f>Sheet3!$A$1:$A$3</c:f>
              <c:strCache>
                <c:ptCount val="3"/>
                <c:pt idx="0">
                  <c:v>金質</c:v>
                </c:pt>
                <c:pt idx="1">
                  <c:v>銀質</c:v>
                </c:pt>
                <c:pt idx="2">
                  <c:v>銅質</c:v>
                </c:pt>
              </c:strCache>
            </c:strRef>
          </c:cat>
          <c:val>
            <c:numRef>
              <c:f>Sheet3!$G$1:$G$3</c:f>
              <c:numCache>
                <c:formatCode>General</c:formatCode>
                <c:ptCount val="3"/>
                <c:pt idx="0">
                  <c:v>10</c:v>
                </c:pt>
                <c:pt idx="1">
                  <c:v>49</c:v>
                </c:pt>
                <c:pt idx="2">
                  <c:v>334</c:v>
                </c:pt>
              </c:numCache>
            </c:numRef>
          </c:val>
        </c:ser>
        <c:ser>
          <c:idx val="7"/>
          <c:order val="3"/>
          <c:tx>
            <c:v>100</c:v>
          </c:tx>
          <c:dLbls>
            <c:showVal val="1"/>
          </c:dLbls>
          <c:cat>
            <c:strRef>
              <c:f>Sheet3!$A$1:$A$3</c:f>
              <c:strCache>
                <c:ptCount val="3"/>
                <c:pt idx="0">
                  <c:v>金質</c:v>
                </c:pt>
                <c:pt idx="1">
                  <c:v>銀質</c:v>
                </c:pt>
                <c:pt idx="2">
                  <c:v>銅質</c:v>
                </c:pt>
              </c:strCache>
            </c:strRef>
          </c:cat>
          <c:val>
            <c:numRef>
              <c:f>Sheet3!$I$1:$I$3</c:f>
              <c:numCache>
                <c:formatCode>General</c:formatCode>
                <c:ptCount val="3"/>
                <c:pt idx="0">
                  <c:v>16</c:v>
                </c:pt>
                <c:pt idx="1">
                  <c:v>68</c:v>
                </c:pt>
                <c:pt idx="2">
                  <c:v>422</c:v>
                </c:pt>
              </c:numCache>
            </c:numRef>
          </c:val>
        </c:ser>
        <c:axId val="60229888"/>
        <c:axId val="60243968"/>
      </c:barChart>
      <c:catAx>
        <c:axId val="60229888"/>
        <c:scaling>
          <c:orientation val="minMax"/>
        </c:scaling>
        <c:axPos val="b"/>
        <c:tickLblPos val="nextTo"/>
        <c:crossAx val="60243968"/>
        <c:crosses val="autoZero"/>
        <c:auto val="1"/>
        <c:lblAlgn val="ctr"/>
        <c:lblOffset val="100"/>
      </c:catAx>
      <c:valAx>
        <c:axId val="60243968"/>
        <c:scaling>
          <c:orientation val="minMax"/>
        </c:scaling>
        <c:axPos val="l"/>
        <c:majorGridlines/>
        <c:numFmt formatCode="General" sourceLinked="1"/>
        <c:tickLblPos val="nextTo"/>
        <c:crossAx val="60229888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A5B8EE-475A-488B-AEEB-97164C35DE55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6065F8-54BE-4567-A503-23B29F44D3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5B8EE-475A-488B-AEEB-97164C35DE55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065F8-54BE-4567-A503-23B29F44D3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5B8EE-475A-488B-AEEB-97164C35DE55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065F8-54BE-4567-A503-23B29F44D3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5B8EE-475A-488B-AEEB-97164C35DE55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065F8-54BE-4567-A503-23B29F44D3E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5B8EE-475A-488B-AEEB-97164C35DE55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065F8-54BE-4567-A503-23B29F44D3E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5B8EE-475A-488B-AEEB-97164C35DE55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065F8-54BE-4567-A503-23B29F44D3E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5B8EE-475A-488B-AEEB-97164C35DE55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065F8-54BE-4567-A503-23B29F44D3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5B8EE-475A-488B-AEEB-97164C35DE55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065F8-54BE-4567-A503-23B29F44D3E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5B8EE-475A-488B-AEEB-97164C35DE55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065F8-54BE-4567-A503-23B29F44D3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7A5B8EE-475A-488B-AEEB-97164C35DE55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065F8-54BE-4567-A503-23B29F44D3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A5B8EE-475A-488B-AEEB-97164C35DE55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6065F8-54BE-4567-A503-23B29F44D3E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7A5B8EE-475A-488B-AEEB-97164C35DE55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16065F8-54BE-4567-A503-23B29F44D3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008112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solidFill>
                  <a:srgbClr val="00B05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永康國中</a:t>
            </a:r>
            <a:r>
              <a:rPr lang="zh-TW" altLang="en-US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健體領域特色分享</a:t>
            </a:r>
            <a:endParaRPr lang="zh-TW" altLang="en-US" dirty="0"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87824" y="3429000"/>
            <a:ext cx="4104456" cy="1224136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報  告  人：劉峪倫</a:t>
            </a:r>
            <a:endParaRPr lang="en-US" altLang="zh-TW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l"/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報告日期：</a:t>
            </a:r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101/10/18</a:t>
            </a:r>
          </a:p>
          <a:p>
            <a:pPr algn="l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116632"/>
            <a:ext cx="4499992" cy="764704"/>
          </a:xfrm>
          <a:prstGeom prst="rect">
            <a:avLst/>
          </a:prstGeom>
        </p:spPr>
        <p:txBody>
          <a:bodyPr vert="horz" anchor="b">
            <a:normAutofit fontScale="5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國教輔導團分區到校諮詢服務</a:t>
            </a: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H:\社團\社團上課照片\籃球隊\IMG_3972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3762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H:\社團\社團上課照片\籃球隊\IMG_39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25202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H:\社團\社團上課照片\跆拳道\IMG_39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628800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H:\社團\社團上課照片\啦啦隊\IMG_54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005064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 descr="H:\社團\社團上課照片\羽球\CIMG33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628800"/>
            <a:ext cx="25202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 descr="H:\社團\社團上課照片\武術\IMG_407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005064"/>
            <a:ext cx="2592288" cy="217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各社團的活動情形</a:t>
            </a:r>
            <a:r>
              <a:rPr lang="en-US" altLang="zh-TW" sz="16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(2)</a:t>
            </a:r>
            <a:endParaRPr lang="zh-TW" altLang="en-US" sz="1600" dirty="0"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H:\社團\社團上課照片\跆拳道\IMG_39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21088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H:\社團\社團上課照片\籃球隊\IMG_39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21088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241321366309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556792"/>
            <a:ext cx="3528392" cy="249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467544" y="26064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四組優秀的校隊</a:t>
            </a:r>
            <a:endParaRPr lang="en-US" altLang="zh-TW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3600" dirty="0" smtClean="0">
                <a:solidFill>
                  <a:schemeClr val="accent3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羽球、跆拳道、籃球、舉重</a:t>
            </a:r>
            <a:endParaRPr lang="zh-TW" altLang="en-US" sz="3600" dirty="0">
              <a:solidFill>
                <a:schemeClr val="accent3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8" name="圖片 7" descr="E:\DCIM\100OLYMP\PA1652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28800"/>
            <a:ext cx="33123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995120" cy="1143000"/>
          </a:xfrm>
        </p:spPr>
        <p:txBody>
          <a:bodyPr/>
          <a:lstStyle/>
          <a:p>
            <a:r>
              <a:rPr lang="zh-TW" altLang="en-US" b="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　體適能提升實施計畫</a:t>
            </a:r>
            <a:endParaRPr lang="zh-TW" altLang="en-US" b="0" dirty="0"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395536" y="5949280"/>
            <a:ext cx="3960440" cy="576064"/>
          </a:xfrm>
          <a:noFill/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zh-TW" altLang="en-US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活動區域及路線</a:t>
            </a:r>
            <a:endParaRPr lang="zh-TW" altLang="en-US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9" name="內容版面配置區 8" descr="圖一.pn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312368" cy="4392488"/>
          </a:xfrm>
          <a:prstGeom prst="rect">
            <a:avLst/>
          </a:prstGeom>
          <a:ln>
            <a:solidFill>
              <a:schemeClr val="accent1">
                <a:alpha val="76000"/>
              </a:schemeClr>
            </a:solidFill>
          </a:ln>
        </p:spPr>
      </p:pic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3995936" y="1700808"/>
            <a:ext cx="4896543" cy="4072938"/>
          </a:xfrm>
        </p:spPr>
        <p:txBody>
          <a:bodyPr>
            <a:normAutofit/>
          </a:bodyPr>
          <a:lstStyle/>
          <a:p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晨間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升旗後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約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分鐘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endParaRPr lang="zh-TW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課間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配合學校作息時間表調整第二、三節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下</a:t>
            </a:r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課為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</a:t>
            </a:r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鐘</a:t>
            </a:r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活動時間登錄於每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</a:t>
            </a:r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運動時數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家庭聯絡簿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內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 descr="IMG_3913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2678369" cy="2304256"/>
          </a:xfrm>
          <a:prstGeom prst="rect">
            <a:avLst/>
          </a:prstGeom>
        </p:spPr>
      </p:pic>
      <p:pic>
        <p:nvPicPr>
          <p:cNvPr id="10" name="內容版面配置區 9" descr="IMG_3909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75856" y="1412776"/>
            <a:ext cx="2560641" cy="2294527"/>
          </a:xfrm>
          <a:prstGeom prst="rect">
            <a:avLst/>
          </a:prstGeom>
        </p:spPr>
      </p:pic>
      <p:pic>
        <p:nvPicPr>
          <p:cNvPr id="11" name="圖片 10" descr="IMG_391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2160" y="1412776"/>
            <a:ext cx="2664296" cy="2304256"/>
          </a:xfrm>
          <a:prstGeom prst="rect">
            <a:avLst/>
          </a:prstGeom>
        </p:spPr>
      </p:pic>
      <p:pic>
        <p:nvPicPr>
          <p:cNvPr id="5" name="圖片 4" descr="IMG_3593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528" y="4077072"/>
            <a:ext cx="2808312" cy="2297812"/>
          </a:xfrm>
          <a:prstGeom prst="rect">
            <a:avLst/>
          </a:prstGeom>
        </p:spPr>
      </p:pic>
      <p:pic>
        <p:nvPicPr>
          <p:cNvPr id="6" name="圖片 5" descr="DSCN9126"/>
          <p:cNvPicPr/>
          <p:nvPr/>
        </p:nvPicPr>
        <p:blipFill>
          <a:blip r:embed="rId6" cstate="print"/>
          <a:srcRect l="9375" r="34399" b="37993"/>
          <a:stretch>
            <a:fillRect/>
          </a:stretch>
        </p:blipFill>
        <p:spPr bwMode="auto">
          <a:xfrm>
            <a:off x="3275856" y="4149080"/>
            <a:ext cx="26642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P101002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077072"/>
            <a:ext cx="25922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683568" y="40466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體適能提升計畫的實施情形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2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本校</a:t>
            </a:r>
            <a:r>
              <a:rPr lang="en-US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</a:t>
            </a:r>
            <a:r>
              <a:rPr lang="zh-TW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學年度體適能</a:t>
            </a:r>
            <a:r>
              <a:rPr lang="en-US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項均達</a:t>
            </a:r>
            <a:r>
              <a:rPr lang="en-US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25%</a:t>
            </a:r>
            <a:r>
              <a:rPr lang="zh-TW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以上人數共計</a:t>
            </a:r>
            <a:r>
              <a:rPr lang="en-US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1156</a:t>
            </a:r>
            <a:r>
              <a:rPr lang="zh-TW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人，占全校比例</a:t>
            </a:r>
            <a:r>
              <a:rPr lang="en-US" altLang="zh-TW" sz="2700" dirty="0" smtClean="0">
                <a:solidFill>
                  <a:schemeClr val="accent3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57.17</a:t>
            </a:r>
            <a:r>
              <a:rPr lang="zh-TW" altLang="zh-TW" sz="2700" dirty="0" smtClean="0">
                <a:solidFill>
                  <a:schemeClr val="accent3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％</a:t>
            </a:r>
            <a:r>
              <a:rPr lang="zh-TW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，每年體適能獎章得獎人數比例約為</a:t>
            </a:r>
            <a:r>
              <a:rPr lang="en-US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15</a:t>
            </a:r>
            <a:r>
              <a:rPr lang="zh-TW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％，其中銀質獎章得獎人數更</a:t>
            </a:r>
            <a:r>
              <a:rPr lang="zh-TW" altLang="en-US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呈</a:t>
            </a:r>
            <a:r>
              <a:rPr lang="zh-TW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穩定性的成長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504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標題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2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本校</a:t>
            </a:r>
            <a:r>
              <a:rPr lang="en-US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</a:t>
            </a:r>
            <a:r>
              <a:rPr lang="zh-TW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學年度體適能</a:t>
            </a:r>
            <a:r>
              <a:rPr lang="en-US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項均達</a:t>
            </a:r>
            <a:r>
              <a:rPr lang="en-US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25%</a:t>
            </a:r>
            <a:r>
              <a:rPr lang="zh-TW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以上人數共計</a:t>
            </a:r>
            <a:r>
              <a:rPr lang="en-US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1156</a:t>
            </a:r>
            <a:r>
              <a:rPr lang="zh-TW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人，占全校比例</a:t>
            </a:r>
            <a:r>
              <a:rPr lang="en-US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57.17</a:t>
            </a:r>
            <a:r>
              <a:rPr lang="zh-TW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％，每年體適能獎章得獎人數比例約為</a:t>
            </a:r>
            <a:r>
              <a:rPr lang="en-US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15</a:t>
            </a:r>
            <a:r>
              <a:rPr lang="zh-TW" altLang="zh-TW" sz="27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％，其中</a:t>
            </a:r>
            <a:r>
              <a:rPr lang="zh-TW" altLang="zh-TW" sz="2700" dirty="0" smtClean="0">
                <a:solidFill>
                  <a:srgbClr val="00B05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銀質獎章得獎人數更</a:t>
            </a:r>
            <a:r>
              <a:rPr lang="zh-TW" altLang="en-US" sz="2700" dirty="0" smtClean="0">
                <a:solidFill>
                  <a:srgbClr val="00B05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呈</a:t>
            </a:r>
            <a:r>
              <a:rPr lang="zh-TW" altLang="zh-TW" sz="2700" dirty="0" smtClean="0">
                <a:solidFill>
                  <a:srgbClr val="00B05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穩定性的成長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exerci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7128792" cy="547199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定期舉辦 各項運動競賽</a:t>
            </a:r>
            <a:endParaRPr lang="zh-TW" altLang="en-US" sz="3600" dirty="0"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544522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藉由每年舉辦的：運動會、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腳趣味競賽、班際拔河比賽、排球賽、籃球賽與今年新增游泳比賽，</a:t>
            </a:r>
            <a:r>
              <a:rPr lang="zh-TW" altLang="en-US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提升學生的運動的樂趣與學習動機之外，也可以凝聚班級整體的向心力。</a:t>
            </a:r>
            <a:endParaRPr lang="zh-TW" altLang="en-US" sz="2400" dirty="0">
              <a:solidFill>
                <a:srgbClr val="00B05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swimm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140968"/>
            <a:ext cx="4032448" cy="295232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70609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水域安全教育宣導</a:t>
            </a:r>
            <a:endParaRPr lang="zh-TW" altLang="en-US" sz="1200" dirty="0"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9552" y="1268760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藉由戶外的水上安全大型海報，宣導水域安全教育，同時也解說在</a:t>
            </a:r>
            <a:r>
              <a:rPr lang="zh-TW" altLang="en-US" sz="28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室內游泳池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週邊設備的</a:t>
            </a:r>
            <a:r>
              <a:rPr lang="zh-TW" altLang="en-US" sz="28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使用安全教育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，並與</a:t>
            </a:r>
            <a:r>
              <a:rPr lang="en-US" altLang="zh-TW" sz="28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CPR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結合，加深學生對</a:t>
            </a:r>
            <a:r>
              <a:rPr lang="zh-TW" altLang="en-US" sz="28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水域安全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的觀念。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內容版面配置區 3" descr="C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140968"/>
            <a:ext cx="3888433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accid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132856"/>
            <a:ext cx="6660739" cy="448849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4402832" cy="77809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簡易包紮法</a:t>
            </a:r>
            <a:endParaRPr lang="zh-TW" altLang="en-US" sz="1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11560" y="98072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簡易包紮法課程，透由</a:t>
            </a:r>
            <a:r>
              <a:rPr lang="zh-TW" altLang="en-US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老師解說與各小組的練習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，並與</a:t>
            </a:r>
            <a:r>
              <a:rPr lang="zh-TW" altLang="en-US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校外教學活動露營結合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，讓學生能在遇到受傷事件發生時能適時的應用在情境裡。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lowcarb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420888"/>
            <a:ext cx="6264696" cy="4176464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6984776" cy="864096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低碳飲食生活家</a:t>
            </a:r>
            <a:endParaRPr lang="zh-TW" altLang="en-US" sz="1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55576" y="98072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透過</a:t>
            </a:r>
            <a:r>
              <a:rPr lang="zh-TW" altLang="en-US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營養午餐的菜單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的內容，來引發學生學習動機，討論並思考「</a:t>
            </a:r>
            <a:r>
              <a:rPr lang="zh-TW" altLang="en-US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低碳飲食與環保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」的重要性，並和「</a:t>
            </a:r>
            <a:r>
              <a:rPr lang="zh-TW" altLang="en-US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每日飲食指南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」結合，讓學生進一步</a:t>
            </a:r>
            <a:r>
              <a:rPr lang="zh-TW" altLang="en-US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落實於日常生活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的飲食中。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496945" cy="41764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2315"/>
                <a:gridCol w="2832315"/>
                <a:gridCol w="2832315"/>
              </a:tblGrid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項  目</a:t>
                      </a:r>
                      <a:endParaRPr lang="zh-TW" altLang="en-US" sz="4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班級數</a:t>
                      </a:r>
                      <a:endParaRPr lang="zh-TW" altLang="en-US" sz="4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人數</a:t>
                      </a:r>
                      <a:endParaRPr lang="zh-TW" altLang="en-US" sz="4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一年級</a:t>
                      </a:r>
                      <a:endParaRPr lang="zh-TW" altLang="en-US" sz="4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25</a:t>
                      </a:r>
                      <a:endParaRPr lang="zh-TW" altLang="en-US" sz="4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786</a:t>
                      </a:r>
                      <a:endParaRPr lang="zh-TW" altLang="en-US" sz="4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二年級</a:t>
                      </a:r>
                      <a:endParaRPr lang="zh-TW" altLang="en-US" sz="4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</a:t>
                      </a:r>
                      <a:endParaRPr lang="zh-TW" altLang="en-US" sz="4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749</a:t>
                      </a:r>
                      <a:endParaRPr lang="zh-TW" altLang="en-US" sz="4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三年級</a:t>
                      </a:r>
                      <a:endParaRPr lang="zh-TW" altLang="en-US" sz="4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25</a:t>
                      </a:r>
                      <a:endParaRPr lang="zh-TW" altLang="en-US" sz="4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815</a:t>
                      </a:r>
                      <a:endParaRPr lang="zh-TW" altLang="en-US" sz="4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總 計</a:t>
                      </a:r>
                      <a:endParaRPr lang="zh-TW" altLang="en-US" sz="40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74</a:t>
                      </a:r>
                      <a:endParaRPr lang="zh-TW" altLang="en-US" sz="40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2350</a:t>
                      </a:r>
                      <a:endParaRPr lang="zh-TW" altLang="en-US" sz="40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0800000" flipV="1">
            <a:off x="539552" y="332656"/>
            <a:ext cx="5400600" cy="62178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一、背景資料：</a:t>
            </a:r>
            <a:r>
              <a:rPr lang="zh-TW" altLang="en-US" dirty="0" smtClean="0">
                <a:solidFill>
                  <a:srgbClr val="00B05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班級數</a:t>
            </a:r>
            <a:endParaRPr lang="zh-TW" altLang="en-US" dirty="0">
              <a:solidFill>
                <a:srgbClr val="00B050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eng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540901"/>
            <a:ext cx="6192688" cy="4128459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5554960" cy="77809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登革熱防疫大作戰</a:t>
            </a:r>
            <a:endParaRPr lang="zh-TW" altLang="en-US" sz="1200" dirty="0"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83568" y="98072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與時事結合，再加上</a:t>
            </a:r>
            <a:r>
              <a:rPr lang="zh-TW" altLang="en-US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影片和講解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的方式，將正確的登革熱防疫觀念交予學生，再經由</a:t>
            </a:r>
            <a:r>
              <a:rPr lang="zh-TW" altLang="en-US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學習單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的撰寫，並配合學校的</a:t>
            </a:r>
            <a:r>
              <a:rPr lang="zh-TW" altLang="en-US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「自我檢核表」與「居家檢核表」的實際操作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，讓學生能真正落實居家環境維護的目的。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medicin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6696744" cy="446449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048672" cy="864096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正確用藥＆用藥五大核心能力</a:t>
            </a:r>
            <a:endParaRPr lang="zh-TW" altLang="en-US" sz="1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55576" y="90872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教導學生正確用藥的觀念，藉由</a:t>
            </a:r>
            <a:r>
              <a:rPr lang="zh-TW" altLang="en-US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自製的海報與收集的藥盒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，加深學生對</a:t>
            </a:r>
            <a:r>
              <a:rPr lang="zh-TW" altLang="en-US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藥品分級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的觀念之外，並解說</a:t>
            </a:r>
            <a:r>
              <a:rPr lang="zh-TW" altLang="en-US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用藥的五大核心能力。</a:t>
            </a:r>
            <a:endParaRPr lang="zh-TW" altLang="en-US" sz="2400" dirty="0">
              <a:solidFill>
                <a:srgbClr val="00B05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medic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348880"/>
            <a:ext cx="6812205" cy="424847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707088" cy="77809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成癮物質</a:t>
            </a:r>
            <a:r>
              <a:rPr lang="en-US" altLang="zh-TW" sz="32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lang="zh-TW" altLang="en-US" sz="32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反毒宣導</a:t>
            </a:r>
            <a:r>
              <a:rPr lang="en-US" altLang="zh-TW" sz="32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zh-TW" altLang="en-US" sz="1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98072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除了教導學生正確用藥的觀念之外，反毒宣導也適時的融入成癮物質課程當中，透由</a:t>
            </a:r>
            <a:r>
              <a:rPr lang="zh-TW" altLang="en-US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講解、影片情節與學習單的討論反思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，加強學生對成癮物質的概念。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tee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348880"/>
            <a:ext cx="6408712" cy="4272476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6336704" cy="836712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口腔保健</a:t>
            </a:r>
            <a:r>
              <a:rPr lang="en-US" altLang="zh-TW" sz="32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lang="zh-TW" altLang="en-US" sz="32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潔牙宣導</a:t>
            </a:r>
            <a:endParaRPr lang="zh-TW" altLang="en-US" sz="1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7544" y="105273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預防齲齒的宣導，藉由</a:t>
            </a:r>
            <a:r>
              <a:rPr lang="zh-TW" altLang="en-US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新生訓練、個別入班宣導與課程單元結合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的方式，介紹口腔保健與正確潔牙方法。全校亦利用吃完午餐之後，鼓勵學生利用「乾刷牙」的方式來做潔牙。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teache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3" y="836712"/>
            <a:ext cx="7128793" cy="475252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339752" y="188640"/>
            <a:ext cx="4978896" cy="634082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教師教學分享與研習</a:t>
            </a:r>
            <a:endParaRPr lang="zh-TW" altLang="en-US" sz="1300" dirty="0"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87624" y="558924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教師之間彼此</a:t>
            </a:r>
            <a:r>
              <a:rPr lang="zh-TW" altLang="en-US" sz="28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分享、討論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，激盪出教學的想法，並</a:t>
            </a:r>
            <a:r>
              <a:rPr lang="zh-TW" altLang="en-US" sz="28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積極參與研習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，增進專業知能。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3960441"/>
          </a:xfrm>
        </p:spPr>
        <p:txBody>
          <a:bodyPr/>
          <a:lstStyle/>
          <a:p>
            <a:pPr>
              <a:buNone/>
            </a:pPr>
            <a:endParaRPr lang="en-US" altLang="zh-TW" sz="3600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3600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</a:t>
            </a:r>
            <a:r>
              <a:rPr lang="zh-TW" altLang="en-US" sz="3600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學年度「健康促進學校輔導訪視學校」榮獲特優。</a:t>
            </a:r>
            <a:endParaRPr lang="en-US" altLang="zh-TW" sz="3600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3600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3600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</a:t>
            </a:r>
            <a:r>
              <a:rPr lang="zh-TW" altLang="en-US" sz="3600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學年度「體適能提升實施計畫」成果卓越。</a:t>
            </a:r>
            <a:endParaRPr lang="en-US" altLang="zh-TW" sz="3600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36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836712"/>
            <a:ext cx="8085584" cy="1224136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口頭提問：課堂內提問、心得分享、分組討論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紙筆測驗：段考測驗卷、習作、平時考卷、學習單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實際操作：實作演練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講解、示範、分組練習、施測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2386608" cy="778098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三、評量</a:t>
            </a:r>
            <a:endParaRPr lang="zh-TW" altLang="en-US" sz="4000" dirty="0"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50" name="Picture 2" descr="C:\Users\user\Desktop\報告用照片\完成主題\mid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060848"/>
            <a:ext cx="7094321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81328"/>
            <a:ext cx="8712968" cy="3675864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健康課程融入社團的可能性。</a:t>
            </a:r>
            <a:endParaRPr lang="en-US" altLang="zh-TW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資訊融入教學能力的提昇，如：影片剪輯與相關應用的研習。</a:t>
            </a:r>
            <a:endParaRPr lang="en-US" altLang="zh-TW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運動傷害相關研習。如：肌肉效貼布的貼紮法研習。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四、需求與建議</a:t>
            </a:r>
            <a:endParaRPr lang="zh-TW" altLang="en-US" sz="4000" dirty="0"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6836296" cy="1199704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報告完畢，謝謝大家。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424935" cy="4248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6343"/>
                <a:gridCol w="2592288"/>
                <a:gridCol w="2736304"/>
              </a:tblGrid>
              <a:tr h="84969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項    目</a:t>
                      </a:r>
                      <a:endParaRPr lang="zh-TW" altLang="en-US" sz="4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健康老師</a:t>
                      </a:r>
                      <a:endParaRPr lang="zh-TW" altLang="en-US" sz="4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體育老師</a:t>
                      </a:r>
                      <a:endParaRPr lang="zh-TW" altLang="en-US" sz="4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969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科任教師</a:t>
                      </a:r>
                      <a:endParaRPr lang="zh-TW" altLang="en-US" sz="3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3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lang="zh-TW" altLang="en-US" sz="3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969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代理代課教師</a:t>
                      </a:r>
                      <a:endParaRPr lang="zh-TW" altLang="en-US" sz="3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3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sz="3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969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兼課教師</a:t>
                      </a:r>
                      <a:endParaRPr lang="zh-TW" altLang="en-US" sz="3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sz="3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3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969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總計</a:t>
                      </a:r>
                      <a:endParaRPr lang="zh-TW" altLang="en-US" sz="36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endParaRPr lang="zh-TW" altLang="en-US" sz="36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  <a:endParaRPr lang="zh-TW" altLang="en-US" sz="36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0800000" flipV="1">
            <a:off x="467544" y="332656"/>
            <a:ext cx="6120680" cy="57606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一、背景資料：</a:t>
            </a:r>
            <a:r>
              <a:rPr lang="zh-TW" altLang="en-US" dirty="0" smtClean="0">
                <a:solidFill>
                  <a:srgbClr val="00B05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師資結構</a:t>
            </a:r>
            <a:endParaRPr lang="zh-TW" altLang="en-US" dirty="0">
              <a:solidFill>
                <a:srgbClr val="00B050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18722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可全年使用室內溫水游泳池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(25*15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米、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水道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 –BOX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運動遊戲機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單槍投影機、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電腦設備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0800000" flipV="1">
            <a:off x="251520" y="188640"/>
            <a:ext cx="7272808" cy="1008112"/>
          </a:xfrm>
        </p:spPr>
        <p:txBody>
          <a:bodyPr>
            <a:noAutofit/>
          </a:bodyPr>
          <a:lstStyle/>
          <a:p>
            <a:pPr algn="l"/>
            <a:r>
              <a:rPr lang="zh-TW" altLang="en-US" sz="40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一、背景資料：</a:t>
            </a:r>
            <a:r>
              <a:rPr lang="zh-TW" altLang="en-US" sz="4000" dirty="0" smtClean="0">
                <a:solidFill>
                  <a:srgbClr val="00B05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教學設備介紹</a:t>
            </a:r>
            <a:endParaRPr lang="zh-TW" altLang="en-US" sz="4000" dirty="0">
              <a:solidFill>
                <a:srgbClr val="00B050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3528" y="274638"/>
            <a:ext cx="836327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圖片 8" descr="D:\208\運動設備照片\P92551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365104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D:\208\運動設備照片\P92050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E:\DCIM\100OLYMP\PA1552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212976"/>
            <a:ext cx="2592288" cy="205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20888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254423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20888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50912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50912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50912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文字方塊 21"/>
          <p:cNvSpPr txBox="1"/>
          <p:nvPr/>
        </p:nvSpPr>
        <p:spPr>
          <a:xfrm>
            <a:off x="251520" y="908720"/>
            <a:ext cx="8532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寬敞明亮的活動中心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(11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月中旬即將要進行羽球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PVC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材質整建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、多元化重量訓練運動器材、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公尺的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PU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跑道操場。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26064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一、背景資料：</a:t>
            </a:r>
            <a:r>
              <a:rPr lang="zh-TW" altLang="en-US" sz="3600" b="1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教學設備介紹</a:t>
            </a:r>
            <a:endParaRPr lang="zh-TW" alt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268760"/>
            <a:ext cx="8435280" cy="3816423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課程規劃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：每學期擬定課程計劃，並配合教育局的各項</a:t>
            </a:r>
            <a:r>
              <a:rPr lang="zh-TW" altLang="en-US" sz="3200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衛教宣導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，適時融入教學活動。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2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自編課程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：編製</a:t>
            </a:r>
            <a:r>
              <a:rPr lang="zh-TW" altLang="en-US" sz="3200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學習單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；視課程需要</a:t>
            </a:r>
            <a:r>
              <a:rPr lang="zh-TW" altLang="en-US" sz="3200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分組討論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，以激發學生思考能力，進一步落實於日常生活中。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634082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二、課程與教學</a:t>
            </a:r>
            <a:endParaRPr lang="zh-TW" altLang="en-US" sz="4400" dirty="0"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68052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校本特色課程</a:t>
            </a:r>
            <a:endParaRPr lang="en-US" altLang="zh-TW" sz="4000" dirty="0" smtClean="0">
              <a:solidFill>
                <a:srgbClr val="00B05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◎</a:t>
            </a:r>
            <a:r>
              <a:rPr lang="zh-TW" altLang="en-US" sz="2800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積極的透過社團成立、各項運動競賽方式，以培養學生對運動的熱忱和興趣</a:t>
            </a:r>
            <a:endParaRPr lang="en-US" altLang="zh-TW" sz="2800" dirty="0" smtClean="0">
              <a:solidFill>
                <a:srgbClr val="7030A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開設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37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個社團裡，有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社團與體育相關。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擁有優秀的校隊：</a:t>
            </a:r>
            <a:r>
              <a:rPr lang="zh-TW" altLang="en-US" sz="28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籃球校隊、羽球校隊、舉重隊、跆拳道隊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。已於本學期新成立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游泳校隊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年的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體適能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檢測通過率在台南市名列前茅。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35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二、課程與教學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412776"/>
            <a:ext cx="8435280" cy="4104456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校本特色課程</a:t>
            </a:r>
            <a:endParaRPr lang="en-US" altLang="zh-TW" sz="4000" dirty="0" smtClean="0">
              <a:solidFill>
                <a:srgbClr val="00B05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◎積極與各課室合作衛生教育宣導，並在健康教育課程裡適時融入。</a:t>
            </a:r>
            <a:endParaRPr lang="en-US" altLang="zh-TW" sz="2800" dirty="0" smtClean="0">
              <a:solidFill>
                <a:srgbClr val="7030A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8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CPR</a:t>
            </a:r>
            <a:r>
              <a:rPr lang="zh-TW" altLang="en-US" sz="28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課程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</a:t>
            </a:r>
            <a:r>
              <a:rPr lang="zh-TW" altLang="en-US" sz="28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水域安全教育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結合。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簡易包紮法課程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</a:t>
            </a:r>
            <a:r>
              <a:rPr lang="zh-TW" altLang="en-US" sz="28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校外教學露營活動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結合。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配合各項</a:t>
            </a:r>
            <a:r>
              <a:rPr lang="zh-TW" altLang="en-US" sz="28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衛生教育宣導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，加深學生的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健康促進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觀念。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二、課程與教學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各社團的活動情形</a:t>
            </a:r>
            <a:r>
              <a:rPr lang="en-US" altLang="zh-TW" sz="1600" dirty="0" smtClean="0"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</a:t>
            </a:r>
            <a:endParaRPr lang="zh-TW" altLang="en-US" sz="1600" dirty="0"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7" name="內容版面配置區 6" descr="H:\社團\社團上課照片\溜冰隊\IMG_3984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內容版面配置區 7" descr="H:\社團\社團上課照片\排球\IMG_5470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149080"/>
            <a:ext cx="2664295" cy="206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H:\社團\社團上課照片\啦啦隊\IMG_54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2664296" cy="214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H:\社團\社團上課照片\空手道\IMG_53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149080"/>
            <a:ext cx="26642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 descr="H:\社團\社團上課照片\武術\IMG_407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700808"/>
            <a:ext cx="2736303" cy="224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 descr="H:\社團\社團上課照片\羽球\IMG_409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700808"/>
            <a:ext cx="25202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712</TotalTime>
  <Words>990</Words>
  <Application>Microsoft Office PowerPoint</Application>
  <PresentationFormat>如螢幕大小 (4:3)</PresentationFormat>
  <Paragraphs>104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匯合</vt:lpstr>
      <vt:lpstr>永康國中健體領域特色分享</vt:lpstr>
      <vt:lpstr>一、背景資料：班級數</vt:lpstr>
      <vt:lpstr>一、背景資料：師資結構</vt:lpstr>
      <vt:lpstr>一、背景資料：教學設備介紹</vt:lpstr>
      <vt:lpstr>投影片 5</vt:lpstr>
      <vt:lpstr>二、課程與教學</vt:lpstr>
      <vt:lpstr>二、課程與教學</vt:lpstr>
      <vt:lpstr>二、課程與教學</vt:lpstr>
      <vt:lpstr>各社團的活動情形(1)</vt:lpstr>
      <vt:lpstr>各社團的活動情形(2)</vt:lpstr>
      <vt:lpstr>投影片 11</vt:lpstr>
      <vt:lpstr>　體適能提升實施計畫</vt:lpstr>
      <vt:lpstr>投影片 13</vt:lpstr>
      <vt:lpstr>   本校100學年度體適能4項均達25%以上人數共計1156人，占全校比例57.17％，每年體適能獎章得獎人數比例約為15％，其中銀質獎章得獎人數更呈穩定性的成長 </vt:lpstr>
      <vt:lpstr>   本校100學年度體適能4項均達25%以上人數共計1156人，占全校比例57.17％，每年體適能獎章得獎人數比例約為15％，其中銀質獎章得獎人數更呈穩定性的成長 </vt:lpstr>
      <vt:lpstr>定期舉辦 各項運動競賽</vt:lpstr>
      <vt:lpstr>水域安全教育宣導</vt:lpstr>
      <vt:lpstr>簡易包紮法</vt:lpstr>
      <vt:lpstr>低碳飲食生活家</vt:lpstr>
      <vt:lpstr>登革熱防疫大作戰</vt:lpstr>
      <vt:lpstr>正確用藥＆用藥五大核心能力</vt:lpstr>
      <vt:lpstr>成癮物質&amp;反毒宣導 </vt:lpstr>
      <vt:lpstr>口腔保健&amp;潔牙宣導</vt:lpstr>
      <vt:lpstr>    教師教學分享與研習</vt:lpstr>
      <vt:lpstr>投影片 25</vt:lpstr>
      <vt:lpstr>三、評量</vt:lpstr>
      <vt:lpstr>四、需求與建議</vt:lpstr>
      <vt:lpstr>投影片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164</cp:revision>
  <dcterms:created xsi:type="dcterms:W3CDTF">2012-09-21T06:37:34Z</dcterms:created>
  <dcterms:modified xsi:type="dcterms:W3CDTF">2012-10-17T14:46:12Z</dcterms:modified>
</cp:coreProperties>
</file>