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5" r:id="rId2"/>
    <p:sldId id="283" r:id="rId3"/>
    <p:sldId id="282" r:id="rId4"/>
    <p:sldId id="281" r:id="rId5"/>
    <p:sldId id="284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63" r:id="rId14"/>
  </p:sldIdLst>
  <p:sldSz cx="9144000" cy="6858000" type="screen4x3"/>
  <p:notesSz cx="6858000" cy="9144000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1pPr>
    <a:lvl2pPr marL="457200" algn="ctr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2pPr>
    <a:lvl3pPr marL="914400" algn="ctr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3pPr>
    <a:lvl4pPr marL="1371600" algn="ctr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4pPr>
    <a:lvl5pPr marL="1828800" algn="ctr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000000"/>
    <a:srgbClr val="FFFFFF"/>
    <a:srgbClr val="CC99FF"/>
    <a:srgbClr val="A3F25F"/>
    <a:srgbClr val="99FF33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413" autoAdjust="0"/>
    <p:restoredTop sz="94660"/>
  </p:normalViewPr>
  <p:slideViewPr>
    <p:cSldViewPr>
      <p:cViewPr varScale="1">
        <p:scale>
          <a:sx n="64" d="100"/>
          <a:sy n="64" d="100"/>
        </p:scale>
        <p:origin x="-7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64E46-CBCE-48C3-AF14-4EA1E3B4EC42}" type="datetime1">
              <a:rPr lang="zh-TW" altLang="en-US" smtClean="0"/>
              <a:t>2011/10/17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552A7-63A7-40E8-8E3D-557C38178CB5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ko-KR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8C2EC8-7D85-4E59-8B40-8F0933CD01B9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583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ko-KR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86F3E28-50F9-42E2-8261-C2B75F26D490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Gulim" pitchFamily="34" charset="-127"/>
        <a:ea typeface="Gulim" pitchFamily="34" charset="-127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489403B2-4497-4053-92A7-A6E0314C0DE8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65088" y="92075"/>
            <a:ext cx="3644900" cy="2733675"/>
          </a:xfrm>
          <a:ln>
            <a:noFill/>
          </a:ln>
        </p:spPr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68263" y="3113088"/>
            <a:ext cx="67183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Summary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  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3870325" y="339725"/>
            <a:ext cx="28448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Use this space for overall reminders or special tips linked to the slide or occasion.  Simply select this text and replace it with your own reminders.</a:t>
            </a:r>
          </a:p>
        </p:txBody>
      </p:sp>
      <p:sp>
        <p:nvSpPr>
          <p:cNvPr id="9" name="日期版面配置區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58414C-B03D-4B76-B860-05351F6BA62B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65088" y="92075"/>
            <a:ext cx="3644900" cy="2733675"/>
          </a:xfrm>
          <a:ln>
            <a:noFill/>
          </a:ln>
        </p:spPr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68263" y="3113088"/>
            <a:ext cx="67183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Summary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  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3870325" y="339725"/>
            <a:ext cx="28448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Use this space for overall reminders or special tips linked to the slide or occasion.  Simply select this text and replace it with your own reminders.</a:t>
            </a:r>
          </a:p>
        </p:txBody>
      </p:sp>
      <p:sp>
        <p:nvSpPr>
          <p:cNvPr id="9" name="日期版面配置區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4BFDB54-9AEA-4CB2-B2AC-96AFAADA40FB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687763" y="98425"/>
            <a:ext cx="3919537" cy="2940050"/>
          </a:xfrm>
          <a:ln w="12700" cap="flat">
            <a:solidFill>
              <a:schemeClr val="tx1"/>
            </a:solidFill>
          </a:ln>
        </p:spPr>
      </p:sp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147638" y="125413"/>
            <a:ext cx="4295775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66" tIns="46034" rIns="92066" bIns="46034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b="1">
                <a:latin typeface="Arial" pitchFamily="34" charset="0"/>
              </a:rPr>
              <a:t>Speaker Notes</a:t>
            </a:r>
            <a:endParaRPr lang="en-US" altLang="ko-KR">
              <a:latin typeface="Arial" pitchFamily="34" charset="0"/>
            </a:endParaRP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latin typeface="Arial" pitchFamily="34" charset="0"/>
              </a:rPr>
              <a:t>Use this space for overall notes and general comments.  Simply select this text and replace it with your own comments.</a:t>
            </a:r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57150" y="3228975"/>
            <a:ext cx="671512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66" tIns="46034" rIns="92066" bIns="46034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latin typeface="Arial" pitchFamily="34" charset="0"/>
              </a:rPr>
              <a:t>Summary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b="1" u="sng">
                <a:latin typeface="Arial" pitchFamily="34" charset="0"/>
              </a:rPr>
              <a:t>Heading</a:t>
            </a:r>
            <a:r>
              <a:rPr lang="en-US" altLang="ko-KR" sz="1400">
                <a:latin typeface="Arial" pitchFamily="34" charset="0"/>
              </a:rPr>
              <a:t>.  Text.  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b="1" u="sng">
                <a:latin typeface="Arial" pitchFamily="34" charset="0"/>
              </a:rPr>
              <a:t>Heading</a:t>
            </a:r>
            <a:r>
              <a:rPr lang="en-US" altLang="ko-KR" sz="1400"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b="1" u="sng">
                <a:latin typeface="Arial" pitchFamily="34" charset="0"/>
              </a:rPr>
              <a:t>Heading</a:t>
            </a:r>
            <a:r>
              <a:rPr lang="en-US" altLang="ko-KR" sz="1400"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b="1" u="sng">
                <a:latin typeface="Arial" pitchFamily="34" charset="0"/>
              </a:rPr>
              <a:t>Heading</a:t>
            </a:r>
            <a:r>
              <a:rPr lang="en-US" altLang="ko-KR" sz="1400">
                <a:latin typeface="Arial" pitchFamily="34" charset="0"/>
              </a:rPr>
              <a:t>.  Text.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B47429D5-4606-4807-8F0B-6AAD4E5DA1E2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88900" y="92075"/>
            <a:ext cx="3635375" cy="2725738"/>
          </a:xfrm>
          <a:ln>
            <a:noFill/>
          </a:ln>
        </p:spPr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69850" y="3113088"/>
            <a:ext cx="6718300" cy="1481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93" tIns="46048" rIns="92093" bIns="46048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Summary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  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3873500" y="341313"/>
            <a:ext cx="2843213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93" tIns="46048" rIns="92093" bIns="46048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Use this space for overall reminders or special tips linked to the slide or occassion.  Simply select this text and replace it with your own reminders.</a:t>
            </a:r>
          </a:p>
        </p:txBody>
      </p:sp>
      <p:sp>
        <p:nvSpPr>
          <p:cNvPr id="9" name="日期版面配置區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6B62812-1F63-42A9-BA01-B549B93A34C3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636963" y="90488"/>
            <a:ext cx="3170237" cy="2378075"/>
          </a:xfrm>
          <a:ln w="12700" cap="flat"/>
        </p:spPr>
      </p:sp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139700" y="2754313"/>
            <a:ext cx="658812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9" rIns="92075" bIns="46039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30000"/>
              </a:spcBef>
            </a:pPr>
            <a:r>
              <a:rPr lang="en-US" altLang="ko-KR" sz="1600" b="1">
                <a:solidFill>
                  <a:srgbClr val="000000"/>
                </a:solidFill>
                <a:latin typeface="Arial" pitchFamily="34" charset="0"/>
              </a:rPr>
              <a:t>Summary Overview</a:t>
            </a:r>
            <a:endParaRPr lang="en-US" altLang="ko-KR" sz="1400" b="1">
              <a:solidFill>
                <a:srgbClr val="000000"/>
              </a:solidFill>
              <a:latin typeface="Arial" pitchFamily="34" charset="0"/>
            </a:endParaRPr>
          </a:p>
          <a:p>
            <a:pPr algn="l" eaLnBrk="0" latinLnBrk="0" hangingPunct="0">
              <a:lnSpc>
                <a:spcPct val="90000"/>
              </a:lnSpc>
              <a:spcBef>
                <a:spcPct val="3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XXXX</a:t>
            </a:r>
            <a:endParaRPr lang="en-US" altLang="ko-KR" sz="1400" b="1">
              <a:solidFill>
                <a:srgbClr val="000000"/>
              </a:solidFill>
              <a:latin typeface="Arial" pitchFamily="34" charset="0"/>
            </a:endParaRPr>
          </a:p>
          <a:p>
            <a:pPr algn="l" eaLnBrk="0" latinLnBrk="0" hangingPunct="0">
              <a:lnSpc>
                <a:spcPct val="90000"/>
              </a:lnSpc>
              <a:spcBef>
                <a:spcPct val="30000"/>
              </a:spcBef>
            </a:pPr>
            <a:r>
              <a:rPr lang="en-US" altLang="ko-KR" sz="1600" b="1">
                <a:solidFill>
                  <a:srgbClr val="000000"/>
                </a:solidFill>
                <a:latin typeface="Arial" pitchFamily="34" charset="0"/>
              </a:rPr>
              <a:t>Major Title</a:t>
            </a:r>
            <a:endParaRPr lang="en-US" altLang="ko-KR" sz="1400" b="1">
              <a:solidFill>
                <a:srgbClr val="000000"/>
              </a:solidFill>
              <a:latin typeface="Arial" pitchFamily="34" charset="0"/>
            </a:endParaRPr>
          </a:p>
          <a:p>
            <a:pPr algn="l" eaLnBrk="0" latinLnBrk="0" hangingPunct="0">
              <a:lnSpc>
                <a:spcPct val="90000"/>
              </a:lnSpc>
              <a:spcBef>
                <a:spcPct val="3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XXXX</a:t>
            </a:r>
          </a:p>
          <a:p>
            <a:pPr algn="l" eaLnBrk="0" latinLnBrk="0" hangingPunct="0">
              <a:lnSpc>
                <a:spcPct val="90000"/>
              </a:lnSpc>
              <a:spcBef>
                <a:spcPct val="3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XXXX</a:t>
            </a:r>
          </a:p>
          <a:p>
            <a:pPr algn="l" eaLnBrk="0" latinLnBrk="0" hangingPunct="0">
              <a:lnSpc>
                <a:spcPct val="90000"/>
              </a:lnSpc>
              <a:spcBef>
                <a:spcPct val="3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XXXX</a:t>
            </a:r>
          </a:p>
          <a:p>
            <a:pPr algn="l" eaLnBrk="0" latinLnBrk="0" hangingPunct="0">
              <a:lnSpc>
                <a:spcPct val="90000"/>
              </a:lnSpc>
              <a:spcBef>
                <a:spcPct val="3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XXXX</a:t>
            </a: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139700" y="496888"/>
            <a:ext cx="3302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9" rIns="92075" bIns="46039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b="1">
                <a:solidFill>
                  <a:srgbClr val="000000"/>
                </a:solidFill>
                <a:latin typeface="Arial" pitchFamily="34" charset="0"/>
              </a:rPr>
              <a:t>Replace with presentation notes here.</a:t>
            </a:r>
          </a:p>
        </p:txBody>
      </p:sp>
      <p:sp>
        <p:nvSpPr>
          <p:cNvPr id="9" name="日期版面配置區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E9619670-DE5A-4B77-A967-D0F999F94791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3687763" y="98425"/>
            <a:ext cx="3919537" cy="2940050"/>
          </a:xfrm>
          <a:ln w="12700" cap="flat">
            <a:solidFill>
              <a:schemeClr val="tx1"/>
            </a:solidFill>
          </a:ln>
        </p:spPr>
      </p:sp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147638" y="125413"/>
            <a:ext cx="4295775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66" tIns="46034" rIns="92066" bIns="46034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b="1">
                <a:latin typeface="Arial" pitchFamily="34" charset="0"/>
              </a:rPr>
              <a:t>Speaker Notes</a:t>
            </a:r>
            <a:endParaRPr lang="en-US" altLang="ko-KR">
              <a:latin typeface="Arial" pitchFamily="34" charset="0"/>
            </a:endParaRP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latin typeface="Arial" pitchFamily="34" charset="0"/>
              </a:rPr>
              <a:t>Use this space for overall notes and general comments.  Simply select this text and replace it with your own comments.</a:t>
            </a:r>
          </a:p>
        </p:txBody>
      </p:sp>
      <p:sp>
        <p:nvSpPr>
          <p:cNvPr id="69636" name="Rectangle 4"/>
          <p:cNvSpPr>
            <a:spLocks noChangeArrowheads="1"/>
          </p:cNvSpPr>
          <p:nvPr/>
        </p:nvSpPr>
        <p:spPr bwMode="auto">
          <a:xfrm>
            <a:off x="57150" y="3228975"/>
            <a:ext cx="671512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66" tIns="46034" rIns="92066" bIns="46034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latin typeface="Arial" pitchFamily="34" charset="0"/>
              </a:rPr>
              <a:t>Summary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b="1" u="sng">
                <a:latin typeface="Arial" pitchFamily="34" charset="0"/>
              </a:rPr>
              <a:t>Heading</a:t>
            </a:r>
            <a:r>
              <a:rPr lang="en-US" altLang="ko-KR" sz="1400">
                <a:latin typeface="Arial" pitchFamily="34" charset="0"/>
              </a:rPr>
              <a:t>.  Text.  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b="1" u="sng">
                <a:latin typeface="Arial" pitchFamily="34" charset="0"/>
              </a:rPr>
              <a:t>Heading</a:t>
            </a:r>
            <a:r>
              <a:rPr lang="en-US" altLang="ko-KR" sz="1400"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b="1" u="sng">
                <a:latin typeface="Arial" pitchFamily="34" charset="0"/>
              </a:rPr>
              <a:t>Heading</a:t>
            </a:r>
            <a:r>
              <a:rPr lang="en-US" altLang="ko-KR" sz="1400"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b="1" u="sng">
                <a:latin typeface="Arial" pitchFamily="34" charset="0"/>
              </a:rPr>
              <a:t>Heading</a:t>
            </a:r>
            <a:r>
              <a:rPr lang="en-US" altLang="ko-KR" sz="1400">
                <a:latin typeface="Arial" pitchFamily="34" charset="0"/>
              </a:rPr>
              <a:t>.  Text.</a:t>
            </a:r>
          </a:p>
        </p:txBody>
      </p:sp>
      <p:sp>
        <p:nvSpPr>
          <p:cNvPr id="9" name="日期版面配置區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C1D5483E-F88C-4960-BBCA-70F4EFB54FE2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65088" y="92075"/>
            <a:ext cx="3644900" cy="2733675"/>
          </a:xfrm>
          <a:ln>
            <a:noFill/>
          </a:ln>
        </p:spPr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68263" y="3113088"/>
            <a:ext cx="67183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Summary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  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3870325" y="339725"/>
            <a:ext cx="28448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Use this space for overall reminders or special tips linked to the slide or occasion.  Simply select this text and replace it with your own reminders.</a:t>
            </a:r>
          </a:p>
        </p:txBody>
      </p:sp>
      <p:sp>
        <p:nvSpPr>
          <p:cNvPr id="9" name="日期版面配置區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68874C7C-B92E-4486-93E4-BFC0AD2AC63D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65088" y="92075"/>
            <a:ext cx="3644900" cy="2733675"/>
          </a:xfrm>
          <a:ln>
            <a:noFill/>
          </a:ln>
        </p:spPr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68263" y="3113088"/>
            <a:ext cx="67183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Summary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  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3870325" y="339725"/>
            <a:ext cx="28448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Use this space for overall reminders or special tips linked to the slide or occasion.  Simply select this text and replace it with your own reminders.</a:t>
            </a:r>
          </a:p>
        </p:txBody>
      </p:sp>
      <p:sp>
        <p:nvSpPr>
          <p:cNvPr id="9" name="日期版面配置區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47533D6E-7372-4F89-A91D-FE5A971D5392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65088" y="92075"/>
            <a:ext cx="3644900" cy="2733675"/>
          </a:xfrm>
          <a:ln>
            <a:noFill/>
          </a:ln>
        </p:spPr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68263" y="3113088"/>
            <a:ext cx="67183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Summary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  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3870325" y="339725"/>
            <a:ext cx="28448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Use this space for overall reminders or special tips linked to the slide or occasion.  Simply select this text and replace it with your own reminders.</a:t>
            </a:r>
          </a:p>
        </p:txBody>
      </p:sp>
      <p:sp>
        <p:nvSpPr>
          <p:cNvPr id="9" name="日期版面配置區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0219184E-034B-4435-BA70-15500670376B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65088" y="92075"/>
            <a:ext cx="3644900" cy="2733675"/>
          </a:xfrm>
          <a:ln>
            <a:noFill/>
          </a:ln>
        </p:spPr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68263" y="3113088"/>
            <a:ext cx="67183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Summary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  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3870325" y="339725"/>
            <a:ext cx="28448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Use this space for overall reminders or special tips linked to the slide or occasion.  Simply select this text and replace it with your own reminders.</a:t>
            </a:r>
          </a:p>
        </p:txBody>
      </p:sp>
      <p:sp>
        <p:nvSpPr>
          <p:cNvPr id="9" name="日期版面配置區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94A16C64-A89B-4CCC-B588-FF0A320CBC5E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65088" y="92075"/>
            <a:ext cx="3644900" cy="2733675"/>
          </a:xfrm>
          <a:ln>
            <a:noFill/>
          </a:ln>
        </p:spPr>
      </p:sp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68263" y="3113088"/>
            <a:ext cx="6718300" cy="147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Summary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  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 u="sng">
                <a:solidFill>
                  <a:srgbClr val="000000"/>
                </a:solidFill>
                <a:latin typeface="Arial" pitchFamily="34" charset="0"/>
              </a:rPr>
              <a:t>Heading</a:t>
            </a: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.  Text.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3870325" y="339725"/>
            <a:ext cx="2844800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84" tIns="46043" rIns="92084" bIns="46043">
            <a:spAutoFit/>
          </a:bodyPr>
          <a:lstStyle/>
          <a:p>
            <a:pPr algn="l" eaLnBrk="0" latin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altLang="ko-KR" sz="1400">
                <a:solidFill>
                  <a:srgbClr val="000000"/>
                </a:solidFill>
                <a:latin typeface="Arial" pitchFamily="34" charset="0"/>
              </a:rPr>
              <a:t>Use this space for overall reminders or special tips linked to the slide or occasion.  Simply select this text and replace it with your own reminders.</a:t>
            </a:r>
          </a:p>
        </p:txBody>
      </p:sp>
      <p:sp>
        <p:nvSpPr>
          <p:cNvPr id="9" name="日期版面配置區 8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71C12425-F2C5-490A-8616-31AEA8E71195}" type="datetime1">
              <a:rPr lang="zh-TW" altLang="en-US" smtClean="0"/>
              <a:t>2011/10/17</a:t>
            </a:fld>
            <a:endParaRPr lang="en-US" altLang="ko-KR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 bwMode="lt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1" name="Freeform 49"/>
          <p:cNvSpPr>
            <a:spLocks/>
          </p:cNvSpPr>
          <p:nvPr/>
        </p:nvSpPr>
        <p:spPr bwMode="gray">
          <a:xfrm>
            <a:off x="-3175" y="1589088"/>
            <a:ext cx="9151938" cy="590550"/>
          </a:xfrm>
          <a:custGeom>
            <a:avLst/>
            <a:gdLst/>
            <a:ahLst/>
            <a:cxnLst>
              <a:cxn ang="0">
                <a:pos x="0" y="31"/>
              </a:cxn>
              <a:cxn ang="0">
                <a:pos x="2802" y="295"/>
              </a:cxn>
              <a:cxn ang="0">
                <a:pos x="5765" y="0"/>
              </a:cxn>
              <a:cxn ang="0">
                <a:pos x="5761" y="184"/>
              </a:cxn>
              <a:cxn ang="0">
                <a:pos x="2810" y="367"/>
              </a:cxn>
              <a:cxn ang="0">
                <a:pos x="0" y="216"/>
              </a:cxn>
              <a:cxn ang="0">
                <a:pos x="0" y="31"/>
              </a:cxn>
            </a:cxnLst>
            <a:rect l="0" t="0" r="r" b="b"/>
            <a:pathLst>
              <a:path w="5765" h="372">
                <a:moveTo>
                  <a:pt x="0" y="31"/>
                </a:moveTo>
                <a:cubicBezTo>
                  <a:pt x="722" y="175"/>
                  <a:pt x="1841" y="300"/>
                  <a:pt x="2802" y="295"/>
                </a:cubicBezTo>
                <a:cubicBezTo>
                  <a:pt x="3763" y="290"/>
                  <a:pt x="5272" y="18"/>
                  <a:pt x="5765" y="0"/>
                </a:cubicBezTo>
                <a:cubicBezTo>
                  <a:pt x="5765" y="0"/>
                  <a:pt x="5762" y="100"/>
                  <a:pt x="5761" y="184"/>
                </a:cubicBezTo>
                <a:cubicBezTo>
                  <a:pt x="5241" y="248"/>
                  <a:pt x="3771" y="362"/>
                  <a:pt x="2810" y="367"/>
                </a:cubicBezTo>
                <a:cubicBezTo>
                  <a:pt x="1850" y="372"/>
                  <a:pt x="468" y="272"/>
                  <a:pt x="0" y="216"/>
                </a:cubicBezTo>
                <a:cubicBezTo>
                  <a:pt x="0" y="116"/>
                  <a:pt x="0" y="31"/>
                  <a:pt x="0" y="31"/>
                </a:cubicBezTo>
                <a:close/>
              </a:path>
            </a:pathLst>
          </a:custGeom>
          <a:solidFill>
            <a:schemeClr val="bg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22" name="Freeform 50"/>
          <p:cNvSpPr>
            <a:spLocks/>
          </p:cNvSpPr>
          <p:nvPr/>
        </p:nvSpPr>
        <p:spPr bwMode="gray">
          <a:xfrm>
            <a:off x="-4763" y="1174750"/>
            <a:ext cx="9153526" cy="954088"/>
          </a:xfrm>
          <a:custGeom>
            <a:avLst/>
            <a:gdLst/>
            <a:ahLst/>
            <a:cxnLst>
              <a:cxn ang="0">
                <a:pos x="0" y="10"/>
              </a:cxn>
              <a:cxn ang="0">
                <a:pos x="2787" y="524"/>
              </a:cxn>
              <a:cxn ang="0">
                <a:pos x="5765" y="3"/>
              </a:cxn>
              <a:cxn ang="0">
                <a:pos x="5765" y="277"/>
              </a:cxn>
              <a:cxn ang="0">
                <a:pos x="2795" y="596"/>
              </a:cxn>
              <a:cxn ang="0">
                <a:pos x="1" y="307"/>
              </a:cxn>
              <a:cxn ang="0">
                <a:pos x="0" y="10"/>
              </a:cxn>
            </a:cxnLst>
            <a:rect l="0" t="0" r="r" b="b"/>
            <a:pathLst>
              <a:path w="5766" h="601">
                <a:moveTo>
                  <a:pt x="0" y="10"/>
                </a:moveTo>
                <a:cubicBezTo>
                  <a:pt x="704" y="354"/>
                  <a:pt x="1827" y="528"/>
                  <a:pt x="2787" y="524"/>
                </a:cubicBezTo>
                <a:cubicBezTo>
                  <a:pt x="3748" y="523"/>
                  <a:pt x="5042" y="345"/>
                  <a:pt x="5765" y="3"/>
                </a:cubicBezTo>
                <a:cubicBezTo>
                  <a:pt x="5766" y="0"/>
                  <a:pt x="5765" y="188"/>
                  <a:pt x="5765" y="277"/>
                </a:cubicBezTo>
                <a:cubicBezTo>
                  <a:pt x="5246" y="387"/>
                  <a:pt x="3757" y="591"/>
                  <a:pt x="2795" y="596"/>
                </a:cubicBezTo>
                <a:cubicBezTo>
                  <a:pt x="1834" y="601"/>
                  <a:pt x="467" y="405"/>
                  <a:pt x="1" y="307"/>
                </a:cubicBezTo>
                <a:cubicBezTo>
                  <a:pt x="1" y="207"/>
                  <a:pt x="0" y="10"/>
                  <a:pt x="0" y="10"/>
                </a:cubicBezTo>
                <a:close/>
              </a:path>
            </a:pathLst>
          </a:custGeom>
          <a:solidFill>
            <a:schemeClr val="tx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26" name="Freeform 54"/>
          <p:cNvSpPr>
            <a:spLocks/>
          </p:cNvSpPr>
          <p:nvPr/>
        </p:nvSpPr>
        <p:spPr bwMode="gray">
          <a:xfrm>
            <a:off x="0" y="-17463"/>
            <a:ext cx="9158288" cy="2047876"/>
          </a:xfrm>
          <a:custGeom>
            <a:avLst/>
            <a:gdLst/>
            <a:ahLst/>
            <a:cxnLst>
              <a:cxn ang="0">
                <a:pos x="0" y="3"/>
              </a:cxn>
              <a:cxn ang="0">
                <a:pos x="5768" y="3"/>
              </a:cxn>
              <a:cxn ang="0">
                <a:pos x="5766" y="757"/>
              </a:cxn>
              <a:cxn ang="0">
                <a:pos x="2802" y="1290"/>
              </a:cxn>
              <a:cxn ang="0">
                <a:pos x="1" y="768"/>
              </a:cxn>
              <a:cxn ang="0">
                <a:pos x="0" y="3"/>
              </a:cxn>
            </a:cxnLst>
            <a:rect l="0" t="0" r="r" b="b"/>
            <a:pathLst>
              <a:path w="5769" h="1290">
                <a:moveTo>
                  <a:pt x="0" y="3"/>
                </a:moveTo>
                <a:cubicBezTo>
                  <a:pt x="0" y="3"/>
                  <a:pt x="5767" y="6"/>
                  <a:pt x="5768" y="3"/>
                </a:cubicBezTo>
                <a:cubicBezTo>
                  <a:pt x="5769" y="0"/>
                  <a:pt x="5766" y="668"/>
                  <a:pt x="5766" y="757"/>
                </a:cubicBezTo>
                <a:cubicBezTo>
                  <a:pt x="5310" y="943"/>
                  <a:pt x="4445" y="1282"/>
                  <a:pt x="2802" y="1290"/>
                </a:cubicBezTo>
                <a:cubicBezTo>
                  <a:pt x="1222" y="1282"/>
                  <a:pt x="466" y="964"/>
                  <a:pt x="1" y="768"/>
                </a:cubicBezTo>
                <a:cubicBezTo>
                  <a:pt x="1" y="668"/>
                  <a:pt x="0" y="3"/>
                  <a:pt x="0" y="3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gray">
          <a:xfrm>
            <a:off x="7308850" y="5805488"/>
            <a:ext cx="1512888" cy="8239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ko-KR">
                <a:solidFill>
                  <a:schemeClr val="accent1"/>
                </a:solidFill>
                <a:latin typeface="Verdana" pitchFamily="34" charset="0"/>
              </a:rPr>
              <a:t>Company</a:t>
            </a:r>
            <a:r>
              <a:rPr lang="en-US" altLang="ko-KR" sz="2000">
                <a:solidFill>
                  <a:schemeClr val="accent1"/>
                </a:solidFill>
                <a:latin typeface="Verdana" pitchFamily="34" charset="0"/>
              </a:rPr>
              <a:t> </a:t>
            </a:r>
            <a:r>
              <a:rPr lang="en-US" altLang="ko-KR" sz="2800" b="1">
                <a:solidFill>
                  <a:schemeClr val="accent1"/>
                </a:solidFill>
                <a:latin typeface="Verdana" pitchFamily="34" charset="0"/>
              </a:rPr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713" y="260350"/>
            <a:ext cx="5940425" cy="1295400"/>
          </a:xfrm>
        </p:spPr>
        <p:txBody>
          <a:bodyPr/>
          <a:lstStyle>
            <a:lvl1pPr>
              <a:defRPr sz="36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altLang="ko-KR"/>
          </a:p>
        </p:txBody>
      </p:sp>
      <p:sp>
        <p:nvSpPr>
          <p:cNvPr id="3134" name="Freeform 62"/>
          <p:cNvSpPr>
            <a:spLocks/>
          </p:cNvSpPr>
          <p:nvPr/>
        </p:nvSpPr>
        <p:spPr bwMode="gray">
          <a:xfrm flipV="1">
            <a:off x="-4763" y="4772025"/>
            <a:ext cx="9151938" cy="590550"/>
          </a:xfrm>
          <a:custGeom>
            <a:avLst/>
            <a:gdLst/>
            <a:ahLst/>
            <a:cxnLst>
              <a:cxn ang="0">
                <a:pos x="0" y="31"/>
              </a:cxn>
              <a:cxn ang="0">
                <a:pos x="2802" y="295"/>
              </a:cxn>
              <a:cxn ang="0">
                <a:pos x="5765" y="0"/>
              </a:cxn>
              <a:cxn ang="0">
                <a:pos x="5761" y="184"/>
              </a:cxn>
              <a:cxn ang="0">
                <a:pos x="2810" y="367"/>
              </a:cxn>
              <a:cxn ang="0">
                <a:pos x="0" y="216"/>
              </a:cxn>
              <a:cxn ang="0">
                <a:pos x="0" y="31"/>
              </a:cxn>
            </a:cxnLst>
            <a:rect l="0" t="0" r="r" b="b"/>
            <a:pathLst>
              <a:path w="5765" h="372">
                <a:moveTo>
                  <a:pt x="0" y="31"/>
                </a:moveTo>
                <a:cubicBezTo>
                  <a:pt x="722" y="175"/>
                  <a:pt x="1841" y="300"/>
                  <a:pt x="2802" y="295"/>
                </a:cubicBezTo>
                <a:cubicBezTo>
                  <a:pt x="3763" y="290"/>
                  <a:pt x="5272" y="18"/>
                  <a:pt x="5765" y="0"/>
                </a:cubicBezTo>
                <a:cubicBezTo>
                  <a:pt x="5765" y="0"/>
                  <a:pt x="5762" y="100"/>
                  <a:pt x="5761" y="184"/>
                </a:cubicBezTo>
                <a:cubicBezTo>
                  <a:pt x="5241" y="248"/>
                  <a:pt x="3771" y="362"/>
                  <a:pt x="2810" y="367"/>
                </a:cubicBezTo>
                <a:cubicBezTo>
                  <a:pt x="1850" y="372"/>
                  <a:pt x="468" y="272"/>
                  <a:pt x="0" y="216"/>
                </a:cubicBezTo>
                <a:cubicBezTo>
                  <a:pt x="0" y="116"/>
                  <a:pt x="0" y="31"/>
                  <a:pt x="0" y="31"/>
                </a:cubicBezTo>
                <a:close/>
              </a:path>
            </a:pathLst>
          </a:custGeom>
          <a:solidFill>
            <a:schemeClr val="bg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35" name="Freeform 63"/>
          <p:cNvSpPr>
            <a:spLocks/>
          </p:cNvSpPr>
          <p:nvPr/>
        </p:nvSpPr>
        <p:spPr bwMode="gray">
          <a:xfrm flipV="1">
            <a:off x="-6350" y="4822825"/>
            <a:ext cx="9153525" cy="954088"/>
          </a:xfrm>
          <a:custGeom>
            <a:avLst/>
            <a:gdLst/>
            <a:ahLst/>
            <a:cxnLst>
              <a:cxn ang="0">
                <a:pos x="0" y="10"/>
              </a:cxn>
              <a:cxn ang="0">
                <a:pos x="2787" y="524"/>
              </a:cxn>
              <a:cxn ang="0">
                <a:pos x="5765" y="3"/>
              </a:cxn>
              <a:cxn ang="0">
                <a:pos x="5765" y="277"/>
              </a:cxn>
              <a:cxn ang="0">
                <a:pos x="2795" y="596"/>
              </a:cxn>
              <a:cxn ang="0">
                <a:pos x="1" y="307"/>
              </a:cxn>
              <a:cxn ang="0">
                <a:pos x="0" y="10"/>
              </a:cxn>
            </a:cxnLst>
            <a:rect l="0" t="0" r="r" b="b"/>
            <a:pathLst>
              <a:path w="5766" h="601">
                <a:moveTo>
                  <a:pt x="0" y="10"/>
                </a:moveTo>
                <a:cubicBezTo>
                  <a:pt x="704" y="354"/>
                  <a:pt x="1827" y="528"/>
                  <a:pt x="2787" y="524"/>
                </a:cubicBezTo>
                <a:cubicBezTo>
                  <a:pt x="3748" y="523"/>
                  <a:pt x="5042" y="345"/>
                  <a:pt x="5765" y="3"/>
                </a:cubicBezTo>
                <a:cubicBezTo>
                  <a:pt x="5766" y="0"/>
                  <a:pt x="5765" y="188"/>
                  <a:pt x="5765" y="277"/>
                </a:cubicBezTo>
                <a:cubicBezTo>
                  <a:pt x="5246" y="387"/>
                  <a:pt x="3757" y="591"/>
                  <a:pt x="2795" y="596"/>
                </a:cubicBezTo>
                <a:cubicBezTo>
                  <a:pt x="1834" y="601"/>
                  <a:pt x="467" y="405"/>
                  <a:pt x="1" y="307"/>
                </a:cubicBezTo>
                <a:cubicBezTo>
                  <a:pt x="1" y="207"/>
                  <a:pt x="0" y="10"/>
                  <a:pt x="0" y="10"/>
                </a:cubicBezTo>
                <a:close/>
              </a:path>
            </a:pathLst>
          </a:custGeom>
          <a:solidFill>
            <a:schemeClr val="tx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0" y="4921250"/>
            <a:ext cx="9151938" cy="1939925"/>
          </a:xfrm>
          <a:custGeom>
            <a:avLst/>
            <a:gdLst/>
            <a:ahLst/>
            <a:cxnLst>
              <a:cxn ang="0">
                <a:pos x="0" y="1220"/>
              </a:cxn>
              <a:cxn ang="0">
                <a:pos x="5763" y="1219"/>
              </a:cxn>
              <a:cxn ang="0">
                <a:pos x="5765" y="533"/>
              </a:cxn>
              <a:cxn ang="0">
                <a:pos x="2801" y="0"/>
              </a:cxn>
              <a:cxn ang="0">
                <a:pos x="0" y="522"/>
              </a:cxn>
              <a:cxn ang="0">
                <a:pos x="0" y="1220"/>
              </a:cxn>
            </a:cxnLst>
            <a:rect l="0" t="0" r="r" b="b"/>
            <a:pathLst>
              <a:path w="5765" h="1222">
                <a:moveTo>
                  <a:pt x="0" y="1220"/>
                </a:moveTo>
                <a:cubicBezTo>
                  <a:pt x="0" y="1220"/>
                  <a:pt x="5762" y="1216"/>
                  <a:pt x="5763" y="1219"/>
                </a:cubicBezTo>
                <a:cubicBezTo>
                  <a:pt x="5764" y="1222"/>
                  <a:pt x="5765" y="622"/>
                  <a:pt x="5765" y="533"/>
                </a:cubicBezTo>
                <a:cubicBezTo>
                  <a:pt x="5309" y="347"/>
                  <a:pt x="4444" y="8"/>
                  <a:pt x="2801" y="0"/>
                </a:cubicBezTo>
                <a:cubicBezTo>
                  <a:pt x="1221" y="8"/>
                  <a:pt x="465" y="326"/>
                  <a:pt x="0" y="522"/>
                </a:cubicBezTo>
                <a:cubicBezTo>
                  <a:pt x="0" y="622"/>
                  <a:pt x="0" y="1220"/>
                  <a:pt x="0" y="1220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24075" y="5661025"/>
            <a:ext cx="4681538" cy="863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1" grpId="0" animBg="1"/>
      <p:bldP spid="3122" grpId="0" animBg="1"/>
      <p:bldP spid="3134" grpId="0" animBg="1"/>
      <p:bldP spid="3135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316CD1-C93A-4AD0-9C92-528B73103FF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004050" y="576263"/>
            <a:ext cx="1889125" cy="57324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331913" y="576263"/>
            <a:ext cx="5519737" cy="57324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FD0947-B0A4-4B2B-8181-325E17B6B41D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標題及圖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31913" y="576263"/>
            <a:ext cx="7477125" cy="6921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表版面配置區 2"/>
          <p:cNvSpPr>
            <a:spLocks noGrp="1"/>
          </p:cNvSpPr>
          <p:nvPr>
            <p:ph type="chart" idx="1"/>
          </p:nvPr>
        </p:nvSpPr>
        <p:spPr>
          <a:xfrm>
            <a:off x="1331913" y="1557338"/>
            <a:ext cx="7561262" cy="4751387"/>
          </a:xfrm>
        </p:spPr>
        <p:txBody>
          <a:bodyPr/>
          <a:lstStyle/>
          <a:p>
            <a:r>
              <a:rPr lang="zh-TW" altLang="en-US" smtClean="0"/>
              <a:t>按一下圖示以新增圖表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5327650" y="0"/>
            <a:ext cx="3816350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1358900" y="6524625"/>
            <a:ext cx="765175" cy="333375"/>
          </a:xfrm>
        </p:spPr>
        <p:txBody>
          <a:bodyPr/>
          <a:lstStyle>
            <a:lvl1pPr>
              <a:defRPr/>
            </a:lvl1pPr>
          </a:lstStyle>
          <a:p>
            <a:fld id="{60E20616-346D-4654-B9CF-B27135FF1F8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1331913" y="576263"/>
            <a:ext cx="7561262" cy="573246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>
          <a:xfrm>
            <a:off x="5327650" y="0"/>
            <a:ext cx="3816350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>
          <a:xfrm>
            <a:off x="1358900" y="6524625"/>
            <a:ext cx="765175" cy="333375"/>
          </a:xfrm>
        </p:spPr>
        <p:txBody>
          <a:bodyPr/>
          <a:lstStyle>
            <a:lvl1pPr>
              <a:defRPr/>
            </a:lvl1pPr>
          </a:lstStyle>
          <a:p>
            <a:fld id="{78D5EDEA-D5EB-410C-8504-BDCAED990D8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A50EB3E-9DFE-4F84-AD41-61BBFDDA72BA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8B1D50-779F-4D17-A124-9B6556F2579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331913" y="1557338"/>
            <a:ext cx="3703637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87950" y="1557338"/>
            <a:ext cx="3705225" cy="4751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942D5AB-D4FD-4D04-AA0C-43158D8341C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9EA901-D9B9-40C7-9D86-B8B9878F56C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9293F3-ACEA-4BB9-9D68-52A7AAEC840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BC077AB-78BB-4F66-A6B9-538223E3228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635675-A037-49A9-9DB5-CCFA0766272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A7ACE6-E0F4-4A44-AF80-43AD589BEA6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Freeform 37"/>
          <p:cNvSpPr>
            <a:spLocks/>
          </p:cNvSpPr>
          <p:nvPr/>
        </p:nvSpPr>
        <p:spPr bwMode="gray">
          <a:xfrm rot="5400000">
            <a:off x="-2098675" y="3143251"/>
            <a:ext cx="6873875" cy="590550"/>
          </a:xfrm>
          <a:custGeom>
            <a:avLst/>
            <a:gdLst/>
            <a:ahLst/>
            <a:cxnLst>
              <a:cxn ang="0">
                <a:pos x="0" y="31"/>
              </a:cxn>
              <a:cxn ang="0">
                <a:pos x="2802" y="295"/>
              </a:cxn>
              <a:cxn ang="0">
                <a:pos x="5765" y="0"/>
              </a:cxn>
              <a:cxn ang="0">
                <a:pos x="5761" y="184"/>
              </a:cxn>
              <a:cxn ang="0">
                <a:pos x="2810" y="367"/>
              </a:cxn>
              <a:cxn ang="0">
                <a:pos x="0" y="216"/>
              </a:cxn>
              <a:cxn ang="0">
                <a:pos x="0" y="31"/>
              </a:cxn>
            </a:cxnLst>
            <a:rect l="0" t="0" r="r" b="b"/>
            <a:pathLst>
              <a:path w="5765" h="372">
                <a:moveTo>
                  <a:pt x="0" y="31"/>
                </a:moveTo>
                <a:cubicBezTo>
                  <a:pt x="722" y="175"/>
                  <a:pt x="1841" y="300"/>
                  <a:pt x="2802" y="295"/>
                </a:cubicBezTo>
                <a:cubicBezTo>
                  <a:pt x="3763" y="290"/>
                  <a:pt x="5272" y="18"/>
                  <a:pt x="5765" y="0"/>
                </a:cubicBezTo>
                <a:cubicBezTo>
                  <a:pt x="5765" y="0"/>
                  <a:pt x="5762" y="100"/>
                  <a:pt x="5761" y="184"/>
                </a:cubicBezTo>
                <a:cubicBezTo>
                  <a:pt x="5241" y="248"/>
                  <a:pt x="3771" y="362"/>
                  <a:pt x="2810" y="367"/>
                </a:cubicBezTo>
                <a:cubicBezTo>
                  <a:pt x="1850" y="372"/>
                  <a:pt x="468" y="272"/>
                  <a:pt x="0" y="216"/>
                </a:cubicBezTo>
                <a:cubicBezTo>
                  <a:pt x="0" y="116"/>
                  <a:pt x="0" y="31"/>
                  <a:pt x="0" y="31"/>
                </a:cubicBezTo>
                <a:close/>
              </a:path>
            </a:pathLst>
          </a:custGeom>
          <a:solidFill>
            <a:schemeClr val="bg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2" name="Freeform 38"/>
          <p:cNvSpPr>
            <a:spLocks/>
          </p:cNvSpPr>
          <p:nvPr/>
        </p:nvSpPr>
        <p:spPr bwMode="gray">
          <a:xfrm>
            <a:off x="1106488" y="0"/>
            <a:ext cx="950912" cy="6875463"/>
          </a:xfrm>
          <a:custGeom>
            <a:avLst/>
            <a:gdLst/>
            <a:ahLst/>
            <a:cxnLst>
              <a:cxn ang="0">
                <a:pos x="591" y="0"/>
              </a:cxn>
              <a:cxn ang="0">
                <a:pos x="77" y="2094"/>
              </a:cxn>
              <a:cxn ang="0">
                <a:pos x="596" y="4331"/>
              </a:cxn>
              <a:cxn ang="0">
                <a:pos x="324" y="4331"/>
              </a:cxn>
              <a:cxn ang="0">
                <a:pos x="5" y="2100"/>
              </a:cxn>
              <a:cxn ang="0">
                <a:pos x="293" y="1"/>
              </a:cxn>
              <a:cxn ang="0">
                <a:pos x="591" y="0"/>
              </a:cxn>
            </a:cxnLst>
            <a:rect l="0" t="0" r="r" b="b"/>
            <a:pathLst>
              <a:path w="599" h="4331">
                <a:moveTo>
                  <a:pt x="591" y="0"/>
                </a:moveTo>
                <a:cubicBezTo>
                  <a:pt x="247" y="529"/>
                  <a:pt x="73" y="1373"/>
                  <a:pt x="77" y="2094"/>
                </a:cubicBezTo>
                <a:cubicBezTo>
                  <a:pt x="78" y="2816"/>
                  <a:pt x="254" y="3788"/>
                  <a:pt x="596" y="4331"/>
                </a:cubicBezTo>
                <a:cubicBezTo>
                  <a:pt x="599" y="4331"/>
                  <a:pt x="413" y="4331"/>
                  <a:pt x="324" y="4331"/>
                </a:cubicBezTo>
                <a:cubicBezTo>
                  <a:pt x="214" y="3941"/>
                  <a:pt x="10" y="2822"/>
                  <a:pt x="5" y="2100"/>
                </a:cubicBezTo>
                <a:cubicBezTo>
                  <a:pt x="0" y="1378"/>
                  <a:pt x="196" y="351"/>
                  <a:pt x="293" y="1"/>
                </a:cubicBezTo>
                <a:cubicBezTo>
                  <a:pt x="394" y="1"/>
                  <a:pt x="591" y="0"/>
                  <a:pt x="591" y="0"/>
                </a:cubicBezTo>
                <a:close/>
              </a:path>
            </a:pathLst>
          </a:custGeom>
          <a:solidFill>
            <a:schemeClr val="tx1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63" name="Freeform 39"/>
          <p:cNvSpPr>
            <a:spLocks/>
          </p:cNvSpPr>
          <p:nvPr/>
        </p:nvSpPr>
        <p:spPr bwMode="gray">
          <a:xfrm>
            <a:off x="1217613" y="-12700"/>
            <a:ext cx="7931150" cy="6888163"/>
          </a:xfrm>
          <a:custGeom>
            <a:avLst/>
            <a:gdLst/>
            <a:ahLst/>
            <a:cxnLst>
              <a:cxn ang="0">
                <a:pos x="4993" y="0"/>
              </a:cxn>
              <a:cxn ang="0">
                <a:pos x="4993" y="4336"/>
              </a:cxn>
              <a:cxn ang="0">
                <a:pos x="526" y="4339"/>
              </a:cxn>
              <a:cxn ang="0">
                <a:pos x="0" y="2115"/>
              </a:cxn>
              <a:cxn ang="0">
                <a:pos x="523" y="0"/>
              </a:cxn>
              <a:cxn ang="0">
                <a:pos x="4993" y="0"/>
              </a:cxn>
            </a:cxnLst>
            <a:rect l="0" t="0" r="r" b="b"/>
            <a:pathLst>
              <a:path w="4996" h="4339">
                <a:moveTo>
                  <a:pt x="4993" y="0"/>
                </a:moveTo>
                <a:cubicBezTo>
                  <a:pt x="4993" y="0"/>
                  <a:pt x="4990" y="4335"/>
                  <a:pt x="4993" y="4336"/>
                </a:cubicBezTo>
                <a:cubicBezTo>
                  <a:pt x="4996" y="4337"/>
                  <a:pt x="615" y="4339"/>
                  <a:pt x="526" y="4339"/>
                </a:cubicBezTo>
                <a:cubicBezTo>
                  <a:pt x="342" y="4021"/>
                  <a:pt x="8" y="3349"/>
                  <a:pt x="0" y="2115"/>
                </a:cubicBezTo>
                <a:cubicBezTo>
                  <a:pt x="8" y="928"/>
                  <a:pt x="327" y="349"/>
                  <a:pt x="523" y="0"/>
                </a:cubicBezTo>
                <a:cubicBezTo>
                  <a:pt x="623" y="0"/>
                  <a:pt x="4993" y="0"/>
                  <a:pt x="4993" y="0"/>
                </a:cubicBez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white">
          <a:xfrm>
            <a:off x="1331913" y="1557338"/>
            <a:ext cx="7561262" cy="475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text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5327650" y="0"/>
            <a:ext cx="381635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1358900" y="6524625"/>
            <a:ext cx="7651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accent1"/>
                </a:solidFill>
                <a:latin typeface="+mn-lt"/>
              </a:defRPr>
            </a:lvl1pPr>
          </a:lstStyle>
          <a:p>
            <a:fld id="{698A83EA-3669-43A7-9696-AFC55B75B23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white">
          <a:xfrm>
            <a:off x="7046913" y="6477000"/>
            <a:ext cx="18684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altLang="ko-KR" sz="1400" b="1">
                <a:solidFill>
                  <a:schemeClr val="accent1"/>
                </a:solidFill>
                <a:latin typeface="Verdana" pitchFamily="34" charset="0"/>
              </a:rPr>
              <a:t>COMPANY LOGO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1331913" y="576263"/>
            <a:ext cx="7477125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Click to edit Master title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1" grpId="0" animBg="1"/>
      <p:bldP spid="1062" grpId="0" animBg="1"/>
    </p:bldLst>
  </p:timing>
  <p:hf sldNum="0" hdr="0"/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Verdana" pitchFamily="34" charset="0"/>
          <a:ea typeface="Gulim" pitchFamily="34" charset="-127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Verdana" pitchFamily="34" charset="0"/>
          <a:ea typeface="Gulim" pitchFamily="34" charset="-127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Verdana" pitchFamily="34" charset="0"/>
          <a:ea typeface="Gulim" pitchFamily="34" charset="-127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Verdana" pitchFamily="34" charset="0"/>
          <a:ea typeface="Gulim" pitchFamily="34" charset="-127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Verdana" pitchFamily="34" charset="0"/>
          <a:ea typeface="Gulim" pitchFamily="34" charset="-127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Verdana" pitchFamily="34" charset="0"/>
          <a:ea typeface="Gulim" pitchFamily="34" charset="-127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Verdana" pitchFamily="34" charset="0"/>
          <a:ea typeface="Gulim" pitchFamily="34" charset="-127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kumimoji="1" sz="3200">
          <a:solidFill>
            <a:schemeClr val="bg1"/>
          </a:solidFill>
          <a:latin typeface="Verdana" pitchFamily="34" charset="0"/>
          <a:ea typeface="Gulim" pitchFamily="34" charset="-127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kumimoji="1" sz="24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Font typeface="Wingdings" pitchFamily="2" charset="2"/>
        <a:buChar char="§"/>
        <a:defRPr kumimoji="1"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zh-TW" altLang="en-US" sz="54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體育科教材教法</a:t>
            </a:r>
            <a:endParaRPr lang="en-US" altLang="zh-TW" sz="5400" dirty="0">
              <a:solidFill>
                <a:srgbClr val="FFFFFF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5429224" y="6429397"/>
            <a:ext cx="3714776" cy="428603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ulim" pitchFamily="34" charset="-127"/>
                <a:ea typeface="Gulim" pitchFamily="34" charset="-127"/>
                <a:cs typeface="+mn-cs"/>
              </a:rPr>
              <a:t>National University of Tainan</a:t>
            </a:r>
          </a:p>
        </p:txBody>
      </p:sp>
      <p:pic>
        <p:nvPicPr>
          <p:cNvPr id="6" name="Picture 2" descr="L:\Liu's Documents\photography\南大logo標誌單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5357826"/>
            <a:ext cx="1071570" cy="9286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gray"/>
        <p:txBody>
          <a:bodyPr/>
          <a:lstStyle/>
          <a:p>
            <a:pPr defTabSz="804863"/>
            <a:r>
              <a:rPr lang="zh-TW" altLang="en-US" b="1" dirty="0" smtClean="0"/>
              <a:t>分習法之五：</a:t>
            </a:r>
            <a:r>
              <a:rPr lang="zh-TW" altLang="en-US" b="1" dirty="0"/>
              <a:t>逆進漸進分段法</a:t>
            </a:r>
            <a:endParaRPr lang="en-US" altLang="ko-KR" dirty="0"/>
          </a:p>
        </p:txBody>
      </p:sp>
      <p:grpSp>
        <p:nvGrpSpPr>
          <p:cNvPr id="102402" name="Group 2"/>
          <p:cNvGrpSpPr>
            <a:grpSpLocks/>
          </p:cNvGrpSpPr>
          <p:nvPr/>
        </p:nvGrpSpPr>
        <p:grpSpPr bwMode="auto">
          <a:xfrm>
            <a:off x="1357290" y="1643050"/>
            <a:ext cx="7205690" cy="4459306"/>
            <a:chOff x="2040" y="11180"/>
            <a:chExt cx="7860" cy="5040"/>
          </a:xfrm>
        </p:grpSpPr>
        <p:sp>
          <p:nvSpPr>
            <p:cNvPr id="102403" name="AutoShape 3"/>
            <p:cNvSpPr>
              <a:spLocks noChangeArrowheads="1"/>
            </p:cNvSpPr>
            <p:nvPr/>
          </p:nvSpPr>
          <p:spPr bwMode="auto">
            <a:xfrm rot="10800000">
              <a:off x="2040" y="11180"/>
              <a:ext cx="7772" cy="5040"/>
            </a:xfrm>
            <a:custGeom>
              <a:avLst/>
              <a:gdLst>
                <a:gd name="G0" fmla="+- 0 0 0"/>
                <a:gd name="G1" fmla="+- 0 0 0"/>
                <a:gd name="G2" fmla="+- 0 0 0"/>
                <a:gd name="T0" fmla="*/ 0 256 1"/>
                <a:gd name="T1" fmla="*/ 180 256 1"/>
                <a:gd name="G3" fmla="+- 0 T0 T1"/>
                <a:gd name="T2" fmla="*/ 0 256 1"/>
                <a:gd name="T3" fmla="*/ 90 256 1"/>
                <a:gd name="G4" fmla="+- 0 T2 T3"/>
                <a:gd name="G5" fmla="*/ G4 2 1"/>
                <a:gd name="T4" fmla="*/ 90 256 1"/>
                <a:gd name="T5" fmla="*/ 0 256 1"/>
                <a:gd name="G6" fmla="+- 0 T4 T5"/>
                <a:gd name="G7" fmla="*/ G6 2 1"/>
                <a:gd name="G8" fmla="abs 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0"/>
                <a:gd name="G18" fmla="*/ 0 1 2"/>
                <a:gd name="G19" fmla="+- G18 5400 0"/>
                <a:gd name="G20" fmla="cos G19 0"/>
                <a:gd name="G21" fmla="sin G19 0"/>
                <a:gd name="G22" fmla="+- G20 10800 0"/>
                <a:gd name="G23" fmla="+- G21 10800 0"/>
                <a:gd name="G24" fmla="+- 10800 0 G20"/>
                <a:gd name="G25" fmla="+- 0 10800 0"/>
                <a:gd name="G26" fmla="?: G9 G17 G25"/>
                <a:gd name="G27" fmla="?: G9 0 21600"/>
                <a:gd name="G28" fmla="cos 10800 0"/>
                <a:gd name="G29" fmla="sin 10800 0"/>
                <a:gd name="G30" fmla="sin 0 0"/>
                <a:gd name="G31" fmla="+- G28 10800 0"/>
                <a:gd name="G32" fmla="+- G29 10800 0"/>
                <a:gd name="G33" fmla="+- G30 10800 0"/>
                <a:gd name="G34" fmla="?: G4 0 G31"/>
                <a:gd name="G35" fmla="?: 0 G34 0"/>
                <a:gd name="G36" fmla="?: G6 G35 G31"/>
                <a:gd name="G37" fmla="+- 21600 0 G36"/>
                <a:gd name="G38" fmla="?: G4 0 G33"/>
                <a:gd name="G39" fmla="?: 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21600 h 21600"/>
                <a:gd name="T14" fmla="*/ 16200 w 21600"/>
                <a:gd name="T15" fmla="*/ 10800 h 21600"/>
                <a:gd name="T16" fmla="*/ 10800 w 21600"/>
                <a:gd name="T17" fmla="*/ 10800 h 21600"/>
                <a:gd name="T18" fmla="*/ 54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800" y="10800"/>
                  </a:moveTo>
                  <a:cubicBezTo>
                    <a:pt x="10800" y="10800"/>
                    <a:pt x="10800" y="10800"/>
                    <a:pt x="10800" y="10800"/>
                  </a:cubicBezTo>
                  <a:cubicBezTo>
                    <a:pt x="10800" y="10800"/>
                    <a:pt x="10800" y="10800"/>
                    <a:pt x="10800" y="10800"/>
                  </a:cubicBezTo>
                  <a:lnTo>
                    <a:pt x="0" y="10800"/>
                  </a:lnTo>
                  <a:cubicBezTo>
                    <a:pt x="0" y="16764"/>
                    <a:pt x="4835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2404" name="AutoShape 4"/>
            <p:cNvSpPr>
              <a:spLocks noChangeArrowheads="1"/>
            </p:cNvSpPr>
            <p:nvPr/>
          </p:nvSpPr>
          <p:spPr bwMode="auto">
            <a:xfrm rot="10800000">
              <a:off x="4640" y="11900"/>
              <a:ext cx="5200" cy="3600"/>
            </a:xfrm>
            <a:custGeom>
              <a:avLst/>
              <a:gdLst>
                <a:gd name="G0" fmla="+- 0 0 0"/>
                <a:gd name="G1" fmla="+- 0 0 0"/>
                <a:gd name="G2" fmla="+- 0 0 0"/>
                <a:gd name="T0" fmla="*/ 0 256 1"/>
                <a:gd name="T1" fmla="*/ 180 256 1"/>
                <a:gd name="G3" fmla="+- 0 T0 T1"/>
                <a:gd name="T2" fmla="*/ 0 256 1"/>
                <a:gd name="T3" fmla="*/ 90 256 1"/>
                <a:gd name="G4" fmla="+- 0 T2 T3"/>
                <a:gd name="G5" fmla="*/ G4 2 1"/>
                <a:gd name="T4" fmla="*/ 90 256 1"/>
                <a:gd name="T5" fmla="*/ 0 256 1"/>
                <a:gd name="G6" fmla="+- 0 T4 T5"/>
                <a:gd name="G7" fmla="*/ G6 2 1"/>
                <a:gd name="G8" fmla="abs 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0"/>
                <a:gd name="G18" fmla="*/ 0 1 2"/>
                <a:gd name="G19" fmla="+- G18 5400 0"/>
                <a:gd name="G20" fmla="cos G19 0"/>
                <a:gd name="G21" fmla="sin G19 0"/>
                <a:gd name="G22" fmla="+- G20 10800 0"/>
                <a:gd name="G23" fmla="+- G21 10800 0"/>
                <a:gd name="G24" fmla="+- 10800 0 G20"/>
                <a:gd name="G25" fmla="+- 0 10800 0"/>
                <a:gd name="G26" fmla="?: G9 G17 G25"/>
                <a:gd name="G27" fmla="?: G9 0 21600"/>
                <a:gd name="G28" fmla="cos 10800 0"/>
                <a:gd name="G29" fmla="sin 10800 0"/>
                <a:gd name="G30" fmla="sin 0 0"/>
                <a:gd name="G31" fmla="+- G28 10800 0"/>
                <a:gd name="G32" fmla="+- G29 10800 0"/>
                <a:gd name="G33" fmla="+- G30 10800 0"/>
                <a:gd name="G34" fmla="?: G4 0 G31"/>
                <a:gd name="G35" fmla="?: 0 G34 0"/>
                <a:gd name="G36" fmla="?: G6 G35 G31"/>
                <a:gd name="G37" fmla="+- 21600 0 G36"/>
                <a:gd name="G38" fmla="?: G4 0 G33"/>
                <a:gd name="G39" fmla="?: 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21600 h 21600"/>
                <a:gd name="T14" fmla="*/ 16200 w 21600"/>
                <a:gd name="T15" fmla="*/ 10800 h 21600"/>
                <a:gd name="T16" fmla="*/ 10800 w 21600"/>
                <a:gd name="T17" fmla="*/ 10800 h 21600"/>
                <a:gd name="T18" fmla="*/ 54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800" y="10800"/>
                  </a:moveTo>
                  <a:cubicBezTo>
                    <a:pt x="10800" y="10800"/>
                    <a:pt x="10800" y="10800"/>
                    <a:pt x="10800" y="10800"/>
                  </a:cubicBezTo>
                  <a:cubicBezTo>
                    <a:pt x="10800" y="10800"/>
                    <a:pt x="10800" y="10800"/>
                    <a:pt x="10800" y="10800"/>
                  </a:cubicBezTo>
                  <a:lnTo>
                    <a:pt x="0" y="10800"/>
                  </a:lnTo>
                  <a:cubicBezTo>
                    <a:pt x="0" y="16764"/>
                    <a:pt x="4835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2405" name="AutoShape 5"/>
            <p:cNvSpPr>
              <a:spLocks noChangeArrowheads="1"/>
            </p:cNvSpPr>
            <p:nvPr/>
          </p:nvSpPr>
          <p:spPr bwMode="auto">
            <a:xfrm rot="10800000">
              <a:off x="7249" y="12692"/>
              <a:ext cx="2591" cy="2016"/>
            </a:xfrm>
            <a:custGeom>
              <a:avLst/>
              <a:gdLst>
                <a:gd name="G0" fmla="+- 0 0 0"/>
                <a:gd name="G1" fmla="+- 0 0 0"/>
                <a:gd name="G2" fmla="+- 0 0 0"/>
                <a:gd name="T0" fmla="*/ 0 256 1"/>
                <a:gd name="T1" fmla="*/ 180 256 1"/>
                <a:gd name="G3" fmla="+- 0 T0 T1"/>
                <a:gd name="T2" fmla="*/ 0 256 1"/>
                <a:gd name="T3" fmla="*/ 90 256 1"/>
                <a:gd name="G4" fmla="+- 0 T2 T3"/>
                <a:gd name="G5" fmla="*/ G4 2 1"/>
                <a:gd name="T4" fmla="*/ 90 256 1"/>
                <a:gd name="T5" fmla="*/ 0 256 1"/>
                <a:gd name="G6" fmla="+- 0 T4 T5"/>
                <a:gd name="G7" fmla="*/ G6 2 1"/>
                <a:gd name="G8" fmla="abs 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0"/>
                <a:gd name="G18" fmla="*/ 0 1 2"/>
                <a:gd name="G19" fmla="+- G18 5400 0"/>
                <a:gd name="G20" fmla="cos G19 0"/>
                <a:gd name="G21" fmla="sin G19 0"/>
                <a:gd name="G22" fmla="+- G20 10800 0"/>
                <a:gd name="G23" fmla="+- G21 10800 0"/>
                <a:gd name="G24" fmla="+- 10800 0 G20"/>
                <a:gd name="G25" fmla="+- 0 10800 0"/>
                <a:gd name="G26" fmla="?: G9 G17 G25"/>
                <a:gd name="G27" fmla="?: G9 0 21600"/>
                <a:gd name="G28" fmla="cos 10800 0"/>
                <a:gd name="G29" fmla="sin 10800 0"/>
                <a:gd name="G30" fmla="sin 0 0"/>
                <a:gd name="G31" fmla="+- G28 10800 0"/>
                <a:gd name="G32" fmla="+- G29 10800 0"/>
                <a:gd name="G33" fmla="+- G30 10800 0"/>
                <a:gd name="G34" fmla="?: G4 0 G31"/>
                <a:gd name="G35" fmla="?: 0 G34 0"/>
                <a:gd name="G36" fmla="?: G6 G35 G31"/>
                <a:gd name="G37" fmla="+- 21600 0 G36"/>
                <a:gd name="G38" fmla="?: G4 0 G33"/>
                <a:gd name="G39" fmla="?: 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21600 h 21600"/>
                <a:gd name="T14" fmla="*/ 16200 w 21600"/>
                <a:gd name="T15" fmla="*/ 10800 h 21600"/>
                <a:gd name="T16" fmla="*/ 10800 w 21600"/>
                <a:gd name="T17" fmla="*/ 10800 h 21600"/>
                <a:gd name="T18" fmla="*/ 54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800" y="10800"/>
                  </a:moveTo>
                  <a:cubicBezTo>
                    <a:pt x="10800" y="10800"/>
                    <a:pt x="10800" y="10800"/>
                    <a:pt x="10800" y="10800"/>
                  </a:cubicBezTo>
                  <a:cubicBezTo>
                    <a:pt x="10800" y="10800"/>
                    <a:pt x="10800" y="10800"/>
                    <a:pt x="10800" y="10800"/>
                  </a:cubicBezTo>
                  <a:lnTo>
                    <a:pt x="0" y="10800"/>
                  </a:lnTo>
                  <a:cubicBezTo>
                    <a:pt x="0" y="16764"/>
                    <a:pt x="4835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2406" name="AutoShape 6"/>
            <p:cNvSpPr>
              <a:spLocks noChangeArrowheads="1"/>
            </p:cNvSpPr>
            <p:nvPr/>
          </p:nvSpPr>
          <p:spPr bwMode="auto">
            <a:xfrm rot="10800000">
              <a:off x="4645" y="12692"/>
              <a:ext cx="2590" cy="2016"/>
            </a:xfrm>
            <a:custGeom>
              <a:avLst/>
              <a:gdLst>
                <a:gd name="G0" fmla="+- 0 0 0"/>
                <a:gd name="G1" fmla="+- 0 0 0"/>
                <a:gd name="G2" fmla="+- 0 0 0"/>
                <a:gd name="T0" fmla="*/ 0 256 1"/>
                <a:gd name="T1" fmla="*/ 180 256 1"/>
                <a:gd name="G3" fmla="+- 0 T0 T1"/>
                <a:gd name="T2" fmla="*/ 0 256 1"/>
                <a:gd name="T3" fmla="*/ 90 256 1"/>
                <a:gd name="G4" fmla="+- 0 T2 T3"/>
                <a:gd name="G5" fmla="*/ G4 2 1"/>
                <a:gd name="T4" fmla="*/ 90 256 1"/>
                <a:gd name="T5" fmla="*/ 0 256 1"/>
                <a:gd name="G6" fmla="+- 0 T4 T5"/>
                <a:gd name="G7" fmla="*/ G6 2 1"/>
                <a:gd name="G8" fmla="abs 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0"/>
                <a:gd name="G18" fmla="*/ 0 1 2"/>
                <a:gd name="G19" fmla="+- G18 5400 0"/>
                <a:gd name="G20" fmla="cos G19 0"/>
                <a:gd name="G21" fmla="sin G19 0"/>
                <a:gd name="G22" fmla="+- G20 10800 0"/>
                <a:gd name="G23" fmla="+- G21 10800 0"/>
                <a:gd name="G24" fmla="+- 10800 0 G20"/>
                <a:gd name="G25" fmla="+- 0 10800 0"/>
                <a:gd name="G26" fmla="?: G9 G17 G25"/>
                <a:gd name="G27" fmla="?: G9 0 21600"/>
                <a:gd name="G28" fmla="cos 10800 0"/>
                <a:gd name="G29" fmla="sin 10800 0"/>
                <a:gd name="G30" fmla="sin 0 0"/>
                <a:gd name="G31" fmla="+- G28 10800 0"/>
                <a:gd name="G32" fmla="+- G29 10800 0"/>
                <a:gd name="G33" fmla="+- G30 10800 0"/>
                <a:gd name="G34" fmla="?: G4 0 G31"/>
                <a:gd name="G35" fmla="?: 0 G34 0"/>
                <a:gd name="G36" fmla="?: G6 G35 G31"/>
                <a:gd name="G37" fmla="+- 21600 0 G36"/>
                <a:gd name="G38" fmla="?: G4 0 G33"/>
                <a:gd name="G39" fmla="?: 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21600 h 21600"/>
                <a:gd name="T14" fmla="*/ 16200 w 21600"/>
                <a:gd name="T15" fmla="*/ 10800 h 21600"/>
                <a:gd name="T16" fmla="*/ 10800 w 21600"/>
                <a:gd name="T17" fmla="*/ 10800 h 21600"/>
                <a:gd name="T18" fmla="*/ 54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800" y="10800"/>
                  </a:moveTo>
                  <a:cubicBezTo>
                    <a:pt x="10800" y="10800"/>
                    <a:pt x="10800" y="10800"/>
                    <a:pt x="10800" y="10800"/>
                  </a:cubicBezTo>
                  <a:cubicBezTo>
                    <a:pt x="10800" y="10800"/>
                    <a:pt x="10800" y="10800"/>
                    <a:pt x="10800" y="10800"/>
                  </a:cubicBezTo>
                  <a:lnTo>
                    <a:pt x="0" y="10800"/>
                  </a:lnTo>
                  <a:cubicBezTo>
                    <a:pt x="0" y="16764"/>
                    <a:pt x="4835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2407" name="AutoShape 7"/>
            <p:cNvSpPr>
              <a:spLocks noChangeArrowheads="1"/>
            </p:cNvSpPr>
            <p:nvPr/>
          </p:nvSpPr>
          <p:spPr bwMode="auto">
            <a:xfrm rot="10800000">
              <a:off x="2040" y="12692"/>
              <a:ext cx="2591" cy="2016"/>
            </a:xfrm>
            <a:custGeom>
              <a:avLst/>
              <a:gdLst>
                <a:gd name="G0" fmla="+- 0 0 0"/>
                <a:gd name="G1" fmla="+- 0 0 0"/>
                <a:gd name="G2" fmla="+- 0 0 0"/>
                <a:gd name="T0" fmla="*/ 0 256 1"/>
                <a:gd name="T1" fmla="*/ 180 256 1"/>
                <a:gd name="G3" fmla="+- 0 T0 T1"/>
                <a:gd name="T2" fmla="*/ 0 256 1"/>
                <a:gd name="T3" fmla="*/ 90 256 1"/>
                <a:gd name="G4" fmla="+- 0 T2 T3"/>
                <a:gd name="G5" fmla="*/ G4 2 1"/>
                <a:gd name="T4" fmla="*/ 90 256 1"/>
                <a:gd name="T5" fmla="*/ 0 256 1"/>
                <a:gd name="G6" fmla="+- 0 T4 T5"/>
                <a:gd name="G7" fmla="*/ G6 2 1"/>
                <a:gd name="G8" fmla="abs 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0"/>
                <a:gd name="G18" fmla="*/ 0 1 2"/>
                <a:gd name="G19" fmla="+- G18 5400 0"/>
                <a:gd name="G20" fmla="cos G19 0"/>
                <a:gd name="G21" fmla="sin G19 0"/>
                <a:gd name="G22" fmla="+- G20 10800 0"/>
                <a:gd name="G23" fmla="+- G21 10800 0"/>
                <a:gd name="G24" fmla="+- 10800 0 G20"/>
                <a:gd name="G25" fmla="+- 0 10800 0"/>
                <a:gd name="G26" fmla="?: G9 G17 G25"/>
                <a:gd name="G27" fmla="?: G9 0 21600"/>
                <a:gd name="G28" fmla="cos 10800 0"/>
                <a:gd name="G29" fmla="sin 10800 0"/>
                <a:gd name="G30" fmla="sin 0 0"/>
                <a:gd name="G31" fmla="+- G28 10800 0"/>
                <a:gd name="G32" fmla="+- G29 10800 0"/>
                <a:gd name="G33" fmla="+- G30 10800 0"/>
                <a:gd name="G34" fmla="?: G4 0 G31"/>
                <a:gd name="G35" fmla="?: 0 G34 0"/>
                <a:gd name="G36" fmla="?: G6 G35 G31"/>
                <a:gd name="G37" fmla="+- 21600 0 G36"/>
                <a:gd name="G38" fmla="?: G4 0 G33"/>
                <a:gd name="G39" fmla="?: 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21600 h 21600"/>
                <a:gd name="T14" fmla="*/ 16200 w 21600"/>
                <a:gd name="T15" fmla="*/ 10800 h 21600"/>
                <a:gd name="T16" fmla="*/ 10800 w 21600"/>
                <a:gd name="T17" fmla="*/ 10800 h 21600"/>
                <a:gd name="T18" fmla="*/ 54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800" y="10800"/>
                  </a:moveTo>
                  <a:cubicBezTo>
                    <a:pt x="10800" y="10800"/>
                    <a:pt x="10800" y="10800"/>
                    <a:pt x="10800" y="10800"/>
                  </a:cubicBezTo>
                  <a:cubicBezTo>
                    <a:pt x="10800" y="10800"/>
                    <a:pt x="10800" y="10800"/>
                    <a:pt x="10800" y="10800"/>
                  </a:cubicBezTo>
                  <a:lnTo>
                    <a:pt x="0" y="10800"/>
                  </a:lnTo>
                  <a:cubicBezTo>
                    <a:pt x="0" y="16764"/>
                    <a:pt x="4835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2408" name="Text Box 8"/>
            <p:cNvSpPr txBox="1">
              <a:spLocks noChangeArrowheads="1"/>
            </p:cNvSpPr>
            <p:nvPr/>
          </p:nvSpPr>
          <p:spPr bwMode="auto">
            <a:xfrm>
              <a:off x="3057" y="12980"/>
              <a:ext cx="453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Gulim" pitchFamily="34" charset="-127"/>
                </a:rPr>
                <a:t>4</a:t>
              </a:r>
              <a:endParaRPr kumimoji="1" lang="zh-TW" alt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2409" name="Text Box 9"/>
            <p:cNvSpPr txBox="1">
              <a:spLocks noChangeArrowheads="1"/>
            </p:cNvSpPr>
            <p:nvPr/>
          </p:nvSpPr>
          <p:spPr bwMode="auto">
            <a:xfrm>
              <a:off x="7014" y="12080"/>
              <a:ext cx="452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Gulim" pitchFamily="34" charset="-127"/>
                </a:rPr>
                <a:t>3</a:t>
              </a:r>
              <a:endParaRPr kumimoji="1" lang="zh-TW" altLang="zh-TW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2410" name="Text Box 10"/>
            <p:cNvSpPr txBox="1">
              <a:spLocks noChangeArrowheads="1"/>
            </p:cNvSpPr>
            <p:nvPr/>
          </p:nvSpPr>
          <p:spPr bwMode="auto">
            <a:xfrm>
              <a:off x="5657" y="12980"/>
              <a:ext cx="453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Gulim" pitchFamily="34" charset="-127"/>
                </a:rPr>
                <a:t>2</a:t>
              </a:r>
              <a:endParaRPr kumimoji="1" lang="zh-TW" alt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2411" name="Text Box 11"/>
            <p:cNvSpPr txBox="1">
              <a:spLocks noChangeArrowheads="1"/>
            </p:cNvSpPr>
            <p:nvPr/>
          </p:nvSpPr>
          <p:spPr bwMode="auto">
            <a:xfrm>
              <a:off x="8370" y="12980"/>
              <a:ext cx="453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Gulim" pitchFamily="34" charset="-127"/>
                </a:rPr>
                <a:t>1</a:t>
              </a:r>
              <a:endParaRPr kumimoji="1" lang="zh-TW" alt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2412" name="Text Box 12"/>
            <p:cNvSpPr txBox="1">
              <a:spLocks noChangeArrowheads="1"/>
            </p:cNvSpPr>
            <p:nvPr/>
          </p:nvSpPr>
          <p:spPr bwMode="auto">
            <a:xfrm>
              <a:off x="2160" y="13700"/>
              <a:ext cx="2160" cy="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第一段：助跑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2413" name="Text Box 13"/>
            <p:cNvSpPr txBox="1">
              <a:spLocks noChangeArrowheads="1"/>
            </p:cNvSpPr>
            <p:nvPr/>
          </p:nvSpPr>
          <p:spPr bwMode="auto">
            <a:xfrm>
              <a:off x="4860" y="13700"/>
              <a:ext cx="2160" cy="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第二段：起跳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2414" name="Text Box 14"/>
            <p:cNvSpPr txBox="1">
              <a:spLocks noChangeArrowheads="1"/>
            </p:cNvSpPr>
            <p:nvPr/>
          </p:nvSpPr>
          <p:spPr bwMode="auto">
            <a:xfrm>
              <a:off x="7200" y="13680"/>
              <a:ext cx="2700" cy="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第三段：空中＋著地</a:t>
              </a:r>
            </a:p>
            <a:p>
              <a:pPr marL="0" marR="0" lvl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2415" name="Text Box 15"/>
            <p:cNvSpPr txBox="1">
              <a:spLocks noChangeArrowheads="1"/>
            </p:cNvSpPr>
            <p:nvPr/>
          </p:nvSpPr>
          <p:spPr bwMode="auto">
            <a:xfrm>
              <a:off x="5770" y="11180"/>
              <a:ext cx="453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en-US" altLang="zh-TW" sz="2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ea typeface="Gulim" pitchFamily="34" charset="-127"/>
                </a:rPr>
                <a:t>5</a:t>
              </a:r>
              <a:endParaRPr kumimoji="1" lang="zh-TW" altLang="zh-TW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714480" y="576262"/>
            <a:ext cx="7094558" cy="995349"/>
          </a:xfrm>
        </p:spPr>
        <p:txBody>
          <a:bodyPr/>
          <a:lstStyle/>
          <a:p>
            <a:pPr defTabSz="804863"/>
            <a:r>
              <a:rPr lang="zh-TW" altLang="en-US" b="1" dirty="0" smtClean="0"/>
              <a:t>分習法之六：</a:t>
            </a:r>
            <a:r>
              <a:rPr lang="zh-TW" altLang="en-US" b="1" dirty="0"/>
              <a:t>逆</a:t>
            </a:r>
            <a:r>
              <a:rPr lang="zh-TW" altLang="en-US" b="1" dirty="0" smtClean="0"/>
              <a:t>進</a:t>
            </a:r>
            <a:r>
              <a:rPr lang="zh-TW" altLang="en-US" b="1" dirty="0" smtClean="0">
                <a:latin typeface="新細明體"/>
                <a:ea typeface="新細明體"/>
              </a:rPr>
              <a:t>∕</a:t>
            </a:r>
            <a:r>
              <a:rPr lang="zh-TW" altLang="en-US" b="1" dirty="0" smtClean="0"/>
              <a:t>順進分段</a:t>
            </a:r>
            <a:r>
              <a:rPr lang="zh-TW" altLang="en-US" b="1" dirty="0"/>
              <a:t>教學方法</a:t>
            </a:r>
            <a:endParaRPr lang="en-US" altLang="ko-KR" dirty="0"/>
          </a:p>
        </p:txBody>
      </p:sp>
      <p:grpSp>
        <p:nvGrpSpPr>
          <p:cNvPr id="103426" name="Group 2"/>
          <p:cNvGrpSpPr>
            <a:grpSpLocks/>
          </p:cNvGrpSpPr>
          <p:nvPr/>
        </p:nvGrpSpPr>
        <p:grpSpPr bwMode="auto">
          <a:xfrm>
            <a:off x="1785918" y="2214554"/>
            <a:ext cx="6786610" cy="5715040"/>
            <a:chOff x="1800" y="1620"/>
            <a:chExt cx="8400" cy="6660"/>
          </a:xfrm>
        </p:grpSpPr>
        <p:sp>
          <p:nvSpPr>
            <p:cNvPr id="103427" name="AutoShape 3"/>
            <p:cNvSpPr>
              <a:spLocks noChangeArrowheads="1"/>
            </p:cNvSpPr>
            <p:nvPr/>
          </p:nvSpPr>
          <p:spPr bwMode="auto">
            <a:xfrm rot="10800000">
              <a:off x="1800" y="1620"/>
              <a:ext cx="8400" cy="6660"/>
            </a:xfrm>
            <a:custGeom>
              <a:avLst/>
              <a:gdLst>
                <a:gd name="G0" fmla="+- 0 0 0"/>
                <a:gd name="G1" fmla="+- 0 0 0"/>
                <a:gd name="G2" fmla="+- 0 0 0"/>
                <a:gd name="T0" fmla="*/ 0 256 1"/>
                <a:gd name="T1" fmla="*/ 180 256 1"/>
                <a:gd name="G3" fmla="+- 0 T0 T1"/>
                <a:gd name="T2" fmla="*/ 0 256 1"/>
                <a:gd name="T3" fmla="*/ 90 256 1"/>
                <a:gd name="G4" fmla="+- 0 T2 T3"/>
                <a:gd name="G5" fmla="*/ G4 2 1"/>
                <a:gd name="T4" fmla="*/ 90 256 1"/>
                <a:gd name="T5" fmla="*/ 0 256 1"/>
                <a:gd name="G6" fmla="+- 0 T4 T5"/>
                <a:gd name="G7" fmla="*/ G6 2 1"/>
                <a:gd name="G8" fmla="abs 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0"/>
                <a:gd name="G18" fmla="*/ 0 1 2"/>
                <a:gd name="G19" fmla="+- G18 5400 0"/>
                <a:gd name="G20" fmla="cos G19 0"/>
                <a:gd name="G21" fmla="sin G19 0"/>
                <a:gd name="G22" fmla="+- G20 10800 0"/>
                <a:gd name="G23" fmla="+- G21 10800 0"/>
                <a:gd name="G24" fmla="+- 10800 0 G20"/>
                <a:gd name="G25" fmla="+- 0 10800 0"/>
                <a:gd name="G26" fmla="?: G9 G17 G25"/>
                <a:gd name="G27" fmla="?: G9 0 21600"/>
                <a:gd name="G28" fmla="cos 10800 0"/>
                <a:gd name="G29" fmla="sin 10800 0"/>
                <a:gd name="G30" fmla="sin 0 0"/>
                <a:gd name="G31" fmla="+- G28 10800 0"/>
                <a:gd name="G32" fmla="+- G29 10800 0"/>
                <a:gd name="G33" fmla="+- G30 10800 0"/>
                <a:gd name="G34" fmla="?: G4 0 G31"/>
                <a:gd name="G35" fmla="?: 0 G34 0"/>
                <a:gd name="G36" fmla="?: G6 G35 G31"/>
                <a:gd name="G37" fmla="+- 21600 0 G36"/>
                <a:gd name="G38" fmla="?: G4 0 G33"/>
                <a:gd name="G39" fmla="?: 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21600 h 21600"/>
                <a:gd name="T14" fmla="*/ 16200 w 21600"/>
                <a:gd name="T15" fmla="*/ 10800 h 21600"/>
                <a:gd name="T16" fmla="*/ 10800 w 21600"/>
                <a:gd name="T17" fmla="*/ 10800 h 21600"/>
                <a:gd name="T18" fmla="*/ 54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800" y="10800"/>
                  </a:moveTo>
                  <a:cubicBezTo>
                    <a:pt x="10800" y="10800"/>
                    <a:pt x="10800" y="10800"/>
                    <a:pt x="10800" y="10800"/>
                  </a:cubicBezTo>
                  <a:cubicBezTo>
                    <a:pt x="10800" y="10800"/>
                    <a:pt x="10800" y="10800"/>
                    <a:pt x="10800" y="10800"/>
                  </a:cubicBezTo>
                  <a:lnTo>
                    <a:pt x="0" y="10800"/>
                  </a:lnTo>
                  <a:cubicBezTo>
                    <a:pt x="0" y="16764"/>
                    <a:pt x="4835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3428" name="AutoShape 4"/>
            <p:cNvSpPr>
              <a:spLocks noChangeArrowheads="1"/>
            </p:cNvSpPr>
            <p:nvPr/>
          </p:nvSpPr>
          <p:spPr bwMode="auto">
            <a:xfrm rot="10800000">
              <a:off x="3875" y="2880"/>
              <a:ext cx="6300" cy="4140"/>
            </a:xfrm>
            <a:custGeom>
              <a:avLst/>
              <a:gdLst>
                <a:gd name="G0" fmla="+- 0 0 0"/>
                <a:gd name="G1" fmla="+- 0 0 0"/>
                <a:gd name="G2" fmla="+- 0 0 0"/>
                <a:gd name="T0" fmla="*/ 0 256 1"/>
                <a:gd name="T1" fmla="*/ 180 256 1"/>
                <a:gd name="G3" fmla="+- 0 T0 T1"/>
                <a:gd name="T2" fmla="*/ 0 256 1"/>
                <a:gd name="T3" fmla="*/ 90 256 1"/>
                <a:gd name="G4" fmla="+- 0 T2 T3"/>
                <a:gd name="G5" fmla="*/ G4 2 1"/>
                <a:gd name="T4" fmla="*/ 90 256 1"/>
                <a:gd name="T5" fmla="*/ 0 256 1"/>
                <a:gd name="G6" fmla="+- 0 T4 T5"/>
                <a:gd name="G7" fmla="*/ G6 2 1"/>
                <a:gd name="G8" fmla="abs 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0"/>
                <a:gd name="G18" fmla="*/ 0 1 2"/>
                <a:gd name="G19" fmla="+- G18 5400 0"/>
                <a:gd name="G20" fmla="cos G19 0"/>
                <a:gd name="G21" fmla="sin G19 0"/>
                <a:gd name="G22" fmla="+- G20 10800 0"/>
                <a:gd name="G23" fmla="+- G21 10800 0"/>
                <a:gd name="G24" fmla="+- 10800 0 G20"/>
                <a:gd name="G25" fmla="+- 0 10800 0"/>
                <a:gd name="G26" fmla="?: G9 G17 G25"/>
                <a:gd name="G27" fmla="?: G9 0 21600"/>
                <a:gd name="G28" fmla="cos 10800 0"/>
                <a:gd name="G29" fmla="sin 10800 0"/>
                <a:gd name="G30" fmla="sin 0 0"/>
                <a:gd name="G31" fmla="+- G28 10800 0"/>
                <a:gd name="G32" fmla="+- G29 10800 0"/>
                <a:gd name="G33" fmla="+- G30 10800 0"/>
                <a:gd name="G34" fmla="?: G4 0 G31"/>
                <a:gd name="G35" fmla="?: 0 G34 0"/>
                <a:gd name="G36" fmla="?: G6 G35 G31"/>
                <a:gd name="G37" fmla="+- 21600 0 G36"/>
                <a:gd name="G38" fmla="?: G4 0 G33"/>
                <a:gd name="G39" fmla="?: 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21600 h 21600"/>
                <a:gd name="T14" fmla="*/ 16200 w 21600"/>
                <a:gd name="T15" fmla="*/ 10800 h 21600"/>
                <a:gd name="T16" fmla="*/ 10800 w 21600"/>
                <a:gd name="T17" fmla="*/ 10800 h 21600"/>
                <a:gd name="T18" fmla="*/ 54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800" y="10800"/>
                  </a:moveTo>
                  <a:cubicBezTo>
                    <a:pt x="10800" y="10800"/>
                    <a:pt x="10800" y="10800"/>
                    <a:pt x="10800" y="10800"/>
                  </a:cubicBezTo>
                  <a:cubicBezTo>
                    <a:pt x="10800" y="10800"/>
                    <a:pt x="10800" y="10800"/>
                    <a:pt x="10800" y="10800"/>
                  </a:cubicBezTo>
                  <a:lnTo>
                    <a:pt x="0" y="10800"/>
                  </a:lnTo>
                  <a:cubicBezTo>
                    <a:pt x="0" y="16764"/>
                    <a:pt x="4835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3429" name="AutoShape 5"/>
            <p:cNvSpPr>
              <a:spLocks noChangeArrowheads="1"/>
            </p:cNvSpPr>
            <p:nvPr/>
          </p:nvSpPr>
          <p:spPr bwMode="auto">
            <a:xfrm rot="10800000">
              <a:off x="6049" y="3600"/>
              <a:ext cx="4151" cy="2700"/>
            </a:xfrm>
            <a:custGeom>
              <a:avLst/>
              <a:gdLst>
                <a:gd name="G0" fmla="+- 0 0 0"/>
                <a:gd name="G1" fmla="+- 0 0 0"/>
                <a:gd name="G2" fmla="+- 0 0 0"/>
                <a:gd name="T0" fmla="*/ 0 256 1"/>
                <a:gd name="T1" fmla="*/ 180 256 1"/>
                <a:gd name="G3" fmla="+- 0 T0 T1"/>
                <a:gd name="T2" fmla="*/ 0 256 1"/>
                <a:gd name="T3" fmla="*/ 90 256 1"/>
                <a:gd name="G4" fmla="+- 0 T2 T3"/>
                <a:gd name="G5" fmla="*/ G4 2 1"/>
                <a:gd name="T4" fmla="*/ 90 256 1"/>
                <a:gd name="T5" fmla="*/ 0 256 1"/>
                <a:gd name="G6" fmla="+- 0 T4 T5"/>
                <a:gd name="G7" fmla="*/ G6 2 1"/>
                <a:gd name="G8" fmla="abs 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0"/>
                <a:gd name="G18" fmla="*/ 0 1 2"/>
                <a:gd name="G19" fmla="+- G18 5400 0"/>
                <a:gd name="G20" fmla="cos G19 0"/>
                <a:gd name="G21" fmla="sin G19 0"/>
                <a:gd name="G22" fmla="+- G20 10800 0"/>
                <a:gd name="G23" fmla="+- G21 10800 0"/>
                <a:gd name="G24" fmla="+- 10800 0 G20"/>
                <a:gd name="G25" fmla="+- 0 10800 0"/>
                <a:gd name="G26" fmla="?: G9 G17 G25"/>
                <a:gd name="G27" fmla="?: G9 0 21600"/>
                <a:gd name="G28" fmla="cos 10800 0"/>
                <a:gd name="G29" fmla="sin 10800 0"/>
                <a:gd name="G30" fmla="sin 0 0"/>
                <a:gd name="G31" fmla="+- G28 10800 0"/>
                <a:gd name="G32" fmla="+- G29 10800 0"/>
                <a:gd name="G33" fmla="+- G30 10800 0"/>
                <a:gd name="G34" fmla="?: G4 0 G31"/>
                <a:gd name="G35" fmla="?: 0 G34 0"/>
                <a:gd name="G36" fmla="?: G6 G35 G31"/>
                <a:gd name="G37" fmla="+- 21600 0 G36"/>
                <a:gd name="G38" fmla="?: G4 0 G33"/>
                <a:gd name="G39" fmla="?: 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21600 h 21600"/>
                <a:gd name="T14" fmla="*/ 16200 w 21600"/>
                <a:gd name="T15" fmla="*/ 10800 h 21600"/>
                <a:gd name="T16" fmla="*/ 10800 w 21600"/>
                <a:gd name="T17" fmla="*/ 10800 h 21600"/>
                <a:gd name="T18" fmla="*/ 540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800" y="10800"/>
                  </a:moveTo>
                  <a:cubicBezTo>
                    <a:pt x="10800" y="10800"/>
                    <a:pt x="10800" y="10800"/>
                    <a:pt x="10800" y="10800"/>
                  </a:cubicBezTo>
                  <a:cubicBezTo>
                    <a:pt x="10800" y="10800"/>
                    <a:pt x="10800" y="10800"/>
                    <a:pt x="10800" y="10800"/>
                  </a:cubicBezTo>
                  <a:lnTo>
                    <a:pt x="0" y="10800"/>
                  </a:lnTo>
                  <a:cubicBezTo>
                    <a:pt x="0" y="16764"/>
                    <a:pt x="4835" y="21600"/>
                    <a:pt x="10800" y="21600"/>
                  </a:cubicBezTo>
                  <a:cubicBezTo>
                    <a:pt x="16764" y="21600"/>
                    <a:pt x="21600" y="16764"/>
                    <a:pt x="21600" y="10800"/>
                  </a:cubicBezTo>
                  <a:close/>
                </a:path>
              </a:pathLst>
            </a:custGeom>
            <a:solidFill>
              <a:srgbClr val="FFFFFF"/>
            </a:solidFill>
            <a:ln w="2857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TW" altLang="en-US"/>
            </a:p>
          </p:txBody>
        </p:sp>
        <p:sp>
          <p:nvSpPr>
            <p:cNvPr id="103430" name="Text Box 6"/>
            <p:cNvSpPr txBox="1">
              <a:spLocks noChangeArrowheads="1"/>
            </p:cNvSpPr>
            <p:nvPr/>
          </p:nvSpPr>
          <p:spPr bwMode="auto">
            <a:xfrm>
              <a:off x="2280" y="4320"/>
              <a:ext cx="1333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助 跑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3431" name="Text Box 7"/>
            <p:cNvSpPr txBox="1">
              <a:spLocks noChangeArrowheads="1"/>
            </p:cNvSpPr>
            <p:nvPr/>
          </p:nvSpPr>
          <p:spPr bwMode="auto">
            <a:xfrm>
              <a:off x="4440" y="4320"/>
              <a:ext cx="1334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起 跳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3432" name="Text Box 8"/>
            <p:cNvSpPr txBox="1">
              <a:spLocks noChangeArrowheads="1"/>
            </p:cNvSpPr>
            <p:nvPr/>
          </p:nvSpPr>
          <p:spPr bwMode="auto">
            <a:xfrm>
              <a:off x="6240" y="4320"/>
              <a:ext cx="1838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空中動作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grpSp>
          <p:nvGrpSpPr>
            <p:cNvPr id="103433" name="Group 9"/>
            <p:cNvGrpSpPr>
              <a:grpSpLocks/>
            </p:cNvGrpSpPr>
            <p:nvPr/>
          </p:nvGrpSpPr>
          <p:grpSpPr bwMode="auto">
            <a:xfrm>
              <a:off x="8125" y="4140"/>
              <a:ext cx="2075" cy="1620"/>
              <a:chOff x="8005" y="4140"/>
              <a:chExt cx="2075" cy="1620"/>
            </a:xfrm>
          </p:grpSpPr>
          <p:sp>
            <p:nvSpPr>
              <p:cNvPr id="103434" name="AutoShape 10"/>
              <p:cNvSpPr>
                <a:spLocks noChangeArrowheads="1"/>
              </p:cNvSpPr>
              <p:nvPr/>
            </p:nvSpPr>
            <p:spPr bwMode="auto">
              <a:xfrm rot="10800000">
                <a:off x="8005" y="4140"/>
                <a:ext cx="2075" cy="1620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03435" name="Text Box 11"/>
              <p:cNvSpPr txBox="1">
                <a:spLocks noChangeArrowheads="1"/>
              </p:cNvSpPr>
              <p:nvPr/>
            </p:nvSpPr>
            <p:spPr bwMode="auto">
              <a:xfrm>
                <a:off x="8100" y="4320"/>
                <a:ext cx="1892" cy="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zh-TW" altLang="en-US" sz="2400" b="1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標楷體" pitchFamily="65" charset="-120"/>
                    <a:ea typeface="Gulim" pitchFamily="34" charset="-127"/>
                  </a:rPr>
                  <a:t>著地動作</a:t>
                </a:r>
                <a:endParaRPr kumimoji="1" lang="zh-TW" sz="2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ulim" pitchFamily="34" charset="-127"/>
                  <a:ea typeface="Gulim" pitchFamily="34" charset="-127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/>
              <a:t>www.themegallery.com</a:t>
            </a:r>
          </a:p>
        </p:txBody>
      </p:sp>
      <p:sp>
        <p:nvSpPr>
          <p:cNvPr id="57360" name="AutoShape 16"/>
          <p:cNvSpPr>
            <a:spLocks noChangeArrowheads="1"/>
          </p:cNvSpPr>
          <p:nvPr/>
        </p:nvSpPr>
        <p:spPr bwMode="gray">
          <a:xfrm>
            <a:off x="1692275" y="2492375"/>
            <a:ext cx="7343775" cy="3986213"/>
          </a:xfrm>
          <a:prstGeom prst="roundRect">
            <a:avLst>
              <a:gd name="adj" fmla="val 4843"/>
            </a:avLst>
          </a:prstGeom>
          <a:solidFill>
            <a:schemeClr val="bg2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gray"/>
        <p:txBody>
          <a:bodyPr/>
          <a:lstStyle/>
          <a:p>
            <a:pPr defTabSz="804863"/>
            <a:r>
              <a:rPr lang="zh-TW" altLang="en-US" sz="5400" b="1" dirty="0" smtClean="0">
                <a:solidFill>
                  <a:schemeClr val="bg1"/>
                </a:solidFill>
                <a:latin typeface="Arial" pitchFamily="34" charset="0"/>
              </a:rPr>
              <a:t>健康與體育學習領域</a:t>
            </a:r>
            <a:endParaRPr lang="en-US" altLang="ko-KR" sz="5400" dirty="0"/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gray">
          <a:xfrm>
            <a:off x="6032500" y="1838325"/>
            <a:ext cx="1104900" cy="368300"/>
          </a:xfrm>
          <a:prstGeom prst="downArrow">
            <a:avLst>
              <a:gd name="adj1" fmla="val 50000"/>
              <a:gd name="adj2" fmla="val 50005"/>
            </a:avLst>
          </a:pr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82353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dist="89803" dir="2700000" algn="ctr" rotWithShape="0">
              <a:schemeClr val="bg2"/>
            </a:outerShdw>
          </a:effectLst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gray">
          <a:xfrm>
            <a:off x="1738313" y="1500174"/>
            <a:ext cx="7232650" cy="774714"/>
          </a:xfrm>
          <a:prstGeom prst="roundRect">
            <a:avLst>
              <a:gd name="adj" fmla="val 48991"/>
            </a:avLst>
          </a:prstGeom>
          <a:gradFill rotWithShape="1">
            <a:gsLst>
              <a:gs pos="0">
                <a:schemeClr val="accent1"/>
              </a:gs>
              <a:gs pos="100000">
                <a:schemeClr val="tx2"/>
              </a:gs>
            </a:gsLst>
            <a:lin ang="5400000" scaled="1"/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zh-TW" altLang="en-US" sz="4000" b="1" dirty="0" smtClean="0">
                <a:solidFill>
                  <a:schemeClr val="bg1"/>
                </a:solidFill>
                <a:latin typeface="Arial" pitchFamily="34" charset="0"/>
              </a:rPr>
              <a:t>體育科教材教法</a:t>
            </a:r>
            <a:endParaRPr lang="en-US" altLang="ko-KR" sz="40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8" name="Rectangle 14"/>
          <p:cNvSpPr>
            <a:spLocks noChangeArrowheads="1"/>
          </p:cNvSpPr>
          <p:nvPr/>
        </p:nvSpPr>
        <p:spPr bwMode="gray">
          <a:xfrm flipH="1">
            <a:off x="5422900" y="3082925"/>
            <a:ext cx="3386138" cy="277496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275"/>
                  <a:invGamma/>
                </a:schemeClr>
              </a:gs>
            </a:gsLst>
            <a:lin ang="5400000" scaled="1"/>
          </a:gradFill>
          <a:ln w="76200">
            <a:noFill/>
            <a:miter lim="800000"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zh-TW" altLang="en-US" sz="36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" pitchFamily="34" charset="0"/>
              </a:rPr>
              <a:t>常見體育教學法</a:t>
            </a:r>
            <a:endParaRPr lang="en-US" altLang="ko-KR" sz="3600" b="1" dirty="0">
              <a:solidFill>
                <a:schemeClr val="tx1">
                  <a:lumMod val="60000"/>
                  <a:lumOff val="40000"/>
                </a:schemeClr>
              </a:solidFill>
              <a:latin typeface="Arial" pitchFamily="34" charset="0"/>
            </a:endParaRPr>
          </a:p>
        </p:txBody>
      </p:sp>
      <p:sp>
        <p:nvSpPr>
          <p:cNvPr id="57359" name="Rectangle 15"/>
          <p:cNvSpPr>
            <a:spLocks noChangeArrowheads="1"/>
          </p:cNvSpPr>
          <p:nvPr/>
        </p:nvSpPr>
        <p:spPr bwMode="gray">
          <a:xfrm flipH="1">
            <a:off x="1920875" y="3082925"/>
            <a:ext cx="3386138" cy="277496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275"/>
                  <a:invGamma/>
                </a:schemeClr>
              </a:gs>
            </a:gsLst>
            <a:lin ang="5400000" scaled="1"/>
          </a:gradFill>
          <a:ln w="76200">
            <a:noFill/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r>
              <a:rPr lang="zh-TW" altLang="en-US" sz="3600" b="1" dirty="0" smtClean="0">
                <a:solidFill>
                  <a:schemeClr val="tx1">
                    <a:lumMod val="60000"/>
                    <a:lumOff val="40000"/>
                  </a:schemeClr>
                </a:solidFill>
                <a:latin typeface="Arial" pitchFamily="34" charset="0"/>
              </a:rPr>
              <a:t>身體活動教材</a:t>
            </a:r>
            <a:endParaRPr lang="en-US" altLang="ko-KR" sz="3600" b="1" dirty="0">
              <a:solidFill>
                <a:schemeClr val="tx1">
                  <a:lumMod val="60000"/>
                  <a:lumOff val="40000"/>
                </a:schemeClr>
              </a:solidFill>
              <a:latin typeface="Arial" pitchFamily="34" charset="0"/>
            </a:endParaRPr>
          </a:p>
        </p:txBody>
      </p:sp>
      <p:sp>
        <p:nvSpPr>
          <p:cNvPr id="57353" name="AutoShape 9"/>
          <p:cNvSpPr>
            <a:spLocks noChangeArrowheads="1"/>
          </p:cNvSpPr>
          <p:nvPr/>
        </p:nvSpPr>
        <p:spPr bwMode="gray">
          <a:xfrm flipV="1">
            <a:off x="3276600" y="2638425"/>
            <a:ext cx="644525" cy="482600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sy="50000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gray">
          <a:xfrm flipV="1">
            <a:off x="6804025" y="2625725"/>
            <a:ext cx="644525" cy="482600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12700">
            <a:solidFill>
              <a:schemeClr val="bg2"/>
            </a:solidFill>
            <a:miter lim="800000"/>
            <a:headEnd/>
            <a:tailEnd/>
          </a:ln>
          <a:effectLst>
            <a:outerShdw sy="50000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dirty="0" smtClean="0"/>
              <a:t>National University of Tainan</a:t>
            </a:r>
            <a:endParaRPr lang="en-US" altLang="ko-KR" dirty="0"/>
          </a:p>
        </p:txBody>
      </p:sp>
      <p:sp>
        <p:nvSpPr>
          <p:cNvPr id="17411" name="WordArt 3"/>
          <p:cNvSpPr>
            <a:spLocks noChangeArrowheads="1" noChangeShapeType="1" noTextEdit="1"/>
          </p:cNvSpPr>
          <p:nvPr/>
        </p:nvSpPr>
        <p:spPr bwMode="ltGray">
          <a:xfrm>
            <a:off x="2555875" y="1844675"/>
            <a:ext cx="5400675" cy="151130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r>
              <a:rPr lang="en-US" altLang="zh-TW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chemeClr val="accent1"/>
                    </a:gs>
                    <a:gs pos="100000">
                      <a:schemeClr val="tx1"/>
                    </a:gs>
                  </a:gsLst>
                  <a:lin ang="5400000" scaled="1"/>
                </a:gradFill>
                <a:effectLst>
                  <a:outerShdw dist="63500" dir="16200000" sy="-100000" rotWithShape="0">
                    <a:schemeClr val="tx1">
                      <a:alpha val="50000"/>
                    </a:schemeClr>
                  </a:outerShdw>
                </a:effectLst>
                <a:latin typeface="Impact"/>
              </a:rPr>
              <a:t>Thank You !</a:t>
            </a:r>
            <a:endParaRPr lang="zh-TW" altLang="en-US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chemeClr val="accent1"/>
                  </a:gs>
                  <a:gs pos="100000">
                    <a:schemeClr val="tx1"/>
                  </a:gs>
                </a:gsLst>
                <a:lin ang="5400000" scaled="1"/>
              </a:gradFill>
              <a:effectLst>
                <a:outerShdw dist="63500" dir="16200000" sy="-100000" rotWithShape="0">
                  <a:schemeClr val="tx1">
                    <a:alpha val="50000"/>
                  </a:schemeClr>
                </a:outerShdw>
              </a:effectLst>
              <a:latin typeface="Impact"/>
            </a:endParaRPr>
          </a:p>
        </p:txBody>
      </p:sp>
      <p:pic>
        <p:nvPicPr>
          <p:cNvPr id="4" name="Picture 2" descr="L:\Liu's Documents\photography\南大logo標誌單色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5619741"/>
            <a:ext cx="1428760" cy="12382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72730" name="Oval 26"/>
          <p:cNvSpPr>
            <a:spLocks noChangeArrowheads="1"/>
          </p:cNvSpPr>
          <p:nvPr/>
        </p:nvSpPr>
        <p:spPr bwMode="gray">
          <a:xfrm>
            <a:off x="2527300" y="1338263"/>
            <a:ext cx="5200650" cy="5038725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87313" tIns="44450" rIns="87313" bIns="44450" anchor="ctr"/>
          <a:lstStyle/>
          <a:p>
            <a:pPr defTabSz="825500" eaLnBrk="0" latinLnBrk="0" hangingPunct="0">
              <a:lnSpc>
                <a:spcPct val="90000"/>
              </a:lnSpc>
            </a:pPr>
            <a:endParaRPr lang="zh-TW" altLang="zh-TW" sz="2800" b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357290" y="428604"/>
            <a:ext cx="7786710" cy="839809"/>
          </a:xfrm>
        </p:spPr>
        <p:txBody>
          <a:bodyPr/>
          <a:lstStyle/>
          <a:p>
            <a:pPr defTabSz="804863"/>
            <a:r>
              <a:rPr lang="zh-TW" altLang="en-US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九年一貫課程綱要以前</a:t>
            </a:r>
            <a:r>
              <a:rPr lang="en-US" altLang="zh-TW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—</a:t>
            </a:r>
            <a:r>
              <a:rPr lang="zh-TW" altLang="en-US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民國</a:t>
            </a:r>
            <a:r>
              <a:rPr lang="en-US" altLang="zh-TW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89</a:t>
            </a:r>
            <a:r>
              <a:rPr lang="zh-TW" altLang="en-US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年以前</a:t>
            </a:r>
            <a:endParaRPr lang="en-US" altLang="ko-KR" b="1" dirty="0">
              <a:solidFill>
                <a:schemeClr val="tx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2707" name="Arc 3"/>
          <p:cNvSpPr>
            <a:spLocks/>
          </p:cNvSpPr>
          <p:nvPr/>
        </p:nvSpPr>
        <p:spPr bwMode="gray">
          <a:xfrm>
            <a:off x="5345113" y="1916113"/>
            <a:ext cx="2339975" cy="2589212"/>
          </a:xfrm>
          <a:custGeom>
            <a:avLst/>
            <a:gdLst>
              <a:gd name="G0" fmla="+- 0 0 0"/>
              <a:gd name="G1" fmla="+- 17481 0 0"/>
              <a:gd name="G2" fmla="+- 21600 0 0"/>
              <a:gd name="T0" fmla="*/ 12687 w 21600"/>
              <a:gd name="T1" fmla="*/ 0 h 24155"/>
              <a:gd name="T2" fmla="*/ 20543 w 21600"/>
              <a:gd name="T3" fmla="*/ 24155 h 24155"/>
              <a:gd name="T4" fmla="*/ 0 w 21600"/>
              <a:gd name="T5" fmla="*/ 17481 h 24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4155" fill="none" extrusionOk="0">
                <a:moveTo>
                  <a:pt x="12687" y="-1"/>
                </a:moveTo>
                <a:cubicBezTo>
                  <a:pt x="18286" y="4063"/>
                  <a:pt x="21600" y="10562"/>
                  <a:pt x="21600" y="17481"/>
                </a:cubicBezTo>
                <a:cubicBezTo>
                  <a:pt x="21600" y="19747"/>
                  <a:pt x="21243" y="21999"/>
                  <a:pt x="20543" y="24155"/>
                </a:cubicBezTo>
              </a:path>
              <a:path w="21600" h="24155" stroke="0" extrusionOk="0">
                <a:moveTo>
                  <a:pt x="12687" y="-1"/>
                </a:moveTo>
                <a:cubicBezTo>
                  <a:pt x="18286" y="4063"/>
                  <a:pt x="21600" y="10562"/>
                  <a:pt x="21600" y="17481"/>
                </a:cubicBezTo>
                <a:cubicBezTo>
                  <a:pt x="21600" y="19747"/>
                  <a:pt x="21243" y="21999"/>
                  <a:pt x="20543" y="24155"/>
                </a:cubicBezTo>
                <a:lnTo>
                  <a:pt x="0" y="17481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6275"/>
                  <a:invGamma/>
                </a:schemeClr>
              </a:gs>
            </a:gsLst>
            <a:lin ang="0" scaled="1"/>
          </a:gradFill>
          <a:ln w="12700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2708" name="Arc 4"/>
          <p:cNvSpPr>
            <a:spLocks/>
          </p:cNvSpPr>
          <p:nvPr/>
        </p:nvSpPr>
        <p:spPr bwMode="gray">
          <a:xfrm>
            <a:off x="3741738" y="1360488"/>
            <a:ext cx="2749550" cy="2317750"/>
          </a:xfrm>
          <a:custGeom>
            <a:avLst/>
            <a:gdLst>
              <a:gd name="G0" fmla="+- 12693 0 0"/>
              <a:gd name="G1" fmla="+- 21600 0 0"/>
              <a:gd name="G2" fmla="+- 21600 0 0"/>
              <a:gd name="T0" fmla="*/ 0 w 25376"/>
              <a:gd name="T1" fmla="*/ 4123 h 21600"/>
              <a:gd name="T2" fmla="*/ 25376 w 25376"/>
              <a:gd name="T3" fmla="*/ 4116 h 21600"/>
              <a:gd name="T4" fmla="*/ 12693 w 25376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5376" h="21600" fill="none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48" y="0"/>
                  <a:pt x="21688" y="1440"/>
                  <a:pt x="25376" y="4115"/>
                </a:cubicBezTo>
              </a:path>
              <a:path w="25376" h="21600" stroke="0" extrusionOk="0">
                <a:moveTo>
                  <a:pt x="-1" y="4122"/>
                </a:moveTo>
                <a:cubicBezTo>
                  <a:pt x="3689" y="1443"/>
                  <a:pt x="8132" y="-1"/>
                  <a:pt x="12693" y="0"/>
                </a:cubicBezTo>
                <a:cubicBezTo>
                  <a:pt x="17248" y="0"/>
                  <a:pt x="21688" y="1440"/>
                  <a:pt x="25376" y="4115"/>
                </a:cubicBezTo>
                <a:lnTo>
                  <a:pt x="12693" y="21600"/>
                </a:lnTo>
                <a:close/>
              </a:path>
            </a:pathLst>
          </a:custGeom>
          <a:gradFill rotWithShape="1">
            <a:gsLst>
              <a:gs pos="0">
                <a:schemeClr val="hlink">
                  <a:gamma/>
                  <a:shade val="6275"/>
                  <a:invGamma/>
                </a:schemeClr>
              </a:gs>
              <a:gs pos="100000">
                <a:schemeClr val="hlink"/>
              </a:gs>
            </a:gsLst>
            <a:lin ang="5400000" scaled="1"/>
          </a:gradFill>
          <a:ln w="12700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2709" name="Arc 5"/>
          <p:cNvSpPr>
            <a:spLocks/>
          </p:cNvSpPr>
          <p:nvPr/>
        </p:nvSpPr>
        <p:spPr bwMode="gray">
          <a:xfrm>
            <a:off x="2555875" y="1952625"/>
            <a:ext cx="2341563" cy="2587625"/>
          </a:xfrm>
          <a:custGeom>
            <a:avLst/>
            <a:gdLst>
              <a:gd name="G0" fmla="+- 21600 0 0"/>
              <a:gd name="G1" fmla="+- 17470 0 0"/>
              <a:gd name="G2" fmla="+- 21600 0 0"/>
              <a:gd name="T0" fmla="*/ 1055 w 21600"/>
              <a:gd name="T1" fmla="*/ 24138 h 24138"/>
              <a:gd name="T2" fmla="*/ 8897 w 21600"/>
              <a:gd name="T3" fmla="*/ 0 h 24138"/>
              <a:gd name="T4" fmla="*/ 21600 w 21600"/>
              <a:gd name="T5" fmla="*/ 17470 h 24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4138" fill="none" extrusionOk="0">
                <a:moveTo>
                  <a:pt x="1054" y="24138"/>
                </a:moveTo>
                <a:cubicBezTo>
                  <a:pt x="356" y="21984"/>
                  <a:pt x="0" y="19734"/>
                  <a:pt x="0" y="17470"/>
                </a:cubicBezTo>
                <a:cubicBezTo>
                  <a:pt x="-1" y="10558"/>
                  <a:pt x="3307" y="4064"/>
                  <a:pt x="8897" y="0"/>
                </a:cubicBezTo>
              </a:path>
              <a:path w="21600" h="24138" stroke="0" extrusionOk="0">
                <a:moveTo>
                  <a:pt x="1054" y="24138"/>
                </a:moveTo>
                <a:cubicBezTo>
                  <a:pt x="356" y="21984"/>
                  <a:pt x="0" y="19734"/>
                  <a:pt x="0" y="17470"/>
                </a:cubicBezTo>
                <a:cubicBezTo>
                  <a:pt x="-1" y="10558"/>
                  <a:pt x="3307" y="4064"/>
                  <a:pt x="8897" y="0"/>
                </a:cubicBezTo>
                <a:lnTo>
                  <a:pt x="21600" y="1747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gamma/>
                  <a:shade val="6275"/>
                  <a:invGamma/>
                </a:schemeClr>
              </a:gs>
              <a:gs pos="100000">
                <a:schemeClr val="accent1"/>
              </a:gs>
            </a:gsLst>
            <a:lin ang="0" scaled="1"/>
          </a:gradFill>
          <a:ln w="12700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2710" name="Arc 6"/>
          <p:cNvSpPr>
            <a:spLocks/>
          </p:cNvSpPr>
          <p:nvPr/>
        </p:nvSpPr>
        <p:spPr bwMode="gray">
          <a:xfrm>
            <a:off x="2757488" y="4005263"/>
            <a:ext cx="2228850" cy="2317750"/>
          </a:xfrm>
          <a:custGeom>
            <a:avLst/>
            <a:gdLst>
              <a:gd name="G0" fmla="+- 20550 0 0"/>
              <a:gd name="G1" fmla="+- 0 0 0"/>
              <a:gd name="G2" fmla="+- 21600 0 0"/>
              <a:gd name="T0" fmla="*/ 20536 w 20550"/>
              <a:gd name="T1" fmla="*/ 21600 h 21600"/>
              <a:gd name="T2" fmla="*/ 0 w 20550"/>
              <a:gd name="T3" fmla="*/ 6653 h 21600"/>
              <a:gd name="T4" fmla="*/ 20550 w 2055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50" h="21600" fill="none" extrusionOk="0">
                <a:moveTo>
                  <a:pt x="20536" y="21599"/>
                </a:moveTo>
                <a:cubicBezTo>
                  <a:pt x="11175" y="21593"/>
                  <a:pt x="2883" y="15558"/>
                  <a:pt x="0" y="6652"/>
                </a:cubicBezTo>
              </a:path>
              <a:path w="20550" h="21600" stroke="0" extrusionOk="0">
                <a:moveTo>
                  <a:pt x="20536" y="21599"/>
                </a:moveTo>
                <a:cubicBezTo>
                  <a:pt x="11175" y="21593"/>
                  <a:pt x="2883" y="15558"/>
                  <a:pt x="0" y="6652"/>
                </a:cubicBezTo>
                <a:lnTo>
                  <a:pt x="20550" y="0"/>
                </a:lnTo>
                <a:close/>
              </a:path>
            </a:pathLst>
          </a:custGeom>
          <a:gradFill rotWithShape="1">
            <a:gsLst>
              <a:gs pos="0">
                <a:schemeClr val="tx1">
                  <a:gamma/>
                  <a:shade val="6275"/>
                  <a:invGamma/>
                </a:schemeClr>
              </a:gs>
              <a:gs pos="100000">
                <a:schemeClr val="tx1"/>
              </a:gs>
            </a:gsLst>
            <a:lin ang="18900000" scaled="1"/>
          </a:gradFill>
          <a:ln w="12700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2711" name="Arc 7"/>
          <p:cNvSpPr>
            <a:spLocks/>
          </p:cNvSpPr>
          <p:nvPr/>
        </p:nvSpPr>
        <p:spPr bwMode="gray">
          <a:xfrm>
            <a:off x="5253038" y="4005263"/>
            <a:ext cx="2227262" cy="231775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0548 w 20548"/>
              <a:gd name="T1" fmla="*/ 6659 h 21600"/>
              <a:gd name="T2" fmla="*/ 0 w 20548"/>
              <a:gd name="T3" fmla="*/ 21600 h 21600"/>
              <a:gd name="T4" fmla="*/ 0 w 20548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548" h="21600" fill="none" extrusionOk="0">
                <a:moveTo>
                  <a:pt x="20547" y="6658"/>
                </a:moveTo>
                <a:cubicBezTo>
                  <a:pt x="17661" y="15566"/>
                  <a:pt x="9363" y="21599"/>
                  <a:pt x="0" y="21600"/>
                </a:cubicBezTo>
              </a:path>
              <a:path w="20548" h="21600" stroke="0" extrusionOk="0">
                <a:moveTo>
                  <a:pt x="20547" y="6658"/>
                </a:moveTo>
                <a:cubicBezTo>
                  <a:pt x="17661" y="15566"/>
                  <a:pt x="9363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A3F25F"/>
              </a:gs>
              <a:gs pos="100000">
                <a:srgbClr val="A3F25F">
                  <a:gamma/>
                  <a:shade val="6275"/>
                  <a:invGamma/>
                </a:srgbClr>
              </a:gs>
            </a:gsLst>
            <a:lin ang="2700000" scaled="1"/>
          </a:gradFill>
          <a:ln w="12700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2722" name="Rectangle 18"/>
          <p:cNvSpPr>
            <a:spLocks noChangeArrowheads="1"/>
          </p:cNvSpPr>
          <p:nvPr/>
        </p:nvSpPr>
        <p:spPr bwMode="gray">
          <a:xfrm>
            <a:off x="4606925" y="1857364"/>
            <a:ext cx="1108083" cy="458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9850" tIns="34925" rIns="69850" bIns="34925">
            <a:spAutoFit/>
          </a:bodyPr>
          <a:lstStyle/>
          <a:p>
            <a:pPr defTabSz="514350" eaLnBrk="0" latinLnBrk="0" hangingPunct="0">
              <a:lnSpc>
                <a:spcPct val="90000"/>
              </a:lnSpc>
            </a:pPr>
            <a:r>
              <a:rPr lang="zh-TW" altLang="en-US" sz="2800" b="1" dirty="0" smtClean="0">
                <a:solidFill>
                  <a:schemeClr val="bg1"/>
                </a:solidFill>
                <a:latin typeface="Arial" pitchFamily="34" charset="0"/>
              </a:rPr>
              <a:t>體操</a:t>
            </a:r>
            <a:endParaRPr lang="en-US" altLang="ko-KR" sz="28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2723" name="Rectangle 19"/>
          <p:cNvSpPr>
            <a:spLocks noChangeArrowheads="1"/>
          </p:cNvSpPr>
          <p:nvPr/>
        </p:nvSpPr>
        <p:spPr bwMode="gray">
          <a:xfrm>
            <a:off x="2827338" y="3003550"/>
            <a:ext cx="1030282" cy="513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9850" tIns="34925" rIns="69850" bIns="34925">
            <a:spAutoFit/>
          </a:bodyPr>
          <a:lstStyle/>
          <a:p>
            <a:pPr defTabSz="514350" eaLnBrk="0" latinLnBrk="0" hangingPunct="0">
              <a:lnSpc>
                <a:spcPct val="90000"/>
              </a:lnSpc>
            </a:pPr>
            <a:r>
              <a:rPr lang="zh-TW" altLang="en-US" sz="3200" b="1" dirty="0" smtClean="0">
                <a:solidFill>
                  <a:schemeClr val="bg1"/>
                </a:solidFill>
                <a:latin typeface="Arial" pitchFamily="34" charset="0"/>
              </a:rPr>
              <a:t>球類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2724" name="Rectangle 20"/>
          <p:cNvSpPr>
            <a:spLocks noChangeArrowheads="1"/>
          </p:cNvSpPr>
          <p:nvPr/>
        </p:nvSpPr>
        <p:spPr bwMode="gray">
          <a:xfrm>
            <a:off x="6429388" y="3003550"/>
            <a:ext cx="1000131" cy="513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9850" tIns="34925" rIns="69850" bIns="34925">
            <a:spAutoFit/>
          </a:bodyPr>
          <a:lstStyle/>
          <a:p>
            <a:pPr defTabSz="514350" eaLnBrk="0" latinLnBrk="0" hangingPunct="0">
              <a:lnSpc>
                <a:spcPct val="90000"/>
              </a:lnSpc>
            </a:pPr>
            <a:r>
              <a:rPr lang="zh-TW" altLang="en-US" sz="3200" b="1" dirty="0" smtClean="0">
                <a:solidFill>
                  <a:schemeClr val="bg1"/>
                </a:solidFill>
                <a:latin typeface="Arial" pitchFamily="34" charset="0"/>
              </a:rPr>
              <a:t>田徑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2725" name="Rectangle 21"/>
          <p:cNvSpPr>
            <a:spLocks noChangeArrowheads="1"/>
          </p:cNvSpPr>
          <p:nvPr/>
        </p:nvSpPr>
        <p:spPr bwMode="gray">
          <a:xfrm>
            <a:off x="3571868" y="5000636"/>
            <a:ext cx="857256" cy="458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9850" tIns="34925" rIns="69850" bIns="34925">
            <a:spAutoFit/>
          </a:bodyPr>
          <a:lstStyle/>
          <a:p>
            <a:pPr defTabSz="514350" eaLnBrk="0" latinLnBrk="0" hangingPunct="0">
              <a:lnSpc>
                <a:spcPct val="90000"/>
              </a:lnSpc>
            </a:pPr>
            <a:r>
              <a:rPr lang="zh-TW" altLang="en-US" sz="2800" b="1" dirty="0" smtClean="0">
                <a:solidFill>
                  <a:schemeClr val="bg1"/>
                </a:solidFill>
                <a:latin typeface="Arial" pitchFamily="34" charset="0"/>
              </a:rPr>
              <a:t>舞蹈</a:t>
            </a:r>
            <a:endParaRPr lang="en-US" altLang="ko-KR" sz="28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2726" name="Rectangle 22"/>
          <p:cNvSpPr>
            <a:spLocks noChangeArrowheads="1"/>
          </p:cNvSpPr>
          <p:nvPr/>
        </p:nvSpPr>
        <p:spPr bwMode="gray">
          <a:xfrm>
            <a:off x="5724524" y="4995863"/>
            <a:ext cx="1133491" cy="513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9850" tIns="34925" rIns="69850" bIns="34925">
            <a:spAutoFit/>
          </a:bodyPr>
          <a:lstStyle/>
          <a:p>
            <a:pPr defTabSz="514350" eaLnBrk="0" latinLnBrk="0" hangingPunct="0">
              <a:lnSpc>
                <a:spcPct val="90000"/>
              </a:lnSpc>
            </a:pPr>
            <a:r>
              <a:rPr lang="zh-TW" altLang="en-US" sz="3200" b="1" dirty="0" smtClean="0">
                <a:solidFill>
                  <a:schemeClr val="bg1"/>
                </a:solidFill>
                <a:latin typeface="Arial" pitchFamily="34" charset="0"/>
              </a:rPr>
              <a:t>國術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2729" name="Oval 25"/>
          <p:cNvSpPr>
            <a:spLocks noChangeArrowheads="1"/>
          </p:cNvSpPr>
          <p:nvPr/>
        </p:nvSpPr>
        <p:spPr bwMode="gray">
          <a:xfrm>
            <a:off x="3983038" y="2798763"/>
            <a:ext cx="2298700" cy="2228850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87313" tIns="44450" rIns="87313" bIns="44450" anchor="ctr"/>
          <a:lstStyle/>
          <a:p>
            <a:pPr defTabSz="825500" eaLnBrk="0" latinLnBrk="0" hangingPunct="0">
              <a:lnSpc>
                <a:spcPct val="90000"/>
              </a:lnSpc>
            </a:pPr>
            <a:endParaRPr lang="zh-TW" altLang="zh-TW" sz="2800" b="1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2717" name="Oval 13"/>
          <p:cNvSpPr>
            <a:spLocks noChangeArrowheads="1"/>
          </p:cNvSpPr>
          <p:nvPr/>
        </p:nvSpPr>
        <p:spPr bwMode="gray">
          <a:xfrm>
            <a:off x="4559300" y="3343275"/>
            <a:ext cx="1139825" cy="1090613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87313" tIns="44450" rIns="87313" bIns="44450" anchor="ctr"/>
          <a:lstStyle/>
          <a:p>
            <a:pPr defTabSz="825500" eaLnBrk="0" latinLnBrk="0" hangingPunct="0">
              <a:lnSpc>
                <a:spcPct val="90000"/>
              </a:lnSpc>
            </a:pPr>
            <a:r>
              <a:rPr lang="zh-TW" altLang="en-US" sz="2800" dirty="0" smtClean="0"/>
              <a:t>體育</a:t>
            </a:r>
            <a:endParaRPr lang="en-US" altLang="zh-TW" sz="2800" dirty="0" smtClean="0"/>
          </a:p>
          <a:p>
            <a:pPr defTabSz="825500" eaLnBrk="0" latinLnBrk="0" hangingPunct="0">
              <a:lnSpc>
                <a:spcPct val="90000"/>
              </a:lnSpc>
            </a:pPr>
            <a:r>
              <a:rPr lang="zh-TW" altLang="en-US" sz="2800" dirty="0" smtClean="0"/>
              <a:t>教材</a:t>
            </a:r>
            <a:endParaRPr lang="en-US" altLang="ko-KR" sz="2800" b="1" dirty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70658" name="Freeform 2"/>
          <p:cNvSpPr>
            <a:spLocks/>
          </p:cNvSpPr>
          <p:nvPr/>
        </p:nvSpPr>
        <p:spPr bwMode="gray">
          <a:xfrm>
            <a:off x="1866900" y="1925638"/>
            <a:ext cx="2706688" cy="1182687"/>
          </a:xfrm>
          <a:custGeom>
            <a:avLst/>
            <a:gdLst/>
            <a:ahLst/>
            <a:cxnLst>
              <a:cxn ang="0">
                <a:pos x="1704" y="0"/>
              </a:cxn>
              <a:cxn ang="0">
                <a:pos x="744" y="0"/>
              </a:cxn>
              <a:cxn ang="0">
                <a:pos x="0" y="744"/>
              </a:cxn>
            </a:cxnLst>
            <a:rect l="0" t="0" r="r" b="b"/>
            <a:pathLst>
              <a:path w="1705" h="745">
                <a:moveTo>
                  <a:pt x="1704" y="0"/>
                </a:moveTo>
                <a:lnTo>
                  <a:pt x="744" y="0"/>
                </a:lnTo>
                <a:lnTo>
                  <a:pt x="0" y="744"/>
                </a:lnTo>
              </a:path>
            </a:pathLst>
          </a:custGeom>
          <a:noFill/>
          <a:ln w="762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title"/>
          </p:nvPr>
        </p:nvSpPr>
        <p:spPr bwMode="gray">
          <a:xfrm>
            <a:off x="1331913" y="576263"/>
            <a:ext cx="7812087" cy="692150"/>
          </a:xfrm>
        </p:spPr>
        <p:txBody>
          <a:bodyPr/>
          <a:lstStyle/>
          <a:p>
            <a:pPr eaLnBrk="0" latinLnBrk="0" hangingPunct="0"/>
            <a:r>
              <a:rPr lang="zh-TW" altLang="en-US" sz="36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九年一貫課程綱要</a:t>
            </a:r>
            <a:r>
              <a:rPr lang="en-US" altLang="zh-TW" sz="36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—</a:t>
            </a:r>
            <a:r>
              <a:rPr lang="zh-TW" altLang="en-US" sz="36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民國</a:t>
            </a:r>
            <a:r>
              <a:rPr lang="en-US" altLang="zh-TW" sz="36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89</a:t>
            </a:r>
            <a:r>
              <a:rPr lang="zh-TW" altLang="en-US" sz="3600" b="1" dirty="0" smtClean="0">
                <a:solidFill>
                  <a:schemeClr val="tx1">
                    <a:lumMod val="60000"/>
                    <a:lumOff val="40000"/>
                  </a:schemeClr>
                </a:solidFill>
              </a:rPr>
              <a:t>年以後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0661" name="Freeform 5"/>
          <p:cNvSpPr>
            <a:spLocks/>
          </p:cNvSpPr>
          <p:nvPr/>
        </p:nvSpPr>
        <p:spPr bwMode="gray">
          <a:xfrm>
            <a:off x="1866900" y="4476750"/>
            <a:ext cx="2706688" cy="1182688"/>
          </a:xfrm>
          <a:custGeom>
            <a:avLst/>
            <a:gdLst/>
            <a:ahLst/>
            <a:cxnLst>
              <a:cxn ang="0">
                <a:pos x="1704" y="744"/>
              </a:cxn>
              <a:cxn ang="0">
                <a:pos x="744" y="744"/>
              </a:cxn>
              <a:cxn ang="0">
                <a:pos x="0" y="0"/>
              </a:cxn>
            </a:cxnLst>
            <a:rect l="0" t="0" r="r" b="b"/>
            <a:pathLst>
              <a:path w="1705" h="745">
                <a:moveTo>
                  <a:pt x="1704" y="744"/>
                </a:moveTo>
                <a:lnTo>
                  <a:pt x="744" y="744"/>
                </a:lnTo>
                <a:lnTo>
                  <a:pt x="0" y="0"/>
                </a:lnTo>
              </a:path>
            </a:pathLst>
          </a:custGeom>
          <a:noFill/>
          <a:ln w="762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0666" name="Freeform 10"/>
          <p:cNvSpPr>
            <a:spLocks/>
          </p:cNvSpPr>
          <p:nvPr/>
        </p:nvSpPr>
        <p:spPr bwMode="gray">
          <a:xfrm>
            <a:off x="3124200" y="3192463"/>
            <a:ext cx="1449388" cy="420687"/>
          </a:xfrm>
          <a:custGeom>
            <a:avLst/>
            <a:gdLst/>
            <a:ahLst/>
            <a:cxnLst>
              <a:cxn ang="0">
                <a:pos x="912" y="0"/>
              </a:cxn>
              <a:cxn ang="0">
                <a:pos x="396" y="0"/>
              </a:cxn>
              <a:cxn ang="0">
                <a:pos x="0" y="264"/>
              </a:cxn>
            </a:cxnLst>
            <a:rect l="0" t="0" r="r" b="b"/>
            <a:pathLst>
              <a:path w="913" h="265">
                <a:moveTo>
                  <a:pt x="912" y="0"/>
                </a:moveTo>
                <a:lnTo>
                  <a:pt x="396" y="0"/>
                </a:lnTo>
                <a:lnTo>
                  <a:pt x="0" y="264"/>
                </a:lnTo>
              </a:path>
            </a:pathLst>
          </a:custGeom>
          <a:noFill/>
          <a:ln w="762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0667" name="Freeform 11"/>
          <p:cNvSpPr>
            <a:spLocks/>
          </p:cNvSpPr>
          <p:nvPr/>
        </p:nvSpPr>
        <p:spPr bwMode="gray">
          <a:xfrm>
            <a:off x="3124200" y="3989388"/>
            <a:ext cx="1449388" cy="420687"/>
          </a:xfrm>
          <a:custGeom>
            <a:avLst/>
            <a:gdLst/>
            <a:ahLst/>
            <a:cxnLst>
              <a:cxn ang="0">
                <a:pos x="912" y="264"/>
              </a:cxn>
              <a:cxn ang="0">
                <a:pos x="396" y="264"/>
              </a:cxn>
              <a:cxn ang="0">
                <a:pos x="0" y="0"/>
              </a:cxn>
            </a:cxnLst>
            <a:rect l="0" t="0" r="r" b="b"/>
            <a:pathLst>
              <a:path w="913" h="265">
                <a:moveTo>
                  <a:pt x="912" y="264"/>
                </a:moveTo>
                <a:lnTo>
                  <a:pt x="396" y="264"/>
                </a:lnTo>
                <a:lnTo>
                  <a:pt x="0" y="0"/>
                </a:lnTo>
              </a:path>
            </a:pathLst>
          </a:custGeom>
          <a:noFill/>
          <a:ln w="76200" cap="rnd" cmpd="sng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70662" name="Oval 6"/>
          <p:cNvSpPr>
            <a:spLocks noChangeArrowheads="1"/>
          </p:cNvSpPr>
          <p:nvPr/>
        </p:nvSpPr>
        <p:spPr bwMode="gray">
          <a:xfrm>
            <a:off x="285720" y="2357430"/>
            <a:ext cx="2959100" cy="2921000"/>
          </a:xfrm>
          <a:prstGeom prst="ellipse">
            <a:avLst/>
          </a:pr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87313" tIns="44450" rIns="87313" bIns="44450" anchor="ctr"/>
          <a:lstStyle/>
          <a:p>
            <a:pPr defTabSz="825500" eaLnBrk="0" latinLnBrk="0" hangingPunct="0">
              <a:lnSpc>
                <a:spcPct val="90000"/>
              </a:lnSpc>
            </a:pPr>
            <a:r>
              <a:rPr lang="zh-TW" altLang="en-US" sz="2800" b="1" dirty="0" smtClean="0">
                <a:solidFill>
                  <a:schemeClr val="bg1"/>
                </a:solidFill>
                <a:latin typeface="Arial" pitchFamily="34" charset="0"/>
              </a:rPr>
              <a:t>身體活動教材</a:t>
            </a:r>
            <a:endParaRPr lang="en-US" altLang="ko-KR" sz="2800" b="1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0660" name="AutoShape 4"/>
          <p:cNvSpPr>
            <a:spLocks noChangeArrowheads="1"/>
          </p:cNvSpPr>
          <p:nvPr/>
        </p:nvSpPr>
        <p:spPr bwMode="gray">
          <a:xfrm>
            <a:off x="4286248" y="1493838"/>
            <a:ext cx="4643470" cy="93503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tx1"/>
              </a:gs>
              <a:gs pos="100000">
                <a:schemeClr val="tx1">
                  <a:gamma/>
                  <a:shade val="86275"/>
                  <a:invGamma/>
                </a:schemeClr>
              </a:gs>
            </a:gsLst>
            <a:lin ang="5400000" scaled="1"/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latinLnBrk="0" hangingPunct="0">
              <a:lnSpc>
                <a:spcPct val="90000"/>
              </a:lnSpc>
            </a:pP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</a:rPr>
              <a:t>五大必授教材：</a:t>
            </a:r>
            <a:endParaRPr lang="en-US" altLang="zh-TW" sz="2400" b="1" dirty="0" smtClean="0">
              <a:solidFill>
                <a:srgbClr val="000000"/>
              </a:solidFill>
              <a:latin typeface="Arial" pitchFamily="34" charset="0"/>
            </a:endParaRPr>
          </a:p>
          <a:p>
            <a:pPr eaLnBrk="0" latinLnBrk="0" hangingPunct="0">
              <a:lnSpc>
                <a:spcPct val="90000"/>
              </a:lnSpc>
            </a:pP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</a:rPr>
              <a:t>田徑、球類、體操、舞蹈、國術</a:t>
            </a:r>
            <a:endParaRPr lang="en-US" altLang="ko-KR" sz="2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0663" name="AutoShape 7"/>
          <p:cNvSpPr>
            <a:spLocks noChangeArrowheads="1"/>
          </p:cNvSpPr>
          <p:nvPr/>
        </p:nvSpPr>
        <p:spPr bwMode="gray">
          <a:xfrm>
            <a:off x="4357686" y="2703513"/>
            <a:ext cx="4500594" cy="10541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6275"/>
                  <a:invGamma/>
                </a:schemeClr>
              </a:gs>
            </a:gsLst>
            <a:lin ang="5400000" scaled="1"/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latinLnBrk="0" hangingPunct="0">
              <a:lnSpc>
                <a:spcPct val="90000"/>
              </a:lnSpc>
            </a:pP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</a:rPr>
              <a:t>固有選授教材：</a:t>
            </a:r>
            <a:endParaRPr lang="en-US" altLang="zh-TW" sz="2400" b="1" dirty="0" smtClean="0">
              <a:solidFill>
                <a:srgbClr val="000000"/>
              </a:solidFill>
              <a:latin typeface="Arial" pitchFamily="34" charset="0"/>
            </a:endParaRPr>
          </a:p>
          <a:p>
            <a:pPr eaLnBrk="0" latinLnBrk="0" hangingPunct="0">
              <a:lnSpc>
                <a:spcPct val="90000"/>
              </a:lnSpc>
            </a:pP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</a:rPr>
              <a:t>游泳、民俗、休閒、體能</a:t>
            </a:r>
            <a:r>
              <a:rPr lang="en-US" altLang="zh-TW" sz="2400" b="1" dirty="0" smtClean="0">
                <a:solidFill>
                  <a:srgbClr val="000000"/>
                </a:solidFill>
                <a:latin typeface="Arial" pitchFamily="34" charset="0"/>
              </a:rPr>
              <a:t>…</a:t>
            </a:r>
          </a:p>
        </p:txBody>
      </p:sp>
      <p:sp>
        <p:nvSpPr>
          <p:cNvPr id="70664" name="AutoShape 8"/>
          <p:cNvSpPr>
            <a:spLocks noChangeArrowheads="1"/>
          </p:cNvSpPr>
          <p:nvPr/>
        </p:nvSpPr>
        <p:spPr bwMode="gray">
          <a:xfrm>
            <a:off x="4429124" y="3900488"/>
            <a:ext cx="4429156" cy="10541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86275"/>
                  <a:invGamma/>
                </a:schemeClr>
              </a:gs>
            </a:gsLst>
            <a:lin ang="5400000" scaled="1"/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latinLnBrk="0" hangingPunct="0">
              <a:lnSpc>
                <a:spcPct val="90000"/>
              </a:lnSpc>
            </a:pP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</a:rPr>
              <a:t>新興運動項目：</a:t>
            </a:r>
            <a:endParaRPr lang="en-US" altLang="zh-TW" sz="2400" b="1" dirty="0" smtClean="0">
              <a:solidFill>
                <a:srgbClr val="000000"/>
              </a:solidFill>
              <a:latin typeface="Arial" pitchFamily="34" charset="0"/>
            </a:endParaRPr>
          </a:p>
          <a:p>
            <a:pPr eaLnBrk="0" latinLnBrk="0" hangingPunct="0">
              <a:lnSpc>
                <a:spcPct val="90000"/>
              </a:lnSpc>
            </a:pPr>
            <a:r>
              <a:rPr lang="zh-TW" altLang="en-US" sz="2400" b="1" dirty="0">
                <a:solidFill>
                  <a:srgbClr val="000000"/>
                </a:solidFill>
                <a:latin typeface="Arial" pitchFamily="34" charset="0"/>
              </a:rPr>
              <a:t>直排</a:t>
            </a: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</a:rPr>
              <a:t>輪、自行車、風箏、街舞</a:t>
            </a:r>
            <a:r>
              <a:rPr lang="en-US" altLang="zh-TW" sz="2400" b="1" dirty="0" smtClean="0">
                <a:solidFill>
                  <a:srgbClr val="000000"/>
                </a:solidFill>
                <a:latin typeface="Arial" pitchFamily="34" charset="0"/>
              </a:rPr>
              <a:t>…</a:t>
            </a:r>
            <a:endParaRPr lang="en-US" altLang="ko-KR" sz="24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70665" name="AutoShape 9"/>
          <p:cNvSpPr>
            <a:spLocks noChangeArrowheads="1"/>
          </p:cNvSpPr>
          <p:nvPr/>
        </p:nvSpPr>
        <p:spPr bwMode="gray">
          <a:xfrm>
            <a:off x="4500562" y="5111750"/>
            <a:ext cx="4357718" cy="10541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86275"/>
                  <a:invGamma/>
                </a:schemeClr>
              </a:gs>
            </a:gsLst>
            <a:lin ang="5400000" scaled="1"/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latinLnBrk="0" hangingPunct="0">
              <a:lnSpc>
                <a:spcPct val="90000"/>
              </a:lnSpc>
            </a:pP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</a:rPr>
              <a:t>體育智能常識與學習態度：</a:t>
            </a:r>
            <a:endParaRPr lang="en-US" altLang="zh-TW" sz="2400" b="1" dirty="0" smtClean="0">
              <a:solidFill>
                <a:srgbClr val="000000"/>
              </a:solidFill>
              <a:latin typeface="Arial" pitchFamily="34" charset="0"/>
            </a:endParaRPr>
          </a:p>
          <a:p>
            <a:pPr eaLnBrk="0" latinLnBrk="0" hangingPunct="0">
              <a:lnSpc>
                <a:spcPct val="90000"/>
              </a:lnSpc>
            </a:pPr>
            <a:r>
              <a:rPr lang="zh-TW" altLang="en-US" sz="2400" b="1" dirty="0" smtClean="0">
                <a:solidFill>
                  <a:srgbClr val="000000"/>
                </a:solidFill>
                <a:latin typeface="Arial" pitchFamily="34" charset="0"/>
              </a:rPr>
              <a:t>情意評量、</a:t>
            </a:r>
            <a:r>
              <a:rPr lang="zh-TW" altLang="en-US" sz="2400" b="1" u="sng" dirty="0" smtClean="0">
                <a:solidFill>
                  <a:srgbClr val="000000"/>
                </a:solidFill>
                <a:latin typeface="Arial" pitchFamily="34" charset="0"/>
              </a:rPr>
              <a:t>運動鑑賞</a:t>
            </a:r>
            <a:endParaRPr lang="en-US" altLang="ko-KR" sz="2400" b="1" u="sng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68618" name="Rectangle 10"/>
          <p:cNvSpPr>
            <a:spLocks noGrp="1" noChangeArrowheads="1"/>
          </p:cNvSpPr>
          <p:nvPr>
            <p:ph type="title"/>
          </p:nvPr>
        </p:nvSpPr>
        <p:spPr bwMode="gray">
          <a:xfrm>
            <a:off x="1643042" y="357166"/>
            <a:ext cx="6786610" cy="1000132"/>
          </a:xfrm>
        </p:spPr>
        <p:txBody>
          <a:bodyPr/>
          <a:lstStyle/>
          <a:p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體育教學方法</a:t>
            </a:r>
            <a:endParaRPr lang="zh-TW" altLang="en-US" sz="54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8610" name="Freeform 2"/>
          <p:cNvSpPr>
            <a:spLocks/>
          </p:cNvSpPr>
          <p:nvPr/>
        </p:nvSpPr>
        <p:spPr bwMode="gray">
          <a:xfrm>
            <a:off x="6132513" y="2743200"/>
            <a:ext cx="1895475" cy="830263"/>
          </a:xfrm>
          <a:custGeom>
            <a:avLst/>
            <a:gdLst/>
            <a:ahLst/>
            <a:cxnLst>
              <a:cxn ang="0">
                <a:pos x="112" y="1555"/>
              </a:cxn>
              <a:cxn ang="0">
                <a:pos x="237" y="1555"/>
              </a:cxn>
              <a:cxn ang="0">
                <a:pos x="365" y="1544"/>
              </a:cxn>
              <a:cxn ang="0">
                <a:pos x="484" y="1519"/>
              </a:cxn>
              <a:cxn ang="0">
                <a:pos x="622" y="1472"/>
              </a:cxn>
              <a:cxn ang="0">
                <a:pos x="754" y="1410"/>
              </a:cxn>
              <a:cxn ang="0">
                <a:pos x="891" y="1324"/>
              </a:cxn>
              <a:cxn ang="0">
                <a:pos x="1016" y="1233"/>
              </a:cxn>
              <a:cxn ang="0">
                <a:pos x="1134" y="1143"/>
              </a:cxn>
              <a:cxn ang="0">
                <a:pos x="1253" y="1041"/>
              </a:cxn>
              <a:cxn ang="0">
                <a:pos x="1366" y="929"/>
              </a:cxn>
              <a:cxn ang="0">
                <a:pos x="1476" y="799"/>
              </a:cxn>
              <a:cxn ang="0">
                <a:pos x="1566" y="665"/>
              </a:cxn>
              <a:cxn ang="0">
                <a:pos x="1626" y="546"/>
              </a:cxn>
              <a:cxn ang="0">
                <a:pos x="1993" y="586"/>
              </a:cxn>
              <a:cxn ang="0">
                <a:pos x="1875" y="506"/>
              </a:cxn>
              <a:cxn ang="0">
                <a:pos x="1785" y="427"/>
              </a:cxn>
              <a:cxn ang="0">
                <a:pos x="1713" y="354"/>
              </a:cxn>
              <a:cxn ang="0">
                <a:pos x="1638" y="275"/>
              </a:cxn>
              <a:cxn ang="0">
                <a:pos x="1551" y="166"/>
              </a:cxn>
              <a:cxn ang="0">
                <a:pos x="1473" y="51"/>
              </a:cxn>
              <a:cxn ang="0">
                <a:pos x="1408" y="18"/>
              </a:cxn>
              <a:cxn ang="0">
                <a:pos x="1338" y="72"/>
              </a:cxn>
              <a:cxn ang="0">
                <a:pos x="1251" y="127"/>
              </a:cxn>
              <a:cxn ang="0">
                <a:pos x="1174" y="163"/>
              </a:cxn>
              <a:cxn ang="0">
                <a:pos x="1084" y="199"/>
              </a:cxn>
              <a:cxn ang="0">
                <a:pos x="991" y="235"/>
              </a:cxn>
              <a:cxn ang="0">
                <a:pos x="901" y="264"/>
              </a:cxn>
              <a:cxn ang="0">
                <a:pos x="817" y="293"/>
              </a:cxn>
              <a:cxn ang="0">
                <a:pos x="704" y="318"/>
              </a:cxn>
              <a:cxn ang="0">
                <a:pos x="1124" y="528"/>
              </a:cxn>
              <a:cxn ang="0">
                <a:pos x="1024" y="720"/>
              </a:cxn>
              <a:cxn ang="0">
                <a:pos x="949" y="839"/>
              </a:cxn>
              <a:cxn ang="0">
                <a:pos x="839" y="991"/>
              </a:cxn>
              <a:cxn ang="0">
                <a:pos x="747" y="1110"/>
              </a:cxn>
              <a:cxn ang="0">
                <a:pos x="672" y="1201"/>
              </a:cxn>
              <a:cxn ang="0">
                <a:pos x="577" y="1291"/>
              </a:cxn>
              <a:cxn ang="0">
                <a:pos x="479" y="1363"/>
              </a:cxn>
              <a:cxn ang="0">
                <a:pos x="365" y="1425"/>
              </a:cxn>
              <a:cxn ang="0">
                <a:pos x="240" y="1472"/>
              </a:cxn>
              <a:cxn ang="0">
                <a:pos x="107" y="1515"/>
              </a:cxn>
            </a:cxnLst>
            <a:rect l="0" t="0" r="r" b="b"/>
            <a:pathLst>
              <a:path w="2061" h="1556">
                <a:moveTo>
                  <a:pt x="0" y="1544"/>
                </a:moveTo>
                <a:lnTo>
                  <a:pt x="112" y="1555"/>
                </a:lnTo>
                <a:lnTo>
                  <a:pt x="170" y="1555"/>
                </a:lnTo>
                <a:lnTo>
                  <a:pt x="237" y="1555"/>
                </a:lnTo>
                <a:lnTo>
                  <a:pt x="300" y="1551"/>
                </a:lnTo>
                <a:lnTo>
                  <a:pt x="365" y="1544"/>
                </a:lnTo>
                <a:lnTo>
                  <a:pt x="427" y="1533"/>
                </a:lnTo>
                <a:lnTo>
                  <a:pt x="484" y="1519"/>
                </a:lnTo>
                <a:lnTo>
                  <a:pt x="547" y="1501"/>
                </a:lnTo>
                <a:lnTo>
                  <a:pt x="622" y="1472"/>
                </a:lnTo>
                <a:lnTo>
                  <a:pt x="689" y="1439"/>
                </a:lnTo>
                <a:lnTo>
                  <a:pt x="754" y="1410"/>
                </a:lnTo>
                <a:lnTo>
                  <a:pt x="824" y="1371"/>
                </a:lnTo>
                <a:lnTo>
                  <a:pt x="891" y="1324"/>
                </a:lnTo>
                <a:lnTo>
                  <a:pt x="959" y="1280"/>
                </a:lnTo>
                <a:lnTo>
                  <a:pt x="1016" y="1233"/>
                </a:lnTo>
                <a:lnTo>
                  <a:pt x="1081" y="1190"/>
                </a:lnTo>
                <a:lnTo>
                  <a:pt x="1134" y="1143"/>
                </a:lnTo>
                <a:lnTo>
                  <a:pt x="1194" y="1092"/>
                </a:lnTo>
                <a:lnTo>
                  <a:pt x="1253" y="1041"/>
                </a:lnTo>
                <a:lnTo>
                  <a:pt x="1313" y="980"/>
                </a:lnTo>
                <a:lnTo>
                  <a:pt x="1366" y="929"/>
                </a:lnTo>
                <a:lnTo>
                  <a:pt x="1423" y="861"/>
                </a:lnTo>
                <a:lnTo>
                  <a:pt x="1476" y="799"/>
                </a:lnTo>
                <a:lnTo>
                  <a:pt x="1523" y="734"/>
                </a:lnTo>
                <a:lnTo>
                  <a:pt x="1566" y="665"/>
                </a:lnTo>
                <a:lnTo>
                  <a:pt x="1598" y="608"/>
                </a:lnTo>
                <a:lnTo>
                  <a:pt x="1626" y="546"/>
                </a:lnTo>
                <a:lnTo>
                  <a:pt x="2060" y="629"/>
                </a:lnTo>
                <a:lnTo>
                  <a:pt x="1993" y="586"/>
                </a:lnTo>
                <a:lnTo>
                  <a:pt x="1940" y="546"/>
                </a:lnTo>
                <a:lnTo>
                  <a:pt x="1875" y="506"/>
                </a:lnTo>
                <a:lnTo>
                  <a:pt x="1828" y="467"/>
                </a:lnTo>
                <a:lnTo>
                  <a:pt x="1785" y="427"/>
                </a:lnTo>
                <a:lnTo>
                  <a:pt x="1748" y="398"/>
                </a:lnTo>
                <a:lnTo>
                  <a:pt x="1713" y="354"/>
                </a:lnTo>
                <a:lnTo>
                  <a:pt x="1675" y="318"/>
                </a:lnTo>
                <a:lnTo>
                  <a:pt x="1638" y="275"/>
                </a:lnTo>
                <a:lnTo>
                  <a:pt x="1596" y="221"/>
                </a:lnTo>
                <a:lnTo>
                  <a:pt x="1551" y="166"/>
                </a:lnTo>
                <a:lnTo>
                  <a:pt x="1513" y="112"/>
                </a:lnTo>
                <a:lnTo>
                  <a:pt x="1473" y="51"/>
                </a:lnTo>
                <a:lnTo>
                  <a:pt x="1441" y="0"/>
                </a:lnTo>
                <a:lnTo>
                  <a:pt x="1408" y="18"/>
                </a:lnTo>
                <a:lnTo>
                  <a:pt x="1373" y="47"/>
                </a:lnTo>
                <a:lnTo>
                  <a:pt x="1338" y="72"/>
                </a:lnTo>
                <a:lnTo>
                  <a:pt x="1296" y="98"/>
                </a:lnTo>
                <a:lnTo>
                  <a:pt x="1251" y="127"/>
                </a:lnTo>
                <a:lnTo>
                  <a:pt x="1211" y="145"/>
                </a:lnTo>
                <a:lnTo>
                  <a:pt x="1174" y="163"/>
                </a:lnTo>
                <a:lnTo>
                  <a:pt x="1129" y="184"/>
                </a:lnTo>
                <a:lnTo>
                  <a:pt x="1084" y="199"/>
                </a:lnTo>
                <a:lnTo>
                  <a:pt x="1034" y="221"/>
                </a:lnTo>
                <a:lnTo>
                  <a:pt x="991" y="235"/>
                </a:lnTo>
                <a:lnTo>
                  <a:pt x="949" y="253"/>
                </a:lnTo>
                <a:lnTo>
                  <a:pt x="901" y="264"/>
                </a:lnTo>
                <a:lnTo>
                  <a:pt x="859" y="278"/>
                </a:lnTo>
                <a:lnTo>
                  <a:pt x="817" y="293"/>
                </a:lnTo>
                <a:lnTo>
                  <a:pt x="769" y="307"/>
                </a:lnTo>
                <a:lnTo>
                  <a:pt x="704" y="318"/>
                </a:lnTo>
                <a:lnTo>
                  <a:pt x="1154" y="438"/>
                </a:lnTo>
                <a:lnTo>
                  <a:pt x="1124" y="528"/>
                </a:lnTo>
                <a:lnTo>
                  <a:pt x="1089" y="597"/>
                </a:lnTo>
                <a:lnTo>
                  <a:pt x="1024" y="720"/>
                </a:lnTo>
                <a:lnTo>
                  <a:pt x="986" y="781"/>
                </a:lnTo>
                <a:lnTo>
                  <a:pt x="949" y="839"/>
                </a:lnTo>
                <a:lnTo>
                  <a:pt x="881" y="933"/>
                </a:lnTo>
                <a:lnTo>
                  <a:pt x="839" y="991"/>
                </a:lnTo>
                <a:lnTo>
                  <a:pt x="792" y="1060"/>
                </a:lnTo>
                <a:lnTo>
                  <a:pt x="747" y="1110"/>
                </a:lnTo>
                <a:lnTo>
                  <a:pt x="709" y="1154"/>
                </a:lnTo>
                <a:lnTo>
                  <a:pt x="672" y="1201"/>
                </a:lnTo>
                <a:lnTo>
                  <a:pt x="627" y="1244"/>
                </a:lnTo>
                <a:lnTo>
                  <a:pt x="577" y="1291"/>
                </a:lnTo>
                <a:lnTo>
                  <a:pt x="529" y="1324"/>
                </a:lnTo>
                <a:lnTo>
                  <a:pt x="479" y="1363"/>
                </a:lnTo>
                <a:lnTo>
                  <a:pt x="419" y="1400"/>
                </a:lnTo>
                <a:lnTo>
                  <a:pt x="365" y="1425"/>
                </a:lnTo>
                <a:lnTo>
                  <a:pt x="300" y="1450"/>
                </a:lnTo>
                <a:lnTo>
                  <a:pt x="240" y="1472"/>
                </a:lnTo>
                <a:lnTo>
                  <a:pt x="177" y="1494"/>
                </a:lnTo>
                <a:lnTo>
                  <a:pt x="107" y="1515"/>
                </a:lnTo>
                <a:lnTo>
                  <a:pt x="0" y="1544"/>
                </a:lnTo>
              </a:path>
            </a:pathLst>
          </a:custGeom>
          <a:gradFill rotWithShape="0">
            <a:gsLst>
              <a:gs pos="0">
                <a:schemeClr val="bg1">
                  <a:gamma/>
                  <a:shade val="0"/>
                  <a:invGamma/>
                </a:schemeClr>
              </a:gs>
              <a:gs pos="100000">
                <a:schemeClr val="bg1"/>
              </a:gs>
            </a:gsLst>
            <a:lin ang="18900000" scaled="1"/>
          </a:gra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68611" name="Freeform 3"/>
          <p:cNvSpPr>
            <a:spLocks/>
          </p:cNvSpPr>
          <p:nvPr/>
        </p:nvSpPr>
        <p:spPr bwMode="gray">
          <a:xfrm>
            <a:off x="6018213" y="4287838"/>
            <a:ext cx="1897062" cy="796925"/>
          </a:xfrm>
          <a:custGeom>
            <a:avLst/>
            <a:gdLst/>
            <a:ahLst/>
            <a:cxnLst>
              <a:cxn ang="0">
                <a:pos x="115" y="0"/>
              </a:cxn>
              <a:cxn ang="0">
                <a:pos x="237" y="0"/>
              </a:cxn>
              <a:cxn ang="0">
                <a:pos x="364" y="11"/>
              </a:cxn>
              <a:cxn ang="0">
                <a:pos x="484" y="40"/>
              </a:cxn>
              <a:cxn ang="0">
                <a:pos x="624" y="83"/>
              </a:cxn>
              <a:cxn ang="0">
                <a:pos x="754" y="141"/>
              </a:cxn>
              <a:cxn ang="0">
                <a:pos x="894" y="224"/>
              </a:cxn>
              <a:cxn ang="0">
                <a:pos x="1016" y="311"/>
              </a:cxn>
              <a:cxn ang="0">
                <a:pos x="1136" y="397"/>
              </a:cxn>
              <a:cxn ang="0">
                <a:pos x="1256" y="495"/>
              </a:cxn>
              <a:cxn ang="0">
                <a:pos x="1368" y="603"/>
              </a:cxn>
              <a:cxn ang="0">
                <a:pos x="1475" y="726"/>
              </a:cxn>
              <a:cxn ang="0">
                <a:pos x="1565" y="853"/>
              </a:cxn>
              <a:cxn ang="0">
                <a:pos x="1625" y="968"/>
              </a:cxn>
              <a:cxn ang="0">
                <a:pos x="2000" y="932"/>
              </a:cxn>
              <a:cxn ang="0">
                <a:pos x="1872" y="1012"/>
              </a:cxn>
              <a:cxn ang="0">
                <a:pos x="1782" y="1077"/>
              </a:cxn>
              <a:cxn ang="0">
                <a:pos x="1710" y="1145"/>
              </a:cxn>
              <a:cxn ang="0">
                <a:pos x="1638" y="1229"/>
              </a:cxn>
              <a:cxn ang="0">
                <a:pos x="1555" y="1337"/>
              </a:cxn>
              <a:cxn ang="0">
                <a:pos x="1475" y="1445"/>
              </a:cxn>
              <a:cxn ang="0">
                <a:pos x="1408" y="1474"/>
              </a:cxn>
              <a:cxn ang="0">
                <a:pos x="1338" y="1424"/>
              </a:cxn>
              <a:cxn ang="0">
                <a:pos x="1253" y="1373"/>
              </a:cxn>
              <a:cxn ang="0">
                <a:pos x="1173" y="1337"/>
              </a:cxn>
              <a:cxn ang="0">
                <a:pos x="1083" y="1301"/>
              </a:cxn>
              <a:cxn ang="0">
                <a:pos x="991" y="1265"/>
              </a:cxn>
              <a:cxn ang="0">
                <a:pos x="904" y="1239"/>
              </a:cxn>
              <a:cxn ang="0">
                <a:pos x="819" y="1211"/>
              </a:cxn>
              <a:cxn ang="0">
                <a:pos x="704" y="1185"/>
              </a:cxn>
              <a:cxn ang="0">
                <a:pos x="1123" y="986"/>
              </a:cxn>
              <a:cxn ang="0">
                <a:pos x="1024" y="799"/>
              </a:cxn>
              <a:cxn ang="0">
                <a:pos x="949" y="690"/>
              </a:cxn>
              <a:cxn ang="0">
                <a:pos x="841" y="542"/>
              </a:cxn>
              <a:cxn ang="0">
                <a:pos x="746" y="430"/>
              </a:cxn>
              <a:cxn ang="0">
                <a:pos x="672" y="343"/>
              </a:cxn>
              <a:cxn ang="0">
                <a:pos x="579" y="257"/>
              </a:cxn>
              <a:cxn ang="0">
                <a:pos x="482" y="184"/>
              </a:cxn>
              <a:cxn ang="0">
                <a:pos x="364" y="126"/>
              </a:cxn>
              <a:cxn ang="0">
                <a:pos x="242" y="83"/>
              </a:cxn>
              <a:cxn ang="0">
                <a:pos x="110" y="43"/>
              </a:cxn>
            </a:cxnLst>
            <a:rect l="0" t="0" r="r" b="b"/>
            <a:pathLst>
              <a:path w="2063" h="1497">
                <a:moveTo>
                  <a:pt x="0" y="11"/>
                </a:moveTo>
                <a:lnTo>
                  <a:pt x="115" y="0"/>
                </a:lnTo>
                <a:lnTo>
                  <a:pt x="170" y="0"/>
                </a:lnTo>
                <a:lnTo>
                  <a:pt x="237" y="0"/>
                </a:lnTo>
                <a:lnTo>
                  <a:pt x="302" y="7"/>
                </a:lnTo>
                <a:lnTo>
                  <a:pt x="364" y="11"/>
                </a:lnTo>
                <a:lnTo>
                  <a:pt x="429" y="22"/>
                </a:lnTo>
                <a:lnTo>
                  <a:pt x="484" y="40"/>
                </a:lnTo>
                <a:lnTo>
                  <a:pt x="549" y="54"/>
                </a:lnTo>
                <a:lnTo>
                  <a:pt x="624" y="83"/>
                </a:lnTo>
                <a:lnTo>
                  <a:pt x="691" y="116"/>
                </a:lnTo>
                <a:lnTo>
                  <a:pt x="754" y="141"/>
                </a:lnTo>
                <a:lnTo>
                  <a:pt x="826" y="181"/>
                </a:lnTo>
                <a:lnTo>
                  <a:pt x="894" y="224"/>
                </a:lnTo>
                <a:lnTo>
                  <a:pt x="961" y="267"/>
                </a:lnTo>
                <a:lnTo>
                  <a:pt x="1016" y="311"/>
                </a:lnTo>
                <a:lnTo>
                  <a:pt x="1081" y="354"/>
                </a:lnTo>
                <a:lnTo>
                  <a:pt x="1136" y="397"/>
                </a:lnTo>
                <a:lnTo>
                  <a:pt x="1196" y="444"/>
                </a:lnTo>
                <a:lnTo>
                  <a:pt x="1256" y="495"/>
                </a:lnTo>
                <a:lnTo>
                  <a:pt x="1316" y="553"/>
                </a:lnTo>
                <a:lnTo>
                  <a:pt x="1368" y="603"/>
                </a:lnTo>
                <a:lnTo>
                  <a:pt x="1423" y="669"/>
                </a:lnTo>
                <a:lnTo>
                  <a:pt x="1475" y="726"/>
                </a:lnTo>
                <a:lnTo>
                  <a:pt x="1525" y="788"/>
                </a:lnTo>
                <a:lnTo>
                  <a:pt x="1565" y="853"/>
                </a:lnTo>
                <a:lnTo>
                  <a:pt x="1600" y="911"/>
                </a:lnTo>
                <a:lnTo>
                  <a:pt x="1625" y="968"/>
                </a:lnTo>
                <a:lnTo>
                  <a:pt x="2062" y="889"/>
                </a:lnTo>
                <a:lnTo>
                  <a:pt x="2000" y="932"/>
                </a:lnTo>
                <a:lnTo>
                  <a:pt x="1930" y="976"/>
                </a:lnTo>
                <a:lnTo>
                  <a:pt x="1872" y="1012"/>
                </a:lnTo>
                <a:lnTo>
                  <a:pt x="1830" y="1041"/>
                </a:lnTo>
                <a:lnTo>
                  <a:pt x="1782" y="1077"/>
                </a:lnTo>
                <a:lnTo>
                  <a:pt x="1745" y="1109"/>
                </a:lnTo>
                <a:lnTo>
                  <a:pt x="1710" y="1145"/>
                </a:lnTo>
                <a:lnTo>
                  <a:pt x="1673" y="1189"/>
                </a:lnTo>
                <a:lnTo>
                  <a:pt x="1638" y="1229"/>
                </a:lnTo>
                <a:lnTo>
                  <a:pt x="1595" y="1283"/>
                </a:lnTo>
                <a:lnTo>
                  <a:pt x="1555" y="1337"/>
                </a:lnTo>
                <a:lnTo>
                  <a:pt x="1518" y="1384"/>
                </a:lnTo>
                <a:lnTo>
                  <a:pt x="1475" y="1445"/>
                </a:lnTo>
                <a:lnTo>
                  <a:pt x="1443" y="1496"/>
                </a:lnTo>
                <a:lnTo>
                  <a:pt x="1408" y="1474"/>
                </a:lnTo>
                <a:lnTo>
                  <a:pt x="1375" y="1445"/>
                </a:lnTo>
                <a:lnTo>
                  <a:pt x="1338" y="1424"/>
                </a:lnTo>
                <a:lnTo>
                  <a:pt x="1296" y="1398"/>
                </a:lnTo>
                <a:lnTo>
                  <a:pt x="1253" y="1373"/>
                </a:lnTo>
                <a:lnTo>
                  <a:pt x="1213" y="1351"/>
                </a:lnTo>
                <a:lnTo>
                  <a:pt x="1173" y="1337"/>
                </a:lnTo>
                <a:lnTo>
                  <a:pt x="1131" y="1315"/>
                </a:lnTo>
                <a:lnTo>
                  <a:pt x="1083" y="1301"/>
                </a:lnTo>
                <a:lnTo>
                  <a:pt x="1036" y="1283"/>
                </a:lnTo>
                <a:lnTo>
                  <a:pt x="991" y="1265"/>
                </a:lnTo>
                <a:lnTo>
                  <a:pt x="949" y="1250"/>
                </a:lnTo>
                <a:lnTo>
                  <a:pt x="904" y="1239"/>
                </a:lnTo>
                <a:lnTo>
                  <a:pt x="859" y="1225"/>
                </a:lnTo>
                <a:lnTo>
                  <a:pt x="819" y="1211"/>
                </a:lnTo>
                <a:lnTo>
                  <a:pt x="769" y="1196"/>
                </a:lnTo>
                <a:lnTo>
                  <a:pt x="704" y="1185"/>
                </a:lnTo>
                <a:lnTo>
                  <a:pt x="1153" y="1073"/>
                </a:lnTo>
                <a:lnTo>
                  <a:pt x="1123" y="986"/>
                </a:lnTo>
                <a:lnTo>
                  <a:pt x="1088" y="921"/>
                </a:lnTo>
                <a:lnTo>
                  <a:pt x="1024" y="799"/>
                </a:lnTo>
                <a:lnTo>
                  <a:pt x="986" y="744"/>
                </a:lnTo>
                <a:lnTo>
                  <a:pt x="949" y="690"/>
                </a:lnTo>
                <a:lnTo>
                  <a:pt x="881" y="596"/>
                </a:lnTo>
                <a:lnTo>
                  <a:pt x="841" y="542"/>
                </a:lnTo>
                <a:lnTo>
                  <a:pt x="791" y="477"/>
                </a:lnTo>
                <a:lnTo>
                  <a:pt x="746" y="430"/>
                </a:lnTo>
                <a:lnTo>
                  <a:pt x="709" y="387"/>
                </a:lnTo>
                <a:lnTo>
                  <a:pt x="672" y="343"/>
                </a:lnTo>
                <a:lnTo>
                  <a:pt x="627" y="300"/>
                </a:lnTo>
                <a:lnTo>
                  <a:pt x="579" y="257"/>
                </a:lnTo>
                <a:lnTo>
                  <a:pt x="529" y="224"/>
                </a:lnTo>
                <a:lnTo>
                  <a:pt x="482" y="184"/>
                </a:lnTo>
                <a:lnTo>
                  <a:pt x="422" y="152"/>
                </a:lnTo>
                <a:lnTo>
                  <a:pt x="364" y="126"/>
                </a:lnTo>
                <a:lnTo>
                  <a:pt x="302" y="105"/>
                </a:lnTo>
                <a:lnTo>
                  <a:pt x="242" y="83"/>
                </a:lnTo>
                <a:lnTo>
                  <a:pt x="177" y="61"/>
                </a:lnTo>
                <a:lnTo>
                  <a:pt x="110" y="43"/>
                </a:lnTo>
                <a:lnTo>
                  <a:pt x="0" y="11"/>
                </a:lnTo>
              </a:path>
            </a:pathLst>
          </a:custGeom>
          <a:gradFill rotWithShape="0">
            <a:gsLst>
              <a:gs pos="0">
                <a:schemeClr val="bg1">
                  <a:gamma/>
                  <a:shade val="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68612" name="Freeform 4"/>
          <p:cNvSpPr>
            <a:spLocks/>
          </p:cNvSpPr>
          <p:nvPr/>
        </p:nvSpPr>
        <p:spPr bwMode="gray">
          <a:xfrm>
            <a:off x="2762250" y="4225925"/>
            <a:ext cx="1898650" cy="828675"/>
          </a:xfrm>
          <a:custGeom>
            <a:avLst/>
            <a:gdLst/>
            <a:ahLst/>
            <a:cxnLst>
              <a:cxn ang="0">
                <a:pos x="1947" y="0"/>
              </a:cxn>
              <a:cxn ang="0">
                <a:pos x="1825" y="0"/>
              </a:cxn>
              <a:cxn ang="0">
                <a:pos x="1698" y="11"/>
              </a:cxn>
              <a:cxn ang="0">
                <a:pos x="1578" y="40"/>
              </a:cxn>
              <a:cxn ang="0">
                <a:pos x="1438" y="83"/>
              </a:cxn>
              <a:cxn ang="0">
                <a:pos x="1308" y="148"/>
              </a:cxn>
              <a:cxn ang="0">
                <a:pos x="1168" y="231"/>
              </a:cxn>
              <a:cxn ang="0">
                <a:pos x="1046" y="322"/>
              </a:cxn>
              <a:cxn ang="0">
                <a:pos x="926" y="412"/>
              </a:cxn>
              <a:cxn ang="0">
                <a:pos x="806" y="514"/>
              </a:cxn>
              <a:cxn ang="0">
                <a:pos x="694" y="629"/>
              </a:cxn>
              <a:cxn ang="0">
                <a:pos x="587" y="759"/>
              </a:cxn>
              <a:cxn ang="0">
                <a:pos x="497" y="893"/>
              </a:cxn>
              <a:cxn ang="0">
                <a:pos x="437" y="1013"/>
              </a:cxn>
              <a:cxn ang="0">
                <a:pos x="70" y="973"/>
              </a:cxn>
              <a:cxn ang="0">
                <a:pos x="185" y="1052"/>
              </a:cxn>
              <a:cxn ang="0">
                <a:pos x="275" y="1128"/>
              </a:cxn>
              <a:cxn ang="0">
                <a:pos x="349" y="1201"/>
              </a:cxn>
              <a:cxn ang="0">
                <a:pos x="424" y="1284"/>
              </a:cxn>
              <a:cxn ang="0">
                <a:pos x="512" y="1392"/>
              </a:cxn>
              <a:cxn ang="0">
                <a:pos x="589" y="1504"/>
              </a:cxn>
              <a:cxn ang="0">
                <a:pos x="654" y="1537"/>
              </a:cxn>
              <a:cxn ang="0">
                <a:pos x="724" y="1486"/>
              </a:cxn>
              <a:cxn ang="0">
                <a:pos x="809" y="1432"/>
              </a:cxn>
              <a:cxn ang="0">
                <a:pos x="889" y="1396"/>
              </a:cxn>
              <a:cxn ang="0">
                <a:pos x="979" y="1356"/>
              </a:cxn>
              <a:cxn ang="0">
                <a:pos x="1071" y="1320"/>
              </a:cxn>
              <a:cxn ang="0">
                <a:pos x="1158" y="1291"/>
              </a:cxn>
              <a:cxn ang="0">
                <a:pos x="1243" y="1266"/>
              </a:cxn>
              <a:cxn ang="0">
                <a:pos x="1356" y="1237"/>
              </a:cxn>
              <a:cxn ang="0">
                <a:pos x="939" y="1027"/>
              </a:cxn>
              <a:cxn ang="0">
                <a:pos x="1038" y="835"/>
              </a:cxn>
              <a:cxn ang="0">
                <a:pos x="1113" y="720"/>
              </a:cxn>
              <a:cxn ang="0">
                <a:pos x="1221" y="568"/>
              </a:cxn>
              <a:cxn ang="0">
                <a:pos x="1316" y="448"/>
              </a:cxn>
              <a:cxn ang="0">
                <a:pos x="1390" y="358"/>
              </a:cxn>
              <a:cxn ang="0">
                <a:pos x="1483" y="268"/>
              </a:cxn>
              <a:cxn ang="0">
                <a:pos x="1580" y="192"/>
              </a:cxn>
              <a:cxn ang="0">
                <a:pos x="1698" y="130"/>
              </a:cxn>
              <a:cxn ang="0">
                <a:pos x="1820" y="83"/>
              </a:cxn>
              <a:cxn ang="0">
                <a:pos x="1952" y="43"/>
              </a:cxn>
            </a:cxnLst>
            <a:rect l="0" t="0" r="r" b="b"/>
            <a:pathLst>
              <a:path w="2063" h="1556">
                <a:moveTo>
                  <a:pt x="2062" y="11"/>
                </a:moveTo>
                <a:lnTo>
                  <a:pt x="1947" y="0"/>
                </a:lnTo>
                <a:lnTo>
                  <a:pt x="1892" y="0"/>
                </a:lnTo>
                <a:lnTo>
                  <a:pt x="1825" y="0"/>
                </a:lnTo>
                <a:lnTo>
                  <a:pt x="1760" y="7"/>
                </a:lnTo>
                <a:lnTo>
                  <a:pt x="1698" y="11"/>
                </a:lnTo>
                <a:lnTo>
                  <a:pt x="1633" y="22"/>
                </a:lnTo>
                <a:lnTo>
                  <a:pt x="1578" y="40"/>
                </a:lnTo>
                <a:lnTo>
                  <a:pt x="1513" y="58"/>
                </a:lnTo>
                <a:lnTo>
                  <a:pt x="1438" y="83"/>
                </a:lnTo>
                <a:lnTo>
                  <a:pt x="1371" y="119"/>
                </a:lnTo>
                <a:lnTo>
                  <a:pt x="1308" y="148"/>
                </a:lnTo>
                <a:lnTo>
                  <a:pt x="1236" y="188"/>
                </a:lnTo>
                <a:lnTo>
                  <a:pt x="1168" y="231"/>
                </a:lnTo>
                <a:lnTo>
                  <a:pt x="1101" y="278"/>
                </a:lnTo>
                <a:lnTo>
                  <a:pt x="1046" y="322"/>
                </a:lnTo>
                <a:lnTo>
                  <a:pt x="981" y="369"/>
                </a:lnTo>
                <a:lnTo>
                  <a:pt x="926" y="412"/>
                </a:lnTo>
                <a:lnTo>
                  <a:pt x="866" y="463"/>
                </a:lnTo>
                <a:lnTo>
                  <a:pt x="806" y="514"/>
                </a:lnTo>
                <a:lnTo>
                  <a:pt x="746" y="579"/>
                </a:lnTo>
                <a:lnTo>
                  <a:pt x="694" y="629"/>
                </a:lnTo>
                <a:lnTo>
                  <a:pt x="639" y="698"/>
                </a:lnTo>
                <a:lnTo>
                  <a:pt x="587" y="759"/>
                </a:lnTo>
                <a:lnTo>
                  <a:pt x="537" y="825"/>
                </a:lnTo>
                <a:lnTo>
                  <a:pt x="497" y="893"/>
                </a:lnTo>
                <a:lnTo>
                  <a:pt x="462" y="947"/>
                </a:lnTo>
                <a:lnTo>
                  <a:pt x="437" y="1013"/>
                </a:lnTo>
                <a:lnTo>
                  <a:pt x="0" y="929"/>
                </a:lnTo>
                <a:lnTo>
                  <a:pt x="70" y="973"/>
                </a:lnTo>
                <a:lnTo>
                  <a:pt x="122" y="1013"/>
                </a:lnTo>
                <a:lnTo>
                  <a:pt x="185" y="1052"/>
                </a:lnTo>
                <a:lnTo>
                  <a:pt x="232" y="1092"/>
                </a:lnTo>
                <a:lnTo>
                  <a:pt x="275" y="1128"/>
                </a:lnTo>
                <a:lnTo>
                  <a:pt x="312" y="1157"/>
                </a:lnTo>
                <a:lnTo>
                  <a:pt x="349" y="1201"/>
                </a:lnTo>
                <a:lnTo>
                  <a:pt x="384" y="1240"/>
                </a:lnTo>
                <a:lnTo>
                  <a:pt x="424" y="1284"/>
                </a:lnTo>
                <a:lnTo>
                  <a:pt x="467" y="1338"/>
                </a:lnTo>
                <a:lnTo>
                  <a:pt x="512" y="1392"/>
                </a:lnTo>
                <a:lnTo>
                  <a:pt x="549" y="1447"/>
                </a:lnTo>
                <a:lnTo>
                  <a:pt x="589" y="1504"/>
                </a:lnTo>
                <a:lnTo>
                  <a:pt x="619" y="1555"/>
                </a:lnTo>
                <a:lnTo>
                  <a:pt x="654" y="1537"/>
                </a:lnTo>
                <a:lnTo>
                  <a:pt x="687" y="1508"/>
                </a:lnTo>
                <a:lnTo>
                  <a:pt x="724" y="1486"/>
                </a:lnTo>
                <a:lnTo>
                  <a:pt x="766" y="1457"/>
                </a:lnTo>
                <a:lnTo>
                  <a:pt x="809" y="1432"/>
                </a:lnTo>
                <a:lnTo>
                  <a:pt x="849" y="1410"/>
                </a:lnTo>
                <a:lnTo>
                  <a:pt x="889" y="1396"/>
                </a:lnTo>
                <a:lnTo>
                  <a:pt x="931" y="1374"/>
                </a:lnTo>
                <a:lnTo>
                  <a:pt x="979" y="1356"/>
                </a:lnTo>
                <a:lnTo>
                  <a:pt x="1026" y="1338"/>
                </a:lnTo>
                <a:lnTo>
                  <a:pt x="1071" y="1320"/>
                </a:lnTo>
                <a:lnTo>
                  <a:pt x="1113" y="1305"/>
                </a:lnTo>
                <a:lnTo>
                  <a:pt x="1158" y="1291"/>
                </a:lnTo>
                <a:lnTo>
                  <a:pt x="1203" y="1277"/>
                </a:lnTo>
                <a:lnTo>
                  <a:pt x="1243" y="1266"/>
                </a:lnTo>
                <a:lnTo>
                  <a:pt x="1293" y="1248"/>
                </a:lnTo>
                <a:lnTo>
                  <a:pt x="1356" y="1237"/>
                </a:lnTo>
                <a:lnTo>
                  <a:pt x="909" y="1117"/>
                </a:lnTo>
                <a:lnTo>
                  <a:pt x="939" y="1027"/>
                </a:lnTo>
                <a:lnTo>
                  <a:pt x="974" y="962"/>
                </a:lnTo>
                <a:lnTo>
                  <a:pt x="1038" y="835"/>
                </a:lnTo>
                <a:lnTo>
                  <a:pt x="1076" y="774"/>
                </a:lnTo>
                <a:lnTo>
                  <a:pt x="1113" y="720"/>
                </a:lnTo>
                <a:lnTo>
                  <a:pt x="1181" y="622"/>
                </a:lnTo>
                <a:lnTo>
                  <a:pt x="1221" y="568"/>
                </a:lnTo>
                <a:lnTo>
                  <a:pt x="1271" y="499"/>
                </a:lnTo>
                <a:lnTo>
                  <a:pt x="1316" y="448"/>
                </a:lnTo>
                <a:lnTo>
                  <a:pt x="1353" y="401"/>
                </a:lnTo>
                <a:lnTo>
                  <a:pt x="1390" y="358"/>
                </a:lnTo>
                <a:lnTo>
                  <a:pt x="1435" y="311"/>
                </a:lnTo>
                <a:lnTo>
                  <a:pt x="1483" y="268"/>
                </a:lnTo>
                <a:lnTo>
                  <a:pt x="1533" y="231"/>
                </a:lnTo>
                <a:lnTo>
                  <a:pt x="1580" y="192"/>
                </a:lnTo>
                <a:lnTo>
                  <a:pt x="1640" y="159"/>
                </a:lnTo>
                <a:lnTo>
                  <a:pt x="1698" y="130"/>
                </a:lnTo>
                <a:lnTo>
                  <a:pt x="1760" y="108"/>
                </a:lnTo>
                <a:lnTo>
                  <a:pt x="1820" y="83"/>
                </a:lnTo>
                <a:lnTo>
                  <a:pt x="1885" y="61"/>
                </a:lnTo>
                <a:lnTo>
                  <a:pt x="1952" y="43"/>
                </a:lnTo>
                <a:lnTo>
                  <a:pt x="2062" y="11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0"/>
                  <a:invGamma/>
                </a:schemeClr>
              </a:gs>
            </a:gsLst>
            <a:lin ang="18900000" scaled="1"/>
          </a:gra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68613" name="Freeform 5"/>
          <p:cNvSpPr>
            <a:spLocks/>
          </p:cNvSpPr>
          <p:nvPr/>
        </p:nvSpPr>
        <p:spPr bwMode="gray">
          <a:xfrm>
            <a:off x="2765425" y="2730500"/>
            <a:ext cx="1895475" cy="796925"/>
          </a:xfrm>
          <a:custGeom>
            <a:avLst/>
            <a:gdLst/>
            <a:ahLst/>
            <a:cxnLst>
              <a:cxn ang="0">
                <a:pos x="1945" y="1496"/>
              </a:cxn>
              <a:cxn ang="0">
                <a:pos x="1823" y="1496"/>
              </a:cxn>
              <a:cxn ang="0">
                <a:pos x="1695" y="1482"/>
              </a:cxn>
              <a:cxn ang="0">
                <a:pos x="1576" y="1456"/>
              </a:cxn>
              <a:cxn ang="0">
                <a:pos x="1438" y="1413"/>
              </a:cxn>
              <a:cxn ang="0">
                <a:pos x="1306" y="1355"/>
              </a:cxn>
              <a:cxn ang="0">
                <a:pos x="1169" y="1272"/>
              </a:cxn>
              <a:cxn ang="0">
                <a:pos x="1044" y="1185"/>
              </a:cxn>
              <a:cxn ang="0">
                <a:pos x="926" y="1099"/>
              </a:cxn>
              <a:cxn ang="0">
                <a:pos x="807" y="1001"/>
              </a:cxn>
              <a:cxn ang="0">
                <a:pos x="694" y="893"/>
              </a:cxn>
              <a:cxn ang="0">
                <a:pos x="584" y="770"/>
              </a:cxn>
              <a:cxn ang="0">
                <a:pos x="494" y="643"/>
              </a:cxn>
              <a:cxn ang="0">
                <a:pos x="434" y="528"/>
              </a:cxn>
              <a:cxn ang="0">
                <a:pos x="60" y="564"/>
              </a:cxn>
              <a:cxn ang="0">
                <a:pos x="187" y="484"/>
              </a:cxn>
              <a:cxn ang="0">
                <a:pos x="277" y="419"/>
              </a:cxn>
              <a:cxn ang="0">
                <a:pos x="352" y="351"/>
              </a:cxn>
              <a:cxn ang="0">
                <a:pos x="422" y="267"/>
              </a:cxn>
              <a:cxn ang="0">
                <a:pos x="507" y="159"/>
              </a:cxn>
              <a:cxn ang="0">
                <a:pos x="587" y="54"/>
              </a:cxn>
              <a:cxn ang="0">
                <a:pos x="652" y="22"/>
              </a:cxn>
              <a:cxn ang="0">
                <a:pos x="722" y="72"/>
              </a:cxn>
              <a:cxn ang="0">
                <a:pos x="809" y="123"/>
              </a:cxn>
              <a:cxn ang="0">
                <a:pos x="886" y="159"/>
              </a:cxn>
              <a:cxn ang="0">
                <a:pos x="979" y="195"/>
              </a:cxn>
              <a:cxn ang="0">
                <a:pos x="1069" y="231"/>
              </a:cxn>
              <a:cxn ang="0">
                <a:pos x="1159" y="257"/>
              </a:cxn>
              <a:cxn ang="0">
                <a:pos x="1243" y="285"/>
              </a:cxn>
              <a:cxn ang="0">
                <a:pos x="1358" y="311"/>
              </a:cxn>
              <a:cxn ang="0">
                <a:pos x="936" y="510"/>
              </a:cxn>
              <a:cxn ang="0">
                <a:pos x="1036" y="697"/>
              </a:cxn>
              <a:cxn ang="0">
                <a:pos x="1111" y="806"/>
              </a:cxn>
              <a:cxn ang="0">
                <a:pos x="1221" y="954"/>
              </a:cxn>
              <a:cxn ang="0">
                <a:pos x="1313" y="1066"/>
              </a:cxn>
              <a:cxn ang="0">
                <a:pos x="1388" y="1153"/>
              </a:cxn>
              <a:cxn ang="0">
                <a:pos x="1483" y="1239"/>
              </a:cxn>
              <a:cxn ang="0">
                <a:pos x="1581" y="1312"/>
              </a:cxn>
              <a:cxn ang="0">
                <a:pos x="1695" y="1370"/>
              </a:cxn>
              <a:cxn ang="0">
                <a:pos x="1820" y="1413"/>
              </a:cxn>
              <a:cxn ang="0">
                <a:pos x="1950" y="1453"/>
              </a:cxn>
            </a:cxnLst>
            <a:rect l="0" t="0" r="r" b="b"/>
            <a:pathLst>
              <a:path w="2061" h="1497">
                <a:moveTo>
                  <a:pt x="2060" y="1482"/>
                </a:moveTo>
                <a:lnTo>
                  <a:pt x="1945" y="1496"/>
                </a:lnTo>
                <a:lnTo>
                  <a:pt x="1890" y="1496"/>
                </a:lnTo>
                <a:lnTo>
                  <a:pt x="1823" y="1496"/>
                </a:lnTo>
                <a:lnTo>
                  <a:pt x="1760" y="1489"/>
                </a:lnTo>
                <a:lnTo>
                  <a:pt x="1695" y="1482"/>
                </a:lnTo>
                <a:lnTo>
                  <a:pt x="1633" y="1471"/>
                </a:lnTo>
                <a:lnTo>
                  <a:pt x="1576" y="1456"/>
                </a:lnTo>
                <a:lnTo>
                  <a:pt x="1513" y="1442"/>
                </a:lnTo>
                <a:lnTo>
                  <a:pt x="1438" y="1413"/>
                </a:lnTo>
                <a:lnTo>
                  <a:pt x="1371" y="1380"/>
                </a:lnTo>
                <a:lnTo>
                  <a:pt x="1306" y="1355"/>
                </a:lnTo>
                <a:lnTo>
                  <a:pt x="1236" y="1315"/>
                </a:lnTo>
                <a:lnTo>
                  <a:pt x="1169" y="1272"/>
                </a:lnTo>
                <a:lnTo>
                  <a:pt x="1101" y="1229"/>
                </a:lnTo>
                <a:lnTo>
                  <a:pt x="1044" y="1185"/>
                </a:lnTo>
                <a:lnTo>
                  <a:pt x="981" y="1142"/>
                </a:lnTo>
                <a:lnTo>
                  <a:pt x="926" y="1099"/>
                </a:lnTo>
                <a:lnTo>
                  <a:pt x="866" y="1052"/>
                </a:lnTo>
                <a:lnTo>
                  <a:pt x="807" y="1001"/>
                </a:lnTo>
                <a:lnTo>
                  <a:pt x="747" y="943"/>
                </a:lnTo>
                <a:lnTo>
                  <a:pt x="694" y="893"/>
                </a:lnTo>
                <a:lnTo>
                  <a:pt x="637" y="827"/>
                </a:lnTo>
                <a:lnTo>
                  <a:pt x="584" y="770"/>
                </a:lnTo>
                <a:lnTo>
                  <a:pt x="537" y="708"/>
                </a:lnTo>
                <a:lnTo>
                  <a:pt x="494" y="643"/>
                </a:lnTo>
                <a:lnTo>
                  <a:pt x="462" y="585"/>
                </a:lnTo>
                <a:lnTo>
                  <a:pt x="434" y="528"/>
                </a:lnTo>
                <a:lnTo>
                  <a:pt x="0" y="611"/>
                </a:lnTo>
                <a:lnTo>
                  <a:pt x="60" y="564"/>
                </a:lnTo>
                <a:lnTo>
                  <a:pt x="132" y="520"/>
                </a:lnTo>
                <a:lnTo>
                  <a:pt x="187" y="484"/>
                </a:lnTo>
                <a:lnTo>
                  <a:pt x="232" y="455"/>
                </a:lnTo>
                <a:lnTo>
                  <a:pt x="277" y="419"/>
                </a:lnTo>
                <a:lnTo>
                  <a:pt x="315" y="387"/>
                </a:lnTo>
                <a:lnTo>
                  <a:pt x="352" y="351"/>
                </a:lnTo>
                <a:lnTo>
                  <a:pt x="385" y="307"/>
                </a:lnTo>
                <a:lnTo>
                  <a:pt x="422" y="267"/>
                </a:lnTo>
                <a:lnTo>
                  <a:pt x="464" y="213"/>
                </a:lnTo>
                <a:lnTo>
                  <a:pt x="507" y="159"/>
                </a:lnTo>
                <a:lnTo>
                  <a:pt x="544" y="112"/>
                </a:lnTo>
                <a:lnTo>
                  <a:pt x="587" y="54"/>
                </a:lnTo>
                <a:lnTo>
                  <a:pt x="619" y="0"/>
                </a:lnTo>
                <a:lnTo>
                  <a:pt x="652" y="22"/>
                </a:lnTo>
                <a:lnTo>
                  <a:pt x="687" y="51"/>
                </a:lnTo>
                <a:lnTo>
                  <a:pt x="722" y="72"/>
                </a:lnTo>
                <a:lnTo>
                  <a:pt x="764" y="98"/>
                </a:lnTo>
                <a:lnTo>
                  <a:pt x="809" y="123"/>
                </a:lnTo>
                <a:lnTo>
                  <a:pt x="849" y="145"/>
                </a:lnTo>
                <a:lnTo>
                  <a:pt x="886" y="159"/>
                </a:lnTo>
                <a:lnTo>
                  <a:pt x="931" y="181"/>
                </a:lnTo>
                <a:lnTo>
                  <a:pt x="979" y="195"/>
                </a:lnTo>
                <a:lnTo>
                  <a:pt x="1026" y="213"/>
                </a:lnTo>
                <a:lnTo>
                  <a:pt x="1069" y="231"/>
                </a:lnTo>
                <a:lnTo>
                  <a:pt x="1111" y="246"/>
                </a:lnTo>
                <a:lnTo>
                  <a:pt x="1159" y="257"/>
                </a:lnTo>
                <a:lnTo>
                  <a:pt x="1201" y="271"/>
                </a:lnTo>
                <a:lnTo>
                  <a:pt x="1243" y="285"/>
                </a:lnTo>
                <a:lnTo>
                  <a:pt x="1291" y="300"/>
                </a:lnTo>
                <a:lnTo>
                  <a:pt x="1358" y="311"/>
                </a:lnTo>
                <a:lnTo>
                  <a:pt x="906" y="423"/>
                </a:lnTo>
                <a:lnTo>
                  <a:pt x="936" y="510"/>
                </a:lnTo>
                <a:lnTo>
                  <a:pt x="974" y="575"/>
                </a:lnTo>
                <a:lnTo>
                  <a:pt x="1036" y="697"/>
                </a:lnTo>
                <a:lnTo>
                  <a:pt x="1074" y="752"/>
                </a:lnTo>
                <a:lnTo>
                  <a:pt x="1111" y="806"/>
                </a:lnTo>
                <a:lnTo>
                  <a:pt x="1179" y="900"/>
                </a:lnTo>
                <a:lnTo>
                  <a:pt x="1221" y="954"/>
                </a:lnTo>
                <a:lnTo>
                  <a:pt x="1268" y="1019"/>
                </a:lnTo>
                <a:lnTo>
                  <a:pt x="1313" y="1066"/>
                </a:lnTo>
                <a:lnTo>
                  <a:pt x="1351" y="1109"/>
                </a:lnTo>
                <a:lnTo>
                  <a:pt x="1388" y="1153"/>
                </a:lnTo>
                <a:lnTo>
                  <a:pt x="1433" y="1196"/>
                </a:lnTo>
                <a:lnTo>
                  <a:pt x="1483" y="1239"/>
                </a:lnTo>
                <a:lnTo>
                  <a:pt x="1531" y="1272"/>
                </a:lnTo>
                <a:lnTo>
                  <a:pt x="1581" y="1312"/>
                </a:lnTo>
                <a:lnTo>
                  <a:pt x="1641" y="1344"/>
                </a:lnTo>
                <a:lnTo>
                  <a:pt x="1695" y="1370"/>
                </a:lnTo>
                <a:lnTo>
                  <a:pt x="1760" y="1391"/>
                </a:lnTo>
                <a:lnTo>
                  <a:pt x="1820" y="1413"/>
                </a:lnTo>
                <a:lnTo>
                  <a:pt x="1883" y="1435"/>
                </a:lnTo>
                <a:lnTo>
                  <a:pt x="1950" y="1453"/>
                </a:lnTo>
                <a:lnTo>
                  <a:pt x="2060" y="1482"/>
                </a:lnTo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1">
                  <a:gamma/>
                  <a:shade val="0"/>
                  <a:invGamma/>
                </a:schemeClr>
              </a:gs>
            </a:gsLst>
            <a:lin ang="2700000" scaled="1"/>
          </a:gra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68619" name="AutoShape 11"/>
          <p:cNvSpPr>
            <a:spLocks noChangeArrowheads="1"/>
          </p:cNvSpPr>
          <p:nvPr/>
        </p:nvSpPr>
        <p:spPr bwMode="gray">
          <a:xfrm>
            <a:off x="3484563" y="2776538"/>
            <a:ext cx="3708400" cy="2143125"/>
          </a:xfrm>
          <a:prstGeom prst="octagon">
            <a:avLst>
              <a:gd name="adj" fmla="val 29287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 cmpd="dbl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lvl="0" eaLnBrk="0" latinLnBrk="0" hangingPunct="0"/>
            <a:r>
              <a:rPr lang="zh-TW" altLang="en-US" sz="4800" b="1" dirty="0" smtClean="0">
                <a:solidFill>
                  <a:srgbClr val="FFFF00"/>
                </a:solidFill>
              </a:rPr>
              <a:t>樂趣化教學</a:t>
            </a:r>
            <a:endParaRPr lang="en-US" altLang="ko-KR" sz="3600" b="1" dirty="0">
              <a:solidFill>
                <a:srgbClr val="FFFF00"/>
              </a:solidFill>
              <a:latin typeface="Arial" pitchFamily="34" charset="0"/>
            </a:endParaRPr>
          </a:p>
        </p:txBody>
      </p:sp>
      <p:sp>
        <p:nvSpPr>
          <p:cNvPr id="68622" name="AutoShape 14"/>
          <p:cNvSpPr>
            <a:spLocks noChangeArrowheads="1"/>
          </p:cNvSpPr>
          <p:nvPr/>
        </p:nvSpPr>
        <p:spPr bwMode="gray">
          <a:xfrm>
            <a:off x="5286380" y="1557338"/>
            <a:ext cx="3643338" cy="10223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lin ang="5400000" scaled="1"/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lIns="111125" tIns="55563" rIns="111125" bIns="55563" anchor="ctr"/>
          <a:lstStyle/>
          <a:p>
            <a:pPr lvl="0" defTabSz="1316038" eaLnBrk="0" latinLnBrk="0" hangingPunct="0">
              <a:lnSpc>
                <a:spcPct val="90000"/>
              </a:lnSpc>
            </a:pPr>
            <a:r>
              <a:rPr lang="zh-TW" altLang="en-US" sz="32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全部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sz="32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分段</a:t>
            </a:r>
            <a:r>
              <a:rPr lang="zh-TW" altLang="en-US" sz="3200" b="1" u="sng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學習法</a:t>
            </a:r>
            <a:endParaRPr lang="en-US" altLang="ko-KR" sz="3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68623" name="AutoShape 15"/>
          <p:cNvSpPr>
            <a:spLocks noChangeArrowheads="1"/>
          </p:cNvSpPr>
          <p:nvPr/>
        </p:nvSpPr>
        <p:spPr bwMode="gray">
          <a:xfrm>
            <a:off x="1692275" y="5214938"/>
            <a:ext cx="3311525" cy="10223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3529"/>
                  <a:invGamma/>
                </a:schemeClr>
              </a:gs>
            </a:gsLst>
            <a:lin ang="5400000" scaled="1"/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lIns="111125" tIns="55563" rIns="111125" bIns="55563" anchor="ctr"/>
          <a:lstStyle/>
          <a:p>
            <a:pPr defTabSz="1316038" eaLnBrk="0" latinLnBrk="0" hangingPunct="0">
              <a:lnSpc>
                <a:spcPct val="90000"/>
              </a:lnSpc>
            </a:pPr>
            <a:r>
              <a:rPr lang="en-US" sz="2800" b="1" dirty="0" err="1" smtClean="0"/>
              <a:t>Mosston</a:t>
            </a:r>
            <a:r>
              <a:rPr lang="zh-TW" altLang="en-US" sz="2800" b="1" dirty="0" smtClean="0"/>
              <a:t>教學光譜</a:t>
            </a:r>
            <a:endParaRPr lang="en-US" altLang="ko-KR" sz="28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7" name="AutoShape 14"/>
          <p:cNvSpPr>
            <a:spLocks noChangeArrowheads="1"/>
          </p:cNvSpPr>
          <p:nvPr/>
        </p:nvSpPr>
        <p:spPr bwMode="gray">
          <a:xfrm>
            <a:off x="1571604" y="1571612"/>
            <a:ext cx="3311525" cy="10223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lin ang="5400000" scaled="1"/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lIns="111125" tIns="55563" rIns="111125" bIns="55563" anchor="ctr"/>
          <a:lstStyle/>
          <a:p>
            <a:pPr lvl="0" defTabSz="1316038" eaLnBrk="0" latinLnBrk="0" hangingPunct="0">
              <a:lnSpc>
                <a:spcPct val="90000"/>
              </a:lnSpc>
            </a:pPr>
            <a:r>
              <a:rPr lang="zh-TW" altLang="en-US" sz="2800" b="1" dirty="0" smtClean="0"/>
              <a:t>說明與示範</a:t>
            </a:r>
            <a:endParaRPr lang="en-US" altLang="ko-KR" sz="2800" b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8" name="AutoShape 14"/>
          <p:cNvSpPr>
            <a:spLocks noChangeArrowheads="1"/>
          </p:cNvSpPr>
          <p:nvPr/>
        </p:nvSpPr>
        <p:spPr bwMode="gray">
          <a:xfrm>
            <a:off x="5429257" y="5214950"/>
            <a:ext cx="3500462" cy="107157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lin ang="5400000" scaled="1"/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lIns="111125" tIns="55563" rIns="111125" bIns="55563" anchor="ctr"/>
          <a:lstStyle/>
          <a:p>
            <a:pPr lvl="0" defTabSz="1316038" eaLnBrk="0" latinLnBrk="0" hangingPunct="0">
              <a:lnSpc>
                <a:spcPct val="90000"/>
              </a:lnSpc>
            </a:pPr>
            <a:r>
              <a:rPr lang="zh-TW" altLang="en-US" sz="2800" b="1" dirty="0" smtClean="0"/>
              <a:t>理解式教學法</a:t>
            </a:r>
            <a:r>
              <a:rPr lang="en-US" altLang="zh-TW" sz="2800" b="1" dirty="0" err="1" smtClean="0"/>
              <a:t>TGfU</a:t>
            </a:r>
            <a:endParaRPr lang="en-US" altLang="ko-KR" sz="2800" b="1" dirty="0">
              <a:solidFill>
                <a:srgbClr val="00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gray"/>
        <p:txBody>
          <a:bodyPr/>
          <a:lstStyle/>
          <a:p>
            <a:pPr defTabSz="804863"/>
            <a:r>
              <a:rPr lang="zh-TW" altLang="en-US" b="1" dirty="0"/>
              <a:t>全部教學</a:t>
            </a:r>
            <a:r>
              <a:rPr lang="zh-TW" altLang="en-US" b="1" dirty="0" smtClean="0"/>
              <a:t>方法</a:t>
            </a:r>
            <a:r>
              <a:rPr lang="en-US" altLang="zh-TW" b="1" dirty="0" smtClean="0"/>
              <a:t>(</a:t>
            </a:r>
            <a:r>
              <a:rPr lang="zh-TW" altLang="en-US" b="1" dirty="0" smtClean="0"/>
              <a:t>全習法</a:t>
            </a:r>
            <a:r>
              <a:rPr lang="en-US" altLang="zh-TW" b="1" dirty="0" smtClean="0"/>
              <a:t>)</a:t>
            </a:r>
            <a:endParaRPr lang="en-US" altLang="ko-KR" dirty="0"/>
          </a:p>
        </p:txBody>
      </p:sp>
      <p:sp>
        <p:nvSpPr>
          <p:cNvPr id="74758" name="AutoShape 6"/>
          <p:cNvSpPr>
            <a:spLocks noChangeArrowheads="1"/>
          </p:cNvSpPr>
          <p:nvPr/>
        </p:nvSpPr>
        <p:spPr bwMode="gray">
          <a:xfrm>
            <a:off x="3571875" y="2584450"/>
            <a:ext cx="3173413" cy="6635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86275"/>
                  <a:invGamma/>
                </a:schemeClr>
              </a:gs>
            </a:gsLst>
            <a:lin ang="5400000" scaled="1"/>
          </a:gradFill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eaLnBrk="0" latinLnBrk="0" hangingPunct="0"/>
            <a:r>
              <a:rPr lang="en-US" altLang="ko-KR" sz="2000" b="1">
                <a:solidFill>
                  <a:srgbClr val="000000"/>
                </a:solidFill>
                <a:latin typeface="Arial" pitchFamily="34" charset="0"/>
              </a:rPr>
              <a:t>Text Here</a:t>
            </a:r>
          </a:p>
        </p:txBody>
      </p:sp>
      <p:sp>
        <p:nvSpPr>
          <p:cNvPr id="74762" name="AutoShape 10"/>
          <p:cNvSpPr>
            <a:spLocks noChangeArrowheads="1"/>
          </p:cNvSpPr>
          <p:nvPr/>
        </p:nvSpPr>
        <p:spPr bwMode="gray">
          <a:xfrm>
            <a:off x="2703513" y="2697163"/>
            <a:ext cx="776287" cy="441325"/>
          </a:xfrm>
          <a:prstGeom prst="rightArrow">
            <a:avLst>
              <a:gd name="adj1" fmla="val 50000"/>
              <a:gd name="adj2" fmla="val 64358"/>
            </a:avLst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74777" name="Group 25"/>
          <p:cNvGrpSpPr>
            <a:grpSpLocks/>
          </p:cNvGrpSpPr>
          <p:nvPr/>
        </p:nvGrpSpPr>
        <p:grpSpPr bwMode="auto">
          <a:xfrm>
            <a:off x="1571604" y="1841954"/>
            <a:ext cx="7172352" cy="5016046"/>
            <a:chOff x="1980" y="1753"/>
            <a:chExt cx="8100" cy="3649"/>
          </a:xfrm>
        </p:grpSpPr>
        <p:grpSp>
          <p:nvGrpSpPr>
            <p:cNvPr id="74778" name="Group 26"/>
            <p:cNvGrpSpPr>
              <a:grpSpLocks/>
            </p:cNvGrpSpPr>
            <p:nvPr/>
          </p:nvGrpSpPr>
          <p:grpSpPr bwMode="auto">
            <a:xfrm>
              <a:off x="1980" y="1753"/>
              <a:ext cx="8100" cy="3649"/>
              <a:chOff x="1677" y="6343"/>
              <a:chExt cx="9071" cy="2612"/>
            </a:xfrm>
          </p:grpSpPr>
          <p:sp>
            <p:nvSpPr>
              <p:cNvPr id="74779" name="AutoShape 27"/>
              <p:cNvSpPr>
                <a:spLocks noChangeArrowheads="1"/>
              </p:cNvSpPr>
              <p:nvPr/>
            </p:nvSpPr>
            <p:spPr bwMode="auto">
              <a:xfrm rot="10800000">
                <a:off x="1677" y="6343"/>
                <a:ext cx="9071" cy="2612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74780" name="Line 28"/>
              <p:cNvSpPr>
                <a:spLocks noChangeShapeType="1"/>
              </p:cNvSpPr>
              <p:nvPr/>
            </p:nvSpPr>
            <p:spPr bwMode="auto">
              <a:xfrm>
                <a:off x="3957" y="7200"/>
                <a:ext cx="0" cy="36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74781" name="Line 29"/>
              <p:cNvSpPr>
                <a:spLocks noChangeShapeType="1"/>
              </p:cNvSpPr>
              <p:nvPr/>
            </p:nvSpPr>
            <p:spPr bwMode="auto">
              <a:xfrm>
                <a:off x="6237" y="7200"/>
                <a:ext cx="0" cy="36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74782" name="Line 30"/>
              <p:cNvSpPr>
                <a:spLocks noChangeShapeType="1"/>
              </p:cNvSpPr>
              <p:nvPr/>
            </p:nvSpPr>
            <p:spPr bwMode="auto">
              <a:xfrm>
                <a:off x="8517" y="7200"/>
                <a:ext cx="0" cy="36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</p:grpSp>
        <p:sp>
          <p:nvSpPr>
            <p:cNvPr id="74783" name="Text Box 31"/>
            <p:cNvSpPr txBox="1">
              <a:spLocks noChangeArrowheads="1"/>
            </p:cNvSpPr>
            <p:nvPr/>
          </p:nvSpPr>
          <p:spPr bwMode="auto">
            <a:xfrm>
              <a:off x="2340" y="3011"/>
              <a:ext cx="1609" cy="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助   跑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74784" name="Text Box 32"/>
            <p:cNvSpPr txBox="1">
              <a:spLocks noChangeArrowheads="1"/>
            </p:cNvSpPr>
            <p:nvPr/>
          </p:nvSpPr>
          <p:spPr bwMode="auto">
            <a:xfrm>
              <a:off x="4320" y="3011"/>
              <a:ext cx="1440" cy="3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起   跳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74785" name="Text Box 33"/>
            <p:cNvSpPr txBox="1">
              <a:spLocks noChangeArrowheads="1"/>
            </p:cNvSpPr>
            <p:nvPr/>
          </p:nvSpPr>
          <p:spPr bwMode="auto">
            <a:xfrm>
              <a:off x="6321" y="3063"/>
              <a:ext cx="1548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空中動作</a:t>
              </a:r>
              <a:endParaRPr kumimoji="1" lang="zh-TW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74786" name="Text Box 34"/>
            <p:cNvSpPr txBox="1">
              <a:spLocks noChangeArrowheads="1"/>
            </p:cNvSpPr>
            <p:nvPr/>
          </p:nvSpPr>
          <p:spPr bwMode="auto">
            <a:xfrm>
              <a:off x="8280" y="3063"/>
              <a:ext cx="1732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著地動作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gray"/>
        <p:txBody>
          <a:bodyPr/>
          <a:lstStyle/>
          <a:p>
            <a:pPr defTabSz="804863"/>
            <a:r>
              <a:rPr lang="zh-TW" altLang="en-US" b="1" dirty="0" smtClean="0"/>
              <a:t>分習法之一：純粹</a:t>
            </a:r>
            <a:r>
              <a:rPr lang="zh-TW" altLang="en-US" b="1" dirty="0"/>
              <a:t>分段教學方法</a:t>
            </a:r>
            <a:endParaRPr lang="en-US" altLang="ko-KR" dirty="0"/>
          </a:p>
        </p:txBody>
      </p:sp>
      <p:grpSp>
        <p:nvGrpSpPr>
          <p:cNvPr id="98306" name="Group 2"/>
          <p:cNvGrpSpPr>
            <a:grpSpLocks/>
          </p:cNvGrpSpPr>
          <p:nvPr/>
        </p:nvGrpSpPr>
        <p:grpSpPr bwMode="auto">
          <a:xfrm>
            <a:off x="1785918" y="1928802"/>
            <a:ext cx="6858048" cy="4000528"/>
            <a:chOff x="1800" y="5040"/>
            <a:chExt cx="8040" cy="4160"/>
          </a:xfrm>
        </p:grpSpPr>
        <p:grpSp>
          <p:nvGrpSpPr>
            <p:cNvPr id="98307" name="Group 3"/>
            <p:cNvGrpSpPr>
              <a:grpSpLocks/>
            </p:cNvGrpSpPr>
            <p:nvPr/>
          </p:nvGrpSpPr>
          <p:grpSpPr bwMode="auto">
            <a:xfrm>
              <a:off x="1800" y="5040"/>
              <a:ext cx="8040" cy="4160"/>
              <a:chOff x="3357" y="6480"/>
              <a:chExt cx="5760" cy="2891"/>
            </a:xfrm>
          </p:grpSpPr>
          <p:sp>
            <p:nvSpPr>
              <p:cNvPr id="98308" name="AutoShape 4"/>
              <p:cNvSpPr>
                <a:spLocks noChangeArrowheads="1"/>
              </p:cNvSpPr>
              <p:nvPr/>
            </p:nvSpPr>
            <p:spPr bwMode="auto">
              <a:xfrm rot="10800000">
                <a:off x="3357" y="6480"/>
                <a:ext cx="5760" cy="2891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8309" name="AutoShape 5"/>
              <p:cNvSpPr>
                <a:spLocks noChangeArrowheads="1"/>
              </p:cNvSpPr>
              <p:nvPr/>
            </p:nvSpPr>
            <p:spPr bwMode="auto">
              <a:xfrm rot="10800000">
                <a:off x="7677" y="7200"/>
                <a:ext cx="1417" cy="1429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8310" name="AutoShape 6"/>
              <p:cNvSpPr>
                <a:spLocks noChangeArrowheads="1"/>
              </p:cNvSpPr>
              <p:nvPr/>
            </p:nvSpPr>
            <p:spPr bwMode="auto">
              <a:xfrm rot="10800000">
                <a:off x="4797" y="7200"/>
                <a:ext cx="1417" cy="1429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8311" name="AutoShape 7"/>
              <p:cNvSpPr>
                <a:spLocks noChangeArrowheads="1"/>
              </p:cNvSpPr>
              <p:nvPr/>
            </p:nvSpPr>
            <p:spPr bwMode="auto">
              <a:xfrm rot="10800000">
                <a:off x="3357" y="7204"/>
                <a:ext cx="1417" cy="1429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8312" name="AutoShape 8"/>
              <p:cNvSpPr>
                <a:spLocks noChangeArrowheads="1"/>
              </p:cNvSpPr>
              <p:nvPr/>
            </p:nvSpPr>
            <p:spPr bwMode="auto">
              <a:xfrm rot="10800000">
                <a:off x="6237" y="7203"/>
                <a:ext cx="1417" cy="1429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</p:grpSp>
        <p:sp>
          <p:nvSpPr>
            <p:cNvPr id="98313" name="Text Box 9"/>
            <p:cNvSpPr txBox="1">
              <a:spLocks noChangeArrowheads="1"/>
            </p:cNvSpPr>
            <p:nvPr/>
          </p:nvSpPr>
          <p:spPr bwMode="auto">
            <a:xfrm>
              <a:off x="2051" y="6526"/>
              <a:ext cx="1512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助  跑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98314" name="Text Box 10"/>
            <p:cNvSpPr txBox="1">
              <a:spLocks noChangeArrowheads="1"/>
            </p:cNvSpPr>
            <p:nvPr/>
          </p:nvSpPr>
          <p:spPr bwMode="auto">
            <a:xfrm>
              <a:off x="4229" y="6526"/>
              <a:ext cx="1314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起  跳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98315" name="Text Box 11"/>
            <p:cNvSpPr txBox="1">
              <a:spLocks noChangeArrowheads="1"/>
            </p:cNvSpPr>
            <p:nvPr/>
          </p:nvSpPr>
          <p:spPr bwMode="auto">
            <a:xfrm>
              <a:off x="5904" y="6526"/>
              <a:ext cx="1843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空中動作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98316" name="Text Box 12"/>
            <p:cNvSpPr txBox="1">
              <a:spLocks noChangeArrowheads="1"/>
            </p:cNvSpPr>
            <p:nvPr/>
          </p:nvSpPr>
          <p:spPr bwMode="auto">
            <a:xfrm>
              <a:off x="8100" y="6526"/>
              <a:ext cx="1656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著地動作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dirty="0" smtClean="0"/>
              <a:t>National University of Tainan</a:t>
            </a:r>
            <a:endParaRPr lang="en-US" altLang="ko-KR" dirty="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gray"/>
        <p:txBody>
          <a:bodyPr/>
          <a:lstStyle/>
          <a:p>
            <a:pPr defTabSz="804863"/>
            <a:r>
              <a:rPr lang="zh-TW" altLang="en-US" b="1" dirty="0" smtClean="0"/>
              <a:t>分習法之二：</a:t>
            </a:r>
            <a:r>
              <a:rPr lang="zh-TW" altLang="en-US" b="1" dirty="0"/>
              <a:t>漸進分段教學方法</a:t>
            </a:r>
            <a:endParaRPr lang="en-US" altLang="ko-KR" dirty="0"/>
          </a:p>
        </p:txBody>
      </p:sp>
      <p:grpSp>
        <p:nvGrpSpPr>
          <p:cNvPr id="99330" name="Group 2"/>
          <p:cNvGrpSpPr>
            <a:grpSpLocks/>
          </p:cNvGrpSpPr>
          <p:nvPr/>
        </p:nvGrpSpPr>
        <p:grpSpPr bwMode="auto">
          <a:xfrm>
            <a:off x="1785918" y="1857364"/>
            <a:ext cx="6786610" cy="5500726"/>
            <a:chOff x="1800" y="9180"/>
            <a:chExt cx="9000" cy="7200"/>
          </a:xfrm>
        </p:grpSpPr>
        <p:grpSp>
          <p:nvGrpSpPr>
            <p:cNvPr id="99331" name="Group 3"/>
            <p:cNvGrpSpPr>
              <a:grpSpLocks/>
            </p:cNvGrpSpPr>
            <p:nvPr/>
          </p:nvGrpSpPr>
          <p:grpSpPr bwMode="auto">
            <a:xfrm>
              <a:off x="1800" y="9180"/>
              <a:ext cx="9000" cy="7200"/>
              <a:chOff x="1677" y="10980"/>
              <a:chExt cx="9120" cy="6480"/>
            </a:xfrm>
          </p:grpSpPr>
          <p:sp>
            <p:nvSpPr>
              <p:cNvPr id="99332" name="AutoShape 4"/>
              <p:cNvSpPr>
                <a:spLocks noChangeArrowheads="1"/>
              </p:cNvSpPr>
              <p:nvPr/>
            </p:nvSpPr>
            <p:spPr bwMode="auto">
              <a:xfrm rot="10800000">
                <a:off x="1677" y="10980"/>
                <a:ext cx="9120" cy="6480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9333" name="AutoShape 5"/>
              <p:cNvSpPr>
                <a:spLocks noChangeArrowheads="1"/>
              </p:cNvSpPr>
              <p:nvPr/>
            </p:nvSpPr>
            <p:spPr bwMode="auto">
              <a:xfrm rot="10800000">
                <a:off x="1677" y="11700"/>
                <a:ext cx="6840" cy="4860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9334" name="AutoShape 6"/>
              <p:cNvSpPr>
                <a:spLocks noChangeArrowheads="1"/>
              </p:cNvSpPr>
              <p:nvPr/>
            </p:nvSpPr>
            <p:spPr bwMode="auto">
              <a:xfrm rot="10800000">
                <a:off x="1677" y="12240"/>
                <a:ext cx="4560" cy="3960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9335" name="AutoShape 7"/>
              <p:cNvSpPr>
                <a:spLocks noChangeArrowheads="1"/>
              </p:cNvSpPr>
              <p:nvPr/>
            </p:nvSpPr>
            <p:spPr bwMode="auto">
              <a:xfrm rot="10800000">
                <a:off x="1677" y="13168"/>
                <a:ext cx="2268" cy="2154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9336" name="AutoShape 8"/>
              <p:cNvSpPr>
                <a:spLocks noChangeArrowheads="1"/>
              </p:cNvSpPr>
              <p:nvPr/>
            </p:nvSpPr>
            <p:spPr bwMode="auto">
              <a:xfrm rot="10800000">
                <a:off x="3957" y="13140"/>
                <a:ext cx="2268" cy="2154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9337" name="AutoShape 9"/>
              <p:cNvSpPr>
                <a:spLocks noChangeArrowheads="1"/>
              </p:cNvSpPr>
              <p:nvPr/>
            </p:nvSpPr>
            <p:spPr bwMode="auto">
              <a:xfrm rot="10800000">
                <a:off x="6237" y="13140"/>
                <a:ext cx="2268" cy="2154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99338" name="AutoShape 10"/>
              <p:cNvSpPr>
                <a:spLocks noChangeArrowheads="1"/>
              </p:cNvSpPr>
              <p:nvPr/>
            </p:nvSpPr>
            <p:spPr bwMode="auto">
              <a:xfrm rot="10800000">
                <a:off x="8516" y="13137"/>
                <a:ext cx="2268" cy="2154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</p:grpSp>
        <p:sp>
          <p:nvSpPr>
            <p:cNvPr id="99339" name="Text Box 11"/>
            <p:cNvSpPr txBox="1">
              <a:spLocks noChangeArrowheads="1"/>
            </p:cNvSpPr>
            <p:nvPr/>
          </p:nvSpPr>
          <p:spPr bwMode="auto">
            <a:xfrm>
              <a:off x="2274" y="12079"/>
              <a:ext cx="1540" cy="7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助 跑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99340" name="Text Box 12"/>
            <p:cNvSpPr txBox="1">
              <a:spLocks noChangeArrowheads="1"/>
            </p:cNvSpPr>
            <p:nvPr/>
          </p:nvSpPr>
          <p:spPr bwMode="auto">
            <a:xfrm>
              <a:off x="4320" y="12060"/>
              <a:ext cx="154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起  跳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99341" name="Text Box 13"/>
            <p:cNvSpPr txBox="1">
              <a:spLocks noChangeArrowheads="1"/>
            </p:cNvSpPr>
            <p:nvPr/>
          </p:nvSpPr>
          <p:spPr bwMode="auto">
            <a:xfrm>
              <a:off x="6537" y="12060"/>
              <a:ext cx="1895" cy="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空中動作</a:t>
              </a:r>
            </a:p>
            <a:p>
              <a:pPr marL="0" marR="0" lvl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99342" name="Text Box 14"/>
            <p:cNvSpPr txBox="1">
              <a:spLocks noChangeArrowheads="1"/>
            </p:cNvSpPr>
            <p:nvPr/>
          </p:nvSpPr>
          <p:spPr bwMode="auto">
            <a:xfrm>
              <a:off x="8811" y="12060"/>
              <a:ext cx="1904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著地動作</a:t>
              </a:r>
            </a:p>
            <a:p>
              <a:pPr marL="0" marR="0" lvl="0" indent="0" algn="ctr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gray"/>
        <p:txBody>
          <a:bodyPr/>
          <a:lstStyle/>
          <a:p>
            <a:pPr defTabSz="804863"/>
            <a:r>
              <a:rPr lang="zh-TW" altLang="en-US" b="1" dirty="0" smtClean="0"/>
              <a:t>分習法之三：</a:t>
            </a:r>
            <a:r>
              <a:rPr lang="zh-TW" altLang="en-US" b="1" dirty="0" smtClean="0"/>
              <a:t>直</a:t>
            </a:r>
            <a:r>
              <a:rPr lang="zh-TW" altLang="en-US" b="1" dirty="0" smtClean="0">
                <a:latin typeface="新細明體"/>
                <a:ea typeface="新細明體"/>
              </a:rPr>
              <a:t>∕</a:t>
            </a:r>
            <a:r>
              <a:rPr lang="zh-TW" altLang="en-US" b="1" dirty="0" smtClean="0"/>
              <a:t>順進</a:t>
            </a:r>
            <a:r>
              <a:rPr lang="zh-TW" altLang="en-US" b="1" dirty="0"/>
              <a:t>分段教學方法</a:t>
            </a:r>
            <a:endParaRPr lang="en-US" altLang="ko-KR" dirty="0"/>
          </a:p>
        </p:txBody>
      </p:sp>
      <p:grpSp>
        <p:nvGrpSpPr>
          <p:cNvPr id="100354" name="Group 2"/>
          <p:cNvGrpSpPr>
            <a:grpSpLocks/>
          </p:cNvGrpSpPr>
          <p:nvPr/>
        </p:nvGrpSpPr>
        <p:grpSpPr bwMode="auto">
          <a:xfrm>
            <a:off x="1714480" y="1857364"/>
            <a:ext cx="6572296" cy="5715040"/>
            <a:chOff x="1620" y="1620"/>
            <a:chExt cx="8880" cy="8100"/>
          </a:xfrm>
        </p:grpSpPr>
        <p:grpSp>
          <p:nvGrpSpPr>
            <p:cNvPr id="100355" name="Group 3"/>
            <p:cNvGrpSpPr>
              <a:grpSpLocks/>
            </p:cNvGrpSpPr>
            <p:nvPr/>
          </p:nvGrpSpPr>
          <p:grpSpPr bwMode="auto">
            <a:xfrm>
              <a:off x="1620" y="1620"/>
              <a:ext cx="8880" cy="8100"/>
              <a:chOff x="3597" y="2160"/>
              <a:chExt cx="9071" cy="6660"/>
            </a:xfrm>
          </p:grpSpPr>
          <p:sp>
            <p:nvSpPr>
              <p:cNvPr id="100356" name="AutoShape 4"/>
              <p:cNvSpPr>
                <a:spLocks noChangeArrowheads="1"/>
              </p:cNvSpPr>
              <p:nvPr/>
            </p:nvSpPr>
            <p:spPr bwMode="auto">
              <a:xfrm rot="10800000">
                <a:off x="3597" y="2160"/>
                <a:ext cx="9071" cy="6660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00357" name="AutoShape 5"/>
              <p:cNvSpPr>
                <a:spLocks noChangeArrowheads="1"/>
              </p:cNvSpPr>
              <p:nvPr/>
            </p:nvSpPr>
            <p:spPr bwMode="auto">
              <a:xfrm rot="10800000">
                <a:off x="3597" y="3420"/>
                <a:ext cx="6803" cy="4140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00358" name="AutoShape 6"/>
              <p:cNvSpPr>
                <a:spLocks noChangeArrowheads="1"/>
              </p:cNvSpPr>
              <p:nvPr/>
            </p:nvSpPr>
            <p:spPr bwMode="auto">
              <a:xfrm rot="10800000">
                <a:off x="3597" y="4140"/>
                <a:ext cx="4535" cy="2700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  <p:sp>
            <p:nvSpPr>
              <p:cNvPr id="100359" name="AutoShape 7"/>
              <p:cNvSpPr>
                <a:spLocks noChangeArrowheads="1"/>
              </p:cNvSpPr>
              <p:nvPr/>
            </p:nvSpPr>
            <p:spPr bwMode="auto">
              <a:xfrm rot="10800000">
                <a:off x="3597" y="4680"/>
                <a:ext cx="2268" cy="1620"/>
              </a:xfrm>
              <a:custGeom>
                <a:avLst/>
                <a:gdLst>
                  <a:gd name="G0" fmla="+- 0 0 0"/>
                  <a:gd name="G1" fmla="+- 0 0 0"/>
                  <a:gd name="G2" fmla="+- 0 0 0"/>
                  <a:gd name="T0" fmla="*/ 0 256 1"/>
                  <a:gd name="T1" fmla="*/ 180 256 1"/>
                  <a:gd name="G3" fmla="+- 0 T0 T1"/>
                  <a:gd name="T2" fmla="*/ 0 256 1"/>
                  <a:gd name="T3" fmla="*/ 90 256 1"/>
                  <a:gd name="G4" fmla="+- 0 T2 T3"/>
                  <a:gd name="G5" fmla="*/ G4 2 1"/>
                  <a:gd name="T4" fmla="*/ 90 256 1"/>
                  <a:gd name="T5" fmla="*/ 0 256 1"/>
                  <a:gd name="G6" fmla="+- 0 T4 T5"/>
                  <a:gd name="G7" fmla="*/ G6 2 1"/>
                  <a:gd name="G8" fmla="abs 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0"/>
                  <a:gd name="G18" fmla="*/ 0 1 2"/>
                  <a:gd name="G19" fmla="+- G18 5400 0"/>
                  <a:gd name="G20" fmla="cos G19 0"/>
                  <a:gd name="G21" fmla="sin G19 0"/>
                  <a:gd name="G22" fmla="+- G20 10800 0"/>
                  <a:gd name="G23" fmla="+- G21 10800 0"/>
                  <a:gd name="G24" fmla="+- 10800 0 G20"/>
                  <a:gd name="G25" fmla="+- 0 10800 0"/>
                  <a:gd name="G26" fmla="?: G9 G17 G25"/>
                  <a:gd name="G27" fmla="?: G9 0 21600"/>
                  <a:gd name="G28" fmla="cos 10800 0"/>
                  <a:gd name="G29" fmla="sin 10800 0"/>
                  <a:gd name="G30" fmla="sin 0 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0 G34 0"/>
                  <a:gd name="G36" fmla="?: G6 G35 G31"/>
                  <a:gd name="G37" fmla="+- 21600 0 G36"/>
                  <a:gd name="G38" fmla="?: G4 0 G33"/>
                  <a:gd name="G39" fmla="?: 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21600 h 21600"/>
                  <a:gd name="T14" fmla="*/ 16200 w 21600"/>
                  <a:gd name="T15" fmla="*/ 10800 h 21600"/>
                  <a:gd name="T16" fmla="*/ 10800 w 21600"/>
                  <a:gd name="T17" fmla="*/ 10800 h 21600"/>
                  <a:gd name="T18" fmla="*/ 54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10800" y="10800"/>
                    </a:moveTo>
                    <a:cubicBezTo>
                      <a:pt x="10800" y="10800"/>
                      <a:pt x="10800" y="10800"/>
                      <a:pt x="10800" y="10800"/>
                    </a:cubicBezTo>
                    <a:cubicBezTo>
                      <a:pt x="10800" y="10800"/>
                      <a:pt x="10800" y="10800"/>
                      <a:pt x="10800" y="10800"/>
                    </a:cubicBezTo>
                    <a:lnTo>
                      <a:pt x="0" y="10800"/>
                    </a:lnTo>
                    <a:cubicBezTo>
                      <a:pt x="0" y="16764"/>
                      <a:pt x="4835" y="21600"/>
                      <a:pt x="10800" y="21600"/>
                    </a:cubicBezTo>
                    <a:cubicBezTo>
                      <a:pt x="16764" y="21600"/>
                      <a:pt x="21600" y="16764"/>
                      <a:pt x="21600" y="10800"/>
                    </a:cubicBezTo>
                    <a:close/>
                  </a:path>
                </a:pathLst>
              </a:cu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TW" altLang="en-US"/>
              </a:p>
            </p:txBody>
          </p:sp>
        </p:grpSp>
        <p:sp>
          <p:nvSpPr>
            <p:cNvPr id="100360" name="Text Box 8"/>
            <p:cNvSpPr txBox="1">
              <a:spLocks noChangeArrowheads="1"/>
            </p:cNvSpPr>
            <p:nvPr/>
          </p:nvSpPr>
          <p:spPr bwMode="auto">
            <a:xfrm>
              <a:off x="1972" y="5123"/>
              <a:ext cx="1410" cy="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助 跑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0361" name="Text Box 9"/>
            <p:cNvSpPr txBox="1">
              <a:spLocks noChangeArrowheads="1"/>
            </p:cNvSpPr>
            <p:nvPr/>
          </p:nvSpPr>
          <p:spPr bwMode="auto">
            <a:xfrm>
              <a:off x="4204" y="5123"/>
              <a:ext cx="1410" cy="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起 跳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0362" name="Text Box 10"/>
            <p:cNvSpPr txBox="1">
              <a:spLocks noChangeArrowheads="1"/>
            </p:cNvSpPr>
            <p:nvPr/>
          </p:nvSpPr>
          <p:spPr bwMode="auto">
            <a:xfrm>
              <a:off x="6319" y="5123"/>
              <a:ext cx="1961" cy="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空中動作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0363" name="Text Box 11"/>
            <p:cNvSpPr txBox="1">
              <a:spLocks noChangeArrowheads="1"/>
            </p:cNvSpPr>
            <p:nvPr/>
          </p:nvSpPr>
          <p:spPr bwMode="auto">
            <a:xfrm>
              <a:off x="8473" y="5123"/>
              <a:ext cx="2027" cy="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著地動作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ko-KR" smtClean="0"/>
              <a:t>National University of Tainan</a:t>
            </a:r>
            <a:endParaRPr lang="en-US" altLang="ko-KR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gray"/>
        <p:txBody>
          <a:bodyPr/>
          <a:lstStyle/>
          <a:p>
            <a:pPr defTabSz="804863"/>
            <a:r>
              <a:rPr lang="zh-TW" altLang="en-US" b="1" dirty="0" smtClean="0"/>
              <a:t>分習法之四：</a:t>
            </a:r>
            <a:r>
              <a:rPr lang="zh-TW" altLang="en-US" b="1" dirty="0"/>
              <a:t>逆進純粹分段法</a:t>
            </a:r>
            <a:endParaRPr lang="en-US" altLang="ko-KR" dirty="0"/>
          </a:p>
        </p:txBody>
      </p:sp>
      <p:grpSp>
        <p:nvGrpSpPr>
          <p:cNvPr id="101378" name="Group 2"/>
          <p:cNvGrpSpPr>
            <a:grpSpLocks/>
          </p:cNvGrpSpPr>
          <p:nvPr/>
        </p:nvGrpSpPr>
        <p:grpSpPr bwMode="auto">
          <a:xfrm>
            <a:off x="1500166" y="2000240"/>
            <a:ext cx="7072362" cy="5214974"/>
            <a:chOff x="1620" y="6480"/>
            <a:chExt cx="8640" cy="5940"/>
          </a:xfrm>
        </p:grpSpPr>
        <p:grpSp>
          <p:nvGrpSpPr>
            <p:cNvPr id="101379" name="Group 3"/>
            <p:cNvGrpSpPr>
              <a:grpSpLocks/>
            </p:cNvGrpSpPr>
            <p:nvPr/>
          </p:nvGrpSpPr>
          <p:grpSpPr bwMode="auto">
            <a:xfrm>
              <a:off x="1620" y="6480"/>
              <a:ext cx="8640" cy="5940"/>
              <a:chOff x="1797" y="6480"/>
              <a:chExt cx="8280" cy="5040"/>
            </a:xfrm>
          </p:grpSpPr>
          <p:grpSp>
            <p:nvGrpSpPr>
              <p:cNvPr id="101380" name="Group 4"/>
              <p:cNvGrpSpPr>
                <a:grpSpLocks/>
              </p:cNvGrpSpPr>
              <p:nvPr/>
            </p:nvGrpSpPr>
            <p:grpSpPr bwMode="auto">
              <a:xfrm>
                <a:off x="1797" y="6480"/>
                <a:ext cx="8280" cy="5040"/>
                <a:chOff x="2517" y="7200"/>
                <a:chExt cx="6828" cy="3600"/>
              </a:xfrm>
            </p:grpSpPr>
            <p:sp>
              <p:nvSpPr>
                <p:cNvPr id="101381" name="AutoShape 5"/>
                <p:cNvSpPr>
                  <a:spLocks noChangeArrowheads="1"/>
                </p:cNvSpPr>
                <p:nvPr/>
              </p:nvSpPr>
              <p:spPr bwMode="auto">
                <a:xfrm rot="10800000">
                  <a:off x="2517" y="7200"/>
                  <a:ext cx="6803" cy="3600"/>
                </a:xfrm>
                <a:custGeom>
                  <a:avLst/>
                  <a:gdLst>
                    <a:gd name="G0" fmla="+- 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0"/>
                    <a:gd name="G18" fmla="*/ 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6200 w 21600"/>
                    <a:gd name="T15" fmla="*/ 10800 h 21600"/>
                    <a:gd name="T16" fmla="*/ 10800 w 21600"/>
                    <a:gd name="T17" fmla="*/ 10800 h 21600"/>
                    <a:gd name="T18" fmla="*/ 540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0800" y="10800"/>
                      </a:moveTo>
                      <a:cubicBezTo>
                        <a:pt x="10800" y="10800"/>
                        <a:pt x="10800" y="10800"/>
                        <a:pt x="10800" y="10800"/>
                      </a:cubicBezTo>
                      <a:cubicBezTo>
                        <a:pt x="10800" y="10800"/>
                        <a:pt x="10800" y="10800"/>
                        <a:pt x="1080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TW" altLang="en-US"/>
                </a:p>
              </p:txBody>
            </p:sp>
            <p:sp>
              <p:nvSpPr>
                <p:cNvPr id="101382" name="AutoShape 6"/>
                <p:cNvSpPr>
                  <a:spLocks noChangeArrowheads="1"/>
                </p:cNvSpPr>
                <p:nvPr/>
              </p:nvSpPr>
              <p:spPr bwMode="auto">
                <a:xfrm rot="10800000">
                  <a:off x="7077" y="8280"/>
                  <a:ext cx="2268" cy="1440"/>
                </a:xfrm>
                <a:custGeom>
                  <a:avLst/>
                  <a:gdLst>
                    <a:gd name="G0" fmla="+- 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0"/>
                    <a:gd name="G18" fmla="*/ 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6200 w 21600"/>
                    <a:gd name="T15" fmla="*/ 10800 h 21600"/>
                    <a:gd name="T16" fmla="*/ 10800 w 21600"/>
                    <a:gd name="T17" fmla="*/ 10800 h 21600"/>
                    <a:gd name="T18" fmla="*/ 540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0800" y="10800"/>
                      </a:moveTo>
                      <a:cubicBezTo>
                        <a:pt x="10800" y="10800"/>
                        <a:pt x="10800" y="10800"/>
                        <a:pt x="10800" y="10800"/>
                      </a:cubicBezTo>
                      <a:cubicBezTo>
                        <a:pt x="10800" y="10800"/>
                        <a:pt x="10800" y="10800"/>
                        <a:pt x="1080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TW" altLang="en-US"/>
                </a:p>
              </p:txBody>
            </p:sp>
            <p:sp>
              <p:nvSpPr>
                <p:cNvPr id="101383" name="AutoShape 7"/>
                <p:cNvSpPr>
                  <a:spLocks noChangeArrowheads="1"/>
                </p:cNvSpPr>
                <p:nvPr/>
              </p:nvSpPr>
              <p:spPr bwMode="auto">
                <a:xfrm rot="10800000">
                  <a:off x="4797" y="8280"/>
                  <a:ext cx="2268" cy="1440"/>
                </a:xfrm>
                <a:custGeom>
                  <a:avLst/>
                  <a:gdLst>
                    <a:gd name="G0" fmla="+- 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0"/>
                    <a:gd name="G18" fmla="*/ 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6200 w 21600"/>
                    <a:gd name="T15" fmla="*/ 10800 h 21600"/>
                    <a:gd name="T16" fmla="*/ 10800 w 21600"/>
                    <a:gd name="T17" fmla="*/ 10800 h 21600"/>
                    <a:gd name="T18" fmla="*/ 540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0800" y="10800"/>
                      </a:moveTo>
                      <a:cubicBezTo>
                        <a:pt x="10800" y="10800"/>
                        <a:pt x="10800" y="10800"/>
                        <a:pt x="10800" y="10800"/>
                      </a:cubicBezTo>
                      <a:cubicBezTo>
                        <a:pt x="10800" y="10800"/>
                        <a:pt x="10800" y="10800"/>
                        <a:pt x="1080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TW" altLang="en-US"/>
                </a:p>
              </p:txBody>
            </p:sp>
            <p:sp>
              <p:nvSpPr>
                <p:cNvPr id="101384" name="AutoShape 8"/>
                <p:cNvSpPr>
                  <a:spLocks noChangeArrowheads="1"/>
                </p:cNvSpPr>
                <p:nvPr/>
              </p:nvSpPr>
              <p:spPr bwMode="auto">
                <a:xfrm rot="10800000">
                  <a:off x="2517" y="8280"/>
                  <a:ext cx="2268" cy="1440"/>
                </a:xfrm>
                <a:custGeom>
                  <a:avLst/>
                  <a:gdLst>
                    <a:gd name="G0" fmla="+- 0 0 0"/>
                    <a:gd name="G1" fmla="+- 0 0 0"/>
                    <a:gd name="G2" fmla="+- 0 0 0"/>
                    <a:gd name="T0" fmla="*/ 0 256 1"/>
                    <a:gd name="T1" fmla="*/ 180 256 1"/>
                    <a:gd name="G3" fmla="+- 0 T0 T1"/>
                    <a:gd name="T2" fmla="*/ 0 256 1"/>
                    <a:gd name="T3" fmla="*/ 90 256 1"/>
                    <a:gd name="G4" fmla="+- 0 T2 T3"/>
                    <a:gd name="G5" fmla="*/ G4 2 1"/>
                    <a:gd name="T4" fmla="*/ 90 256 1"/>
                    <a:gd name="T5" fmla="*/ 0 256 1"/>
                    <a:gd name="G6" fmla="+- 0 T4 T5"/>
                    <a:gd name="G7" fmla="*/ G6 2 1"/>
                    <a:gd name="G8" fmla="abs 0"/>
                    <a:gd name="T6" fmla="*/ 0 256 1"/>
                    <a:gd name="T7" fmla="*/ 90 256 1"/>
                    <a:gd name="G9" fmla="+- G8 T6 T7"/>
                    <a:gd name="G10" fmla="?: G9 G7 G5"/>
                    <a:gd name="T8" fmla="*/ 0 256 1"/>
                    <a:gd name="T9" fmla="*/ 360 256 1"/>
                    <a:gd name="G11" fmla="+- G10 T8 T9"/>
                    <a:gd name="G12" fmla="?: G10 G11 G10"/>
                    <a:gd name="T10" fmla="*/ 0 256 1"/>
                    <a:gd name="T11" fmla="*/ 360 256 1"/>
                    <a:gd name="G13" fmla="+- G12 T10 T11"/>
                    <a:gd name="G14" fmla="?: G12 G13 G12"/>
                    <a:gd name="G15" fmla="+- 0 0 G14"/>
                    <a:gd name="G16" fmla="+- 10800 0 0"/>
                    <a:gd name="G17" fmla="+- 10800 0 0"/>
                    <a:gd name="G18" fmla="*/ 0 1 2"/>
                    <a:gd name="G19" fmla="+- G18 5400 0"/>
                    <a:gd name="G20" fmla="cos G19 0"/>
                    <a:gd name="G21" fmla="sin G19 0"/>
                    <a:gd name="G22" fmla="+- G20 10800 0"/>
                    <a:gd name="G23" fmla="+- G21 10800 0"/>
                    <a:gd name="G24" fmla="+- 10800 0 G20"/>
                    <a:gd name="G25" fmla="+- 0 10800 0"/>
                    <a:gd name="G26" fmla="?: G9 G17 G25"/>
                    <a:gd name="G27" fmla="?: G9 0 21600"/>
                    <a:gd name="G28" fmla="cos 10800 0"/>
                    <a:gd name="G29" fmla="sin 10800 0"/>
                    <a:gd name="G30" fmla="sin 0 0"/>
                    <a:gd name="G31" fmla="+- G28 10800 0"/>
                    <a:gd name="G32" fmla="+- G29 10800 0"/>
                    <a:gd name="G33" fmla="+- G30 10800 0"/>
                    <a:gd name="G34" fmla="?: G4 0 G31"/>
                    <a:gd name="G35" fmla="?: 0 G34 0"/>
                    <a:gd name="G36" fmla="?: G6 G35 G31"/>
                    <a:gd name="G37" fmla="+- 21600 0 G36"/>
                    <a:gd name="G38" fmla="?: G4 0 G33"/>
                    <a:gd name="G39" fmla="?: 0 G38 G32"/>
                    <a:gd name="G40" fmla="?: G6 G39 0"/>
                    <a:gd name="G41" fmla="?: G4 G32 21600"/>
                    <a:gd name="G42" fmla="?: G6 G41 G33"/>
                    <a:gd name="T12" fmla="*/ 10800 w 21600"/>
                    <a:gd name="T13" fmla="*/ 21600 h 21600"/>
                    <a:gd name="T14" fmla="*/ 16200 w 21600"/>
                    <a:gd name="T15" fmla="*/ 10800 h 21600"/>
                    <a:gd name="T16" fmla="*/ 10800 w 21600"/>
                    <a:gd name="T17" fmla="*/ 10800 h 21600"/>
                    <a:gd name="T18" fmla="*/ 5400 w 21600"/>
                    <a:gd name="T19" fmla="*/ 10800 h 21600"/>
                    <a:gd name="T20" fmla="*/ G36 w 21600"/>
                    <a:gd name="T21" fmla="*/ G40 h 21600"/>
                    <a:gd name="T22" fmla="*/ G37 w 21600"/>
                    <a:gd name="T23" fmla="*/ G42 h 21600"/>
                  </a:gdLst>
                  <a:ahLst/>
                  <a:cxnLst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T20" t="T21" r="T22" b="T23"/>
                  <a:pathLst>
                    <a:path w="21600" h="21600">
                      <a:moveTo>
                        <a:pt x="10800" y="10800"/>
                      </a:moveTo>
                      <a:cubicBezTo>
                        <a:pt x="10800" y="10800"/>
                        <a:pt x="10800" y="10800"/>
                        <a:pt x="10800" y="10800"/>
                      </a:cubicBezTo>
                      <a:cubicBezTo>
                        <a:pt x="10800" y="10800"/>
                        <a:pt x="10800" y="10800"/>
                        <a:pt x="10800" y="10800"/>
                      </a:cubicBezTo>
                      <a:lnTo>
                        <a:pt x="0" y="10800"/>
                      </a:lnTo>
                      <a:cubicBezTo>
                        <a:pt x="0" y="16764"/>
                        <a:pt x="4835" y="21600"/>
                        <a:pt x="10800" y="21600"/>
                      </a:cubicBezTo>
                      <a:cubicBezTo>
                        <a:pt x="16764" y="21600"/>
                        <a:pt x="21600" y="16764"/>
                        <a:pt x="21600" y="1080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TW" altLang="en-US"/>
                </a:p>
              </p:txBody>
            </p:sp>
          </p:grpSp>
          <p:sp>
            <p:nvSpPr>
              <p:cNvPr id="101385" name="Text Box 9"/>
              <p:cNvSpPr txBox="1">
                <a:spLocks noChangeArrowheads="1"/>
              </p:cNvSpPr>
              <p:nvPr/>
            </p:nvSpPr>
            <p:spPr bwMode="auto">
              <a:xfrm>
                <a:off x="5637" y="6480"/>
                <a:ext cx="48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altLang="zh-TW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Gulim" pitchFamily="34" charset="-127"/>
                  </a:rPr>
                  <a:t>4</a:t>
                </a:r>
                <a:endParaRPr kumimoji="1" lang="zh-TW" altLang="zh-TW" sz="3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ulim" pitchFamily="34" charset="-127"/>
                  <a:ea typeface="Gulim" pitchFamily="34" charset="-127"/>
                </a:endParaRPr>
              </a:p>
            </p:txBody>
          </p:sp>
          <p:sp>
            <p:nvSpPr>
              <p:cNvPr id="101386" name="Text Box 10"/>
              <p:cNvSpPr txBox="1">
                <a:spLocks noChangeArrowheads="1"/>
              </p:cNvSpPr>
              <p:nvPr/>
            </p:nvSpPr>
            <p:spPr bwMode="auto">
              <a:xfrm>
                <a:off x="2874" y="7380"/>
                <a:ext cx="48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altLang="zh-TW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Gulim" pitchFamily="34" charset="-127"/>
                  </a:rPr>
                  <a:t>3</a:t>
                </a:r>
                <a:endParaRPr kumimoji="1" lang="zh-TW" altLang="zh-TW" sz="3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ulim" pitchFamily="34" charset="-127"/>
                  <a:ea typeface="Gulim" pitchFamily="34" charset="-127"/>
                </a:endParaRPr>
              </a:p>
            </p:txBody>
          </p:sp>
          <p:sp>
            <p:nvSpPr>
              <p:cNvPr id="101387" name="Text Box 11"/>
              <p:cNvSpPr txBox="1">
                <a:spLocks noChangeArrowheads="1"/>
              </p:cNvSpPr>
              <p:nvPr/>
            </p:nvSpPr>
            <p:spPr bwMode="auto">
              <a:xfrm>
                <a:off x="5637" y="7380"/>
                <a:ext cx="48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altLang="zh-TW" sz="3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Gulim" pitchFamily="34" charset="-127"/>
                  </a:rPr>
                  <a:t>2</a:t>
                </a:r>
                <a:endParaRPr kumimoji="1" lang="zh-TW" altLang="zh-TW" sz="3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ulim" pitchFamily="34" charset="-127"/>
                  <a:ea typeface="Gulim" pitchFamily="34" charset="-127"/>
                </a:endParaRPr>
              </a:p>
            </p:txBody>
          </p:sp>
          <p:sp>
            <p:nvSpPr>
              <p:cNvPr id="101388" name="Text Box 12"/>
              <p:cNvSpPr txBox="1">
                <a:spLocks noChangeArrowheads="1"/>
              </p:cNvSpPr>
              <p:nvPr/>
            </p:nvSpPr>
            <p:spPr bwMode="auto">
              <a:xfrm>
                <a:off x="8397" y="7380"/>
                <a:ext cx="480" cy="5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1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1" lang="en-US" altLang="zh-TW" sz="32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alibri" pitchFamily="34" charset="0"/>
                    <a:ea typeface="Gulim" pitchFamily="34" charset="-127"/>
                  </a:rPr>
                  <a:t>1</a:t>
                </a:r>
                <a:endParaRPr kumimoji="1" lang="zh-TW" altLang="zh-TW" sz="3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ulim" pitchFamily="34" charset="-127"/>
                  <a:ea typeface="Gulim" pitchFamily="34" charset="-127"/>
                </a:endParaRPr>
              </a:p>
            </p:txBody>
          </p:sp>
        </p:grpSp>
        <p:sp>
          <p:nvSpPr>
            <p:cNvPr id="101389" name="Text Box 13"/>
            <p:cNvSpPr txBox="1">
              <a:spLocks noChangeArrowheads="1"/>
            </p:cNvSpPr>
            <p:nvPr/>
          </p:nvSpPr>
          <p:spPr bwMode="auto">
            <a:xfrm>
              <a:off x="1800" y="9360"/>
              <a:ext cx="2613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第一段：助跑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1390" name="Text Box 14"/>
            <p:cNvSpPr txBox="1">
              <a:spLocks noChangeArrowheads="1"/>
            </p:cNvSpPr>
            <p:nvPr/>
          </p:nvSpPr>
          <p:spPr bwMode="auto">
            <a:xfrm>
              <a:off x="4762" y="9360"/>
              <a:ext cx="2438" cy="6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第二段：起跳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  <p:sp>
          <p:nvSpPr>
            <p:cNvPr id="101391" name="Text Box 15"/>
            <p:cNvSpPr txBox="1">
              <a:spLocks noChangeArrowheads="1"/>
            </p:cNvSpPr>
            <p:nvPr/>
          </p:nvSpPr>
          <p:spPr bwMode="auto">
            <a:xfrm>
              <a:off x="7560" y="9360"/>
              <a:ext cx="2700" cy="6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1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1" lang="zh-TW" altLang="en-US" sz="2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標楷體" pitchFamily="65" charset="-120"/>
                  <a:ea typeface="Gulim" pitchFamily="34" charset="-127"/>
                </a:rPr>
                <a:t>第三段：空中＋著地</a:t>
              </a:r>
              <a:endParaRPr kumimoji="1" lang="zh-TW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ulim" pitchFamily="34" charset="-127"/>
                <a:ea typeface="Gulim" pitchFamily="34" charset="-127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rnival_round">
  <a:themeElements>
    <a:clrScheme name="carnival_round 3">
      <a:dk1>
        <a:srgbClr val="E9E400"/>
      </a:dk1>
      <a:lt1>
        <a:srgbClr val="FFFFFF"/>
      </a:lt1>
      <a:dk2>
        <a:srgbClr val="000000"/>
      </a:dk2>
      <a:lt2>
        <a:srgbClr val="F7F4D5"/>
      </a:lt2>
      <a:accent1>
        <a:srgbClr val="0099FF"/>
      </a:accent1>
      <a:accent2>
        <a:srgbClr val="64C800"/>
      </a:accent2>
      <a:accent3>
        <a:srgbClr val="FFFFFF"/>
      </a:accent3>
      <a:accent4>
        <a:srgbClr val="C7C300"/>
      </a:accent4>
      <a:accent5>
        <a:srgbClr val="AACAFF"/>
      </a:accent5>
      <a:accent6>
        <a:srgbClr val="5AB500"/>
      </a:accent6>
      <a:hlink>
        <a:srgbClr val="FF3300"/>
      </a:hlink>
      <a:folHlink>
        <a:srgbClr val="878FA5"/>
      </a:folHlink>
    </a:clrScheme>
    <a:fontScheme name="carnival_round">
      <a:majorFont>
        <a:latin typeface="Verdana"/>
        <a:ea typeface="Gulim"/>
        <a:cs typeface=""/>
      </a:majorFont>
      <a:minorFont>
        <a:latin typeface="Verdana"/>
        <a:ea typeface="Gulim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ulim" pitchFamily="34" charset="-127"/>
            <a:ea typeface="Gulim" pitchFamily="34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ulim" pitchFamily="34" charset="-127"/>
            <a:ea typeface="Gulim" pitchFamily="34" charset="-127"/>
          </a:defRPr>
        </a:defPPr>
      </a:lstStyle>
    </a:lnDef>
  </a:objectDefaults>
  <a:extraClrSchemeLst>
    <a:extraClrScheme>
      <a:clrScheme name="carnival_round 1">
        <a:dk1>
          <a:srgbClr val="0085E0"/>
        </a:dk1>
        <a:lt1>
          <a:srgbClr val="FFFFFF"/>
        </a:lt1>
        <a:dk2>
          <a:srgbClr val="000000"/>
        </a:dk2>
        <a:lt2>
          <a:srgbClr val="F7F4D5"/>
        </a:lt2>
        <a:accent1>
          <a:srgbClr val="69D969"/>
        </a:accent1>
        <a:accent2>
          <a:srgbClr val="FF66FF"/>
        </a:accent2>
        <a:accent3>
          <a:srgbClr val="FFFFFF"/>
        </a:accent3>
        <a:accent4>
          <a:srgbClr val="0071BF"/>
        </a:accent4>
        <a:accent5>
          <a:srgbClr val="B9E9B9"/>
        </a:accent5>
        <a:accent6>
          <a:srgbClr val="E75CE7"/>
        </a:accent6>
        <a:hlink>
          <a:srgbClr val="FFCC00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nival_round 2">
        <a:dk1>
          <a:srgbClr val="FF0066"/>
        </a:dk1>
        <a:lt1>
          <a:srgbClr val="FFFFFF"/>
        </a:lt1>
        <a:dk2>
          <a:srgbClr val="000000"/>
        </a:dk2>
        <a:lt2>
          <a:srgbClr val="F7F4D5"/>
        </a:lt2>
        <a:accent1>
          <a:srgbClr val="FFCC00"/>
        </a:accent1>
        <a:accent2>
          <a:srgbClr val="3399FF"/>
        </a:accent2>
        <a:accent3>
          <a:srgbClr val="FFFFFF"/>
        </a:accent3>
        <a:accent4>
          <a:srgbClr val="DA0056"/>
        </a:accent4>
        <a:accent5>
          <a:srgbClr val="FFE2AA"/>
        </a:accent5>
        <a:accent6>
          <a:srgbClr val="2D8AE7"/>
        </a:accent6>
        <a:hlink>
          <a:srgbClr val="2CB02C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rnival_round 3">
        <a:dk1>
          <a:srgbClr val="E9E400"/>
        </a:dk1>
        <a:lt1>
          <a:srgbClr val="FFFFFF"/>
        </a:lt1>
        <a:dk2>
          <a:srgbClr val="000000"/>
        </a:dk2>
        <a:lt2>
          <a:srgbClr val="F7F4D5"/>
        </a:lt2>
        <a:accent1>
          <a:srgbClr val="0099FF"/>
        </a:accent1>
        <a:accent2>
          <a:srgbClr val="64C800"/>
        </a:accent2>
        <a:accent3>
          <a:srgbClr val="FFFFFF"/>
        </a:accent3>
        <a:accent4>
          <a:srgbClr val="C7C300"/>
        </a:accent4>
        <a:accent5>
          <a:srgbClr val="AACAFF"/>
        </a:accent5>
        <a:accent6>
          <a:srgbClr val="5AB500"/>
        </a:accent6>
        <a:hlink>
          <a:srgbClr val="FF3300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carnival_round</Template>
  <TotalTime>180</TotalTime>
  <Words>808</Words>
  <Application>Microsoft PowerPoint</Application>
  <PresentationFormat>如螢幕大小 (4:3)</PresentationFormat>
  <Paragraphs>168</Paragraphs>
  <Slides>13</Slides>
  <Notes>13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Gulim</vt:lpstr>
      <vt:lpstr>Arial</vt:lpstr>
      <vt:lpstr>Verdana</vt:lpstr>
      <vt:lpstr>Wingdings</vt:lpstr>
      <vt:lpstr>Times New Roman</vt:lpstr>
      <vt:lpstr>carnival_round</vt:lpstr>
      <vt:lpstr>體育科教材教法</vt:lpstr>
      <vt:lpstr>九年一貫課程綱要以前—民國89年以前</vt:lpstr>
      <vt:lpstr>九年一貫課程綱要—民國89年以後</vt:lpstr>
      <vt:lpstr>體育教學方法</vt:lpstr>
      <vt:lpstr>全部教學方法(全習法)</vt:lpstr>
      <vt:lpstr>分習法之一：純粹分段教學方法</vt:lpstr>
      <vt:lpstr>分習法之二：漸進分段教學方法</vt:lpstr>
      <vt:lpstr>分習法之三：直∕順進分段教學方法</vt:lpstr>
      <vt:lpstr>分習法之四：逆進純粹分段法</vt:lpstr>
      <vt:lpstr>分習法之五：逆進漸進分段法</vt:lpstr>
      <vt:lpstr>分習法之六：逆進∕順進分段教學方法</vt:lpstr>
      <vt:lpstr>健康與體育學習領域</vt:lpstr>
      <vt:lpstr>投影片 13</vt:lpstr>
    </vt:vector>
  </TitlesOfParts>
  <Manager>weeve</Manager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體育科教材教法</dc:title>
  <dc:subject>carnival_round</dc:subject>
  <dc:creator>Your User Name</dc:creator>
  <cp:lastModifiedBy>Your User Name</cp:lastModifiedBy>
  <cp:revision>11</cp:revision>
  <dcterms:created xsi:type="dcterms:W3CDTF">2011-10-17T09:10:43Z</dcterms:created>
  <dcterms:modified xsi:type="dcterms:W3CDTF">2011-10-17T12:11:30Z</dcterms:modified>
</cp:coreProperties>
</file>