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3" r:id="rId2"/>
    <p:sldMasterId id="2147483755" r:id="rId3"/>
  </p:sldMasterIdLst>
  <p:notesMasterIdLst>
    <p:notesMasterId r:id="rId104"/>
  </p:notesMasterIdLst>
  <p:handoutMasterIdLst>
    <p:handoutMasterId r:id="rId105"/>
  </p:handoutMasterIdLst>
  <p:sldIdLst>
    <p:sldId id="256" r:id="rId4"/>
    <p:sldId id="260" r:id="rId5"/>
    <p:sldId id="369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7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3" r:id="rId26"/>
    <p:sldId id="274" r:id="rId27"/>
    <p:sldId id="275" r:id="rId28"/>
    <p:sldId id="378" r:id="rId29"/>
    <p:sldId id="281" r:id="rId30"/>
    <p:sldId id="282" r:id="rId31"/>
    <p:sldId id="379" r:id="rId32"/>
    <p:sldId id="380" r:id="rId33"/>
    <p:sldId id="276" r:id="rId34"/>
    <p:sldId id="277" r:id="rId35"/>
    <p:sldId id="278" r:id="rId36"/>
    <p:sldId id="279" r:id="rId37"/>
    <p:sldId id="280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342" r:id="rId50"/>
    <p:sldId id="336" r:id="rId51"/>
    <p:sldId id="337" r:id="rId52"/>
    <p:sldId id="382" r:id="rId53"/>
    <p:sldId id="339" r:id="rId54"/>
    <p:sldId id="368" r:id="rId55"/>
    <p:sldId id="343" r:id="rId56"/>
    <p:sldId id="344" r:id="rId57"/>
    <p:sldId id="348" r:id="rId58"/>
    <p:sldId id="346" r:id="rId59"/>
    <p:sldId id="347" r:id="rId60"/>
    <p:sldId id="340" r:id="rId61"/>
    <p:sldId id="341" r:id="rId62"/>
    <p:sldId id="383" r:id="rId63"/>
    <p:sldId id="349" r:id="rId64"/>
    <p:sldId id="381" r:id="rId65"/>
    <p:sldId id="330" r:id="rId66"/>
    <p:sldId id="350" r:id="rId67"/>
    <p:sldId id="353" r:id="rId68"/>
    <p:sldId id="352" r:id="rId69"/>
    <p:sldId id="304" r:id="rId70"/>
    <p:sldId id="305" r:id="rId71"/>
    <p:sldId id="306" r:id="rId72"/>
    <p:sldId id="307" r:id="rId73"/>
    <p:sldId id="308" r:id="rId74"/>
    <p:sldId id="309" r:id="rId75"/>
    <p:sldId id="310" r:id="rId76"/>
    <p:sldId id="311" r:id="rId77"/>
    <p:sldId id="312" r:id="rId78"/>
    <p:sldId id="354" r:id="rId79"/>
    <p:sldId id="333" r:id="rId80"/>
    <p:sldId id="355" r:id="rId81"/>
    <p:sldId id="332" r:id="rId82"/>
    <p:sldId id="331" r:id="rId83"/>
    <p:sldId id="357" r:id="rId84"/>
    <p:sldId id="358" r:id="rId85"/>
    <p:sldId id="359" r:id="rId86"/>
    <p:sldId id="360" r:id="rId87"/>
    <p:sldId id="361" r:id="rId88"/>
    <p:sldId id="362" r:id="rId89"/>
    <p:sldId id="363" r:id="rId90"/>
    <p:sldId id="364" r:id="rId91"/>
    <p:sldId id="365" r:id="rId92"/>
    <p:sldId id="367" r:id="rId93"/>
    <p:sldId id="366" r:id="rId94"/>
    <p:sldId id="319" r:id="rId95"/>
    <p:sldId id="320" r:id="rId96"/>
    <p:sldId id="321" r:id="rId97"/>
    <p:sldId id="322" r:id="rId98"/>
    <p:sldId id="323" r:id="rId99"/>
    <p:sldId id="324" r:id="rId100"/>
    <p:sldId id="325" r:id="rId101"/>
    <p:sldId id="326" r:id="rId102"/>
    <p:sldId id="259" r:id="rId103"/>
  </p:sldIdLst>
  <p:sldSz cx="9144000" cy="6858000" type="screen4x3"/>
  <p:notesSz cx="9926638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66FF"/>
    <a:srgbClr val="FF6600"/>
    <a:srgbClr val="0066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04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-2856" y="-78"/>
      </p:cViewPr>
      <p:guideLst>
        <p:guide orient="horz" pos="2141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viewProps" Target="viewProps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theme" Target="theme/theme1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tableStyles" Target="tableStyle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6.&#22283;&#35486;&#25991;&#36628;&#23566;&#22296;\105&#23416;&#24180;&#24230;&#36039;&#26009;\2.&#30740;&#32722;&#25110;&#38283;&#26371;&#35338;&#24687;\1051213-15&#23416;&#21147;&#27298;&#28204;&#20998;&#26512;&#26280;&#36628;&#23566;\105&#23416;&#21147;&#27298;&#28204;_&#27915;&#31161;\&#22291;&#39173;&#22294;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&#32317;&#21209;&#34389;\&#32317;&#21209;&#34389;\105&#23416;&#21147;&#27298;&#28204;\&#22283;&#35486;&#25991;&#21508;&#38988;&#38917;&#36984;&#31572;&#29575;_&#20998;&#26512;&#29256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zh-TW"/>
              <a:t>臺南市不同區域的國語文能力表現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105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工作表1!$A$2:$A$38</c:f>
              <c:strCache>
                <c:ptCount val="37"/>
                <c:pt idx="0">
                  <c:v>東區</c:v>
                </c:pt>
                <c:pt idx="1">
                  <c:v>中西區</c:v>
                </c:pt>
                <c:pt idx="2">
                  <c:v>安平區</c:v>
                </c:pt>
                <c:pt idx="3">
                  <c:v>新營區</c:v>
                </c:pt>
                <c:pt idx="4">
                  <c:v>北區</c:v>
                </c:pt>
                <c:pt idx="5">
                  <c:v>佳里區</c:v>
                </c:pt>
                <c:pt idx="6">
                  <c:v>永康區</c:v>
                </c:pt>
                <c:pt idx="7">
                  <c:v>後壁區</c:v>
                </c:pt>
                <c:pt idx="8">
                  <c:v>山上區</c:v>
                </c:pt>
                <c:pt idx="9">
                  <c:v>新化區</c:v>
                </c:pt>
                <c:pt idx="10">
                  <c:v>麻豆區</c:v>
                </c:pt>
                <c:pt idx="11">
                  <c:v>學甲區</c:v>
                </c:pt>
                <c:pt idx="12">
                  <c:v>善化區</c:v>
                </c:pt>
                <c:pt idx="13">
                  <c:v>歸仁區</c:v>
                </c:pt>
                <c:pt idx="14">
                  <c:v>六甲區</c:v>
                </c:pt>
                <c:pt idx="15">
                  <c:v>新市區</c:v>
                </c:pt>
                <c:pt idx="16">
                  <c:v>七股區</c:v>
                </c:pt>
                <c:pt idx="17">
                  <c:v>安南區</c:v>
                </c:pt>
                <c:pt idx="18">
                  <c:v>南區</c:v>
                </c:pt>
                <c:pt idx="19">
                  <c:v>大內區</c:v>
                </c:pt>
                <c:pt idx="20">
                  <c:v>楠西區</c:v>
                </c:pt>
                <c:pt idx="21">
                  <c:v>仁德區</c:v>
                </c:pt>
                <c:pt idx="22">
                  <c:v>安定區</c:v>
                </c:pt>
                <c:pt idx="23">
                  <c:v>鹽水區</c:v>
                </c:pt>
                <c:pt idx="24">
                  <c:v>柳營區</c:v>
                </c:pt>
                <c:pt idx="25">
                  <c:v>白河區</c:v>
                </c:pt>
                <c:pt idx="26">
                  <c:v>關廟區</c:v>
                </c:pt>
                <c:pt idx="27">
                  <c:v>西港區</c:v>
                </c:pt>
                <c:pt idx="28">
                  <c:v>玉井區</c:v>
                </c:pt>
                <c:pt idx="29">
                  <c:v>北門區</c:v>
                </c:pt>
                <c:pt idx="30">
                  <c:v>官田區</c:v>
                </c:pt>
                <c:pt idx="31">
                  <c:v>下營區</c:v>
                </c:pt>
                <c:pt idx="32">
                  <c:v>將軍區</c:v>
                </c:pt>
                <c:pt idx="33">
                  <c:v>東山區</c:v>
                </c:pt>
                <c:pt idx="34">
                  <c:v>龍崎區</c:v>
                </c:pt>
                <c:pt idx="35">
                  <c:v>南化區</c:v>
                </c:pt>
                <c:pt idx="36">
                  <c:v>左鎮區</c:v>
                </c:pt>
              </c:strCache>
            </c:strRef>
          </c:cat>
          <c:val>
            <c:numRef>
              <c:f>工作表1!$B$2:$B$38</c:f>
              <c:numCache>
                <c:formatCode>General</c:formatCode>
                <c:ptCount val="37"/>
                <c:pt idx="0">
                  <c:v>22.15</c:v>
                </c:pt>
                <c:pt idx="1">
                  <c:v>21.88</c:v>
                </c:pt>
                <c:pt idx="2">
                  <c:v>21.68</c:v>
                </c:pt>
                <c:pt idx="3">
                  <c:v>21.6</c:v>
                </c:pt>
                <c:pt idx="4">
                  <c:v>21.51</c:v>
                </c:pt>
                <c:pt idx="5">
                  <c:v>21.09</c:v>
                </c:pt>
                <c:pt idx="6">
                  <c:v>20.81</c:v>
                </c:pt>
                <c:pt idx="7">
                  <c:v>20.53</c:v>
                </c:pt>
                <c:pt idx="8">
                  <c:v>20.47</c:v>
                </c:pt>
                <c:pt idx="9">
                  <c:v>20.399999999999999</c:v>
                </c:pt>
                <c:pt idx="10">
                  <c:v>20.34</c:v>
                </c:pt>
                <c:pt idx="11">
                  <c:v>20.21</c:v>
                </c:pt>
                <c:pt idx="12">
                  <c:v>20.18</c:v>
                </c:pt>
                <c:pt idx="13">
                  <c:v>20.11</c:v>
                </c:pt>
                <c:pt idx="14">
                  <c:v>20.010000000000002</c:v>
                </c:pt>
                <c:pt idx="15">
                  <c:v>19.97</c:v>
                </c:pt>
                <c:pt idx="16">
                  <c:v>19.95</c:v>
                </c:pt>
                <c:pt idx="17">
                  <c:v>19.88</c:v>
                </c:pt>
                <c:pt idx="18">
                  <c:v>19.82</c:v>
                </c:pt>
                <c:pt idx="19">
                  <c:v>19.760000000000002</c:v>
                </c:pt>
                <c:pt idx="20">
                  <c:v>19.71</c:v>
                </c:pt>
                <c:pt idx="21">
                  <c:v>19.489999999999998</c:v>
                </c:pt>
                <c:pt idx="22">
                  <c:v>19.399999999999999</c:v>
                </c:pt>
                <c:pt idx="23">
                  <c:v>19.22</c:v>
                </c:pt>
                <c:pt idx="24">
                  <c:v>19.12</c:v>
                </c:pt>
                <c:pt idx="25">
                  <c:v>18.87</c:v>
                </c:pt>
                <c:pt idx="26">
                  <c:v>18.87</c:v>
                </c:pt>
                <c:pt idx="27">
                  <c:v>18.87</c:v>
                </c:pt>
                <c:pt idx="28">
                  <c:v>18.84</c:v>
                </c:pt>
                <c:pt idx="29">
                  <c:v>18.829999999999998</c:v>
                </c:pt>
                <c:pt idx="30">
                  <c:v>18.059999999999999</c:v>
                </c:pt>
                <c:pt idx="31">
                  <c:v>17.899999999999999</c:v>
                </c:pt>
                <c:pt idx="32">
                  <c:v>17.75</c:v>
                </c:pt>
                <c:pt idx="33">
                  <c:v>17.170000000000002</c:v>
                </c:pt>
                <c:pt idx="34">
                  <c:v>16.88</c:v>
                </c:pt>
                <c:pt idx="35">
                  <c:v>16.71</c:v>
                </c:pt>
                <c:pt idx="36">
                  <c:v>16.350000000000001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104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工作表1!$A$2:$A$38</c:f>
              <c:strCache>
                <c:ptCount val="37"/>
                <c:pt idx="0">
                  <c:v>東區</c:v>
                </c:pt>
                <c:pt idx="1">
                  <c:v>中西區</c:v>
                </c:pt>
                <c:pt idx="2">
                  <c:v>安平區</c:v>
                </c:pt>
                <c:pt idx="3">
                  <c:v>新營區</c:v>
                </c:pt>
                <c:pt idx="4">
                  <c:v>北區</c:v>
                </c:pt>
                <c:pt idx="5">
                  <c:v>佳里區</c:v>
                </c:pt>
                <c:pt idx="6">
                  <c:v>永康區</c:v>
                </c:pt>
                <c:pt idx="7">
                  <c:v>後壁區</c:v>
                </c:pt>
                <c:pt idx="8">
                  <c:v>山上區</c:v>
                </c:pt>
                <c:pt idx="9">
                  <c:v>新化區</c:v>
                </c:pt>
                <c:pt idx="10">
                  <c:v>麻豆區</c:v>
                </c:pt>
                <c:pt idx="11">
                  <c:v>學甲區</c:v>
                </c:pt>
                <c:pt idx="12">
                  <c:v>善化區</c:v>
                </c:pt>
                <c:pt idx="13">
                  <c:v>歸仁區</c:v>
                </c:pt>
                <c:pt idx="14">
                  <c:v>六甲區</c:v>
                </c:pt>
                <c:pt idx="15">
                  <c:v>新市區</c:v>
                </c:pt>
                <c:pt idx="16">
                  <c:v>七股區</c:v>
                </c:pt>
                <c:pt idx="17">
                  <c:v>安南區</c:v>
                </c:pt>
                <c:pt idx="18">
                  <c:v>南區</c:v>
                </c:pt>
                <c:pt idx="19">
                  <c:v>大內區</c:v>
                </c:pt>
                <c:pt idx="20">
                  <c:v>楠西區</c:v>
                </c:pt>
                <c:pt idx="21">
                  <c:v>仁德區</c:v>
                </c:pt>
                <c:pt idx="22">
                  <c:v>安定區</c:v>
                </c:pt>
                <c:pt idx="23">
                  <c:v>鹽水區</c:v>
                </c:pt>
                <c:pt idx="24">
                  <c:v>柳營區</c:v>
                </c:pt>
                <c:pt idx="25">
                  <c:v>白河區</c:v>
                </c:pt>
                <c:pt idx="26">
                  <c:v>關廟區</c:v>
                </c:pt>
                <c:pt idx="27">
                  <c:v>西港區</c:v>
                </c:pt>
                <c:pt idx="28">
                  <c:v>玉井區</c:v>
                </c:pt>
                <c:pt idx="29">
                  <c:v>北門區</c:v>
                </c:pt>
                <c:pt idx="30">
                  <c:v>官田區</c:v>
                </c:pt>
                <c:pt idx="31">
                  <c:v>下營區</c:v>
                </c:pt>
                <c:pt idx="32">
                  <c:v>將軍區</c:v>
                </c:pt>
                <c:pt idx="33">
                  <c:v>東山區</c:v>
                </c:pt>
                <c:pt idx="34">
                  <c:v>龍崎區</c:v>
                </c:pt>
                <c:pt idx="35">
                  <c:v>南化區</c:v>
                </c:pt>
                <c:pt idx="36">
                  <c:v>左鎮區</c:v>
                </c:pt>
              </c:strCache>
            </c:strRef>
          </c:cat>
          <c:val>
            <c:numRef>
              <c:f>工作表1!$C$2:$C$38</c:f>
              <c:numCache>
                <c:formatCode>General</c:formatCode>
                <c:ptCount val="37"/>
                <c:pt idx="0">
                  <c:v>19.86</c:v>
                </c:pt>
                <c:pt idx="1">
                  <c:v>18.239999999999998</c:v>
                </c:pt>
                <c:pt idx="2">
                  <c:v>19.329999999999998</c:v>
                </c:pt>
                <c:pt idx="3">
                  <c:v>18.190000000000001</c:v>
                </c:pt>
                <c:pt idx="4">
                  <c:v>18.89</c:v>
                </c:pt>
                <c:pt idx="5">
                  <c:v>17.93</c:v>
                </c:pt>
                <c:pt idx="6">
                  <c:v>18.11</c:v>
                </c:pt>
                <c:pt idx="7">
                  <c:v>16.190000000000001</c:v>
                </c:pt>
                <c:pt idx="8">
                  <c:v>16.68</c:v>
                </c:pt>
                <c:pt idx="9">
                  <c:v>16.600000000000001</c:v>
                </c:pt>
                <c:pt idx="10">
                  <c:v>18.2</c:v>
                </c:pt>
                <c:pt idx="11">
                  <c:v>17.57</c:v>
                </c:pt>
                <c:pt idx="12">
                  <c:v>16.88</c:v>
                </c:pt>
                <c:pt idx="13">
                  <c:v>16.940000000000001</c:v>
                </c:pt>
                <c:pt idx="14">
                  <c:v>17.829999999999998</c:v>
                </c:pt>
                <c:pt idx="15">
                  <c:v>16.440000000000001</c:v>
                </c:pt>
                <c:pt idx="16">
                  <c:v>16.59</c:v>
                </c:pt>
                <c:pt idx="17">
                  <c:v>17.62</c:v>
                </c:pt>
                <c:pt idx="18">
                  <c:v>17.5</c:v>
                </c:pt>
                <c:pt idx="19">
                  <c:v>15.5</c:v>
                </c:pt>
                <c:pt idx="20">
                  <c:v>17.53</c:v>
                </c:pt>
                <c:pt idx="21">
                  <c:v>16.64</c:v>
                </c:pt>
                <c:pt idx="22">
                  <c:v>16.309999999999999</c:v>
                </c:pt>
                <c:pt idx="23">
                  <c:v>17.3</c:v>
                </c:pt>
                <c:pt idx="24">
                  <c:v>17.850000000000001</c:v>
                </c:pt>
                <c:pt idx="25">
                  <c:v>16.34</c:v>
                </c:pt>
                <c:pt idx="26">
                  <c:v>16.8</c:v>
                </c:pt>
                <c:pt idx="27">
                  <c:v>16.61</c:v>
                </c:pt>
                <c:pt idx="28">
                  <c:v>14.68</c:v>
                </c:pt>
                <c:pt idx="29">
                  <c:v>15.73</c:v>
                </c:pt>
                <c:pt idx="30">
                  <c:v>16.75</c:v>
                </c:pt>
                <c:pt idx="31">
                  <c:v>17.440000000000001</c:v>
                </c:pt>
                <c:pt idx="32">
                  <c:v>16.59</c:v>
                </c:pt>
                <c:pt idx="33">
                  <c:v>14.71</c:v>
                </c:pt>
                <c:pt idx="34">
                  <c:v>14.55</c:v>
                </c:pt>
                <c:pt idx="35">
                  <c:v>15.88</c:v>
                </c:pt>
                <c:pt idx="36">
                  <c:v>13.14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75640192"/>
        <c:axId val="-2075634752"/>
      </c:lineChart>
      <c:catAx>
        <c:axId val="-207564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eaVert"/>
          <a:lstStyle/>
          <a:p>
            <a:pPr>
              <a:defRPr/>
            </a:pPr>
            <a:endParaRPr lang="zh-TW"/>
          </a:p>
        </c:txPr>
        <c:crossAx val="-2075634752"/>
        <c:crosses val="autoZero"/>
        <c:auto val="1"/>
        <c:lblAlgn val="ctr"/>
        <c:lblOffset val="100"/>
        <c:noMultiLvlLbl val="0"/>
      </c:catAx>
      <c:valAx>
        <c:axId val="-207563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zh-TW"/>
          </a:p>
        </c:txPr>
        <c:crossAx val="-2075640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zh-TW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dirty="0" smtClean="0"/>
              <a:t>國語平均分數</a:t>
            </a:r>
            <a:endParaRPr lang="en-US" altLang="zh-TW" dirty="0" smtClean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104</c:v>
                </c:pt>
              </c:strCache>
            </c:strRef>
          </c:tx>
          <c:spPr>
            <a:ln w="28575" cap="sq">
              <a:solidFill>
                <a:schemeClr val="accent1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63500" cap="sq">
                <a:solidFill>
                  <a:schemeClr val="accent1"/>
                </a:solidFill>
                <a:round/>
                <a:tailEnd type="diamond"/>
              </a:ln>
              <a:effectLst/>
            </c:spPr>
          </c:marker>
          <c:dPt>
            <c:idx val="4"/>
            <c:bubble3D val="0"/>
          </c:dPt>
          <c:cat>
            <c:strRef>
              <c:f>工作表1!$A$2:$A$10</c:f>
              <c:strCache>
                <c:ptCount val="9"/>
                <c:pt idx="0">
                  <c:v>6班以下</c:v>
                </c:pt>
                <c:pt idx="1">
                  <c:v>7~12班</c:v>
                </c:pt>
                <c:pt idx="2">
                  <c:v>13~18班</c:v>
                </c:pt>
                <c:pt idx="3">
                  <c:v>19~24班</c:v>
                </c:pt>
                <c:pt idx="4">
                  <c:v>25~36班</c:v>
                </c:pt>
                <c:pt idx="5">
                  <c:v>37~59班</c:v>
                </c:pt>
                <c:pt idx="6">
                  <c:v>60班以上</c:v>
                </c:pt>
                <c:pt idx="7">
                  <c:v>私立</c:v>
                </c:pt>
                <c:pt idx="8">
                  <c:v>總數</c:v>
                </c:pt>
              </c:strCache>
            </c:strRef>
          </c:cat>
          <c:val>
            <c:numRef>
              <c:f>工作表1!$B$2:$B$10</c:f>
              <c:numCache>
                <c:formatCode>General</c:formatCode>
                <c:ptCount val="9"/>
                <c:pt idx="0">
                  <c:v>16.5</c:v>
                </c:pt>
                <c:pt idx="1">
                  <c:v>16.64</c:v>
                </c:pt>
                <c:pt idx="2">
                  <c:v>17.21</c:v>
                </c:pt>
                <c:pt idx="3">
                  <c:v>17.03</c:v>
                </c:pt>
                <c:pt idx="4">
                  <c:v>17.510000000000002</c:v>
                </c:pt>
                <c:pt idx="5">
                  <c:v>18.440000000000001</c:v>
                </c:pt>
                <c:pt idx="6">
                  <c:v>19.37</c:v>
                </c:pt>
                <c:pt idx="7">
                  <c:v>20.65</c:v>
                </c:pt>
                <c:pt idx="8">
                  <c:v>17.66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105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63500">
                <a:solidFill>
                  <a:schemeClr val="accent2"/>
                </a:solidFill>
              </a:ln>
              <a:effectLst/>
            </c:spPr>
          </c:marker>
          <c:cat>
            <c:strRef>
              <c:f>工作表1!$A$2:$A$10</c:f>
              <c:strCache>
                <c:ptCount val="9"/>
                <c:pt idx="0">
                  <c:v>6班以下</c:v>
                </c:pt>
                <c:pt idx="1">
                  <c:v>7~12班</c:v>
                </c:pt>
                <c:pt idx="2">
                  <c:v>13~18班</c:v>
                </c:pt>
                <c:pt idx="3">
                  <c:v>19~24班</c:v>
                </c:pt>
                <c:pt idx="4">
                  <c:v>25~36班</c:v>
                </c:pt>
                <c:pt idx="5">
                  <c:v>37~59班</c:v>
                </c:pt>
                <c:pt idx="6">
                  <c:v>60班以上</c:v>
                </c:pt>
                <c:pt idx="7">
                  <c:v>私立</c:v>
                </c:pt>
                <c:pt idx="8">
                  <c:v>總數</c:v>
                </c:pt>
              </c:strCache>
            </c:strRef>
          </c:cat>
          <c:val>
            <c:numRef>
              <c:f>工作表1!$C$2:$C$10</c:f>
              <c:numCache>
                <c:formatCode>General</c:formatCode>
                <c:ptCount val="9"/>
                <c:pt idx="0">
                  <c:v>18.97</c:v>
                </c:pt>
                <c:pt idx="1">
                  <c:v>18.89</c:v>
                </c:pt>
                <c:pt idx="2">
                  <c:v>19.760000000000002</c:v>
                </c:pt>
                <c:pt idx="3">
                  <c:v>20.350000000000001</c:v>
                </c:pt>
                <c:pt idx="4">
                  <c:v>20.02</c:v>
                </c:pt>
                <c:pt idx="5">
                  <c:v>21.14</c:v>
                </c:pt>
                <c:pt idx="6">
                  <c:v>21.57</c:v>
                </c:pt>
                <c:pt idx="7">
                  <c:v>22.44</c:v>
                </c:pt>
                <c:pt idx="8">
                  <c:v>20.18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75633120"/>
        <c:axId val="-2075639648"/>
      </c:lineChart>
      <c:catAx>
        <c:axId val="-20756331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2075639648"/>
        <c:crosses val="autoZero"/>
        <c:auto val="1"/>
        <c:lblAlgn val="ctr"/>
        <c:lblOffset val="100"/>
        <c:noMultiLvlLbl val="0"/>
      </c:catAx>
      <c:valAx>
        <c:axId val="-2075639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2075633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zh-TW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學力檢測試題題型及對應題數</a:t>
            </a:r>
            <a:endParaRPr lang="en-US" altLang="zh-TW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30938030314660747"/>
          <c:y val="0.3586923394893927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/>
                      </a:solidFill>
                      <a:latin typeface="微軟正黑體" pitchFamily="34" charset="-120"/>
                      <a:ea typeface="微軟正黑體" pitchFamily="34" charset="-120"/>
                      <a:cs typeface="+mn-cs"/>
                    </a:defRPr>
                  </a:pPr>
                  <a:endParaRPr lang="zh-TW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2"/>
                      </a:solidFill>
                      <a:latin typeface="微軟正黑體" pitchFamily="34" charset="-120"/>
                      <a:ea typeface="微軟正黑體" pitchFamily="34" charset="-120"/>
                      <a:cs typeface="+mn-cs"/>
                    </a:defRPr>
                  </a:pPr>
                  <a:endParaRPr lang="zh-TW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accent3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defRPr>
                    </a:pPr>
                    <a:fld id="{60EAB7D4-343D-4334-BFD5-9AF7B071555F}" type="CATEGORYNAME">
                      <a:rPr lang="en-US" altLang="zh-TW" b="1"/>
                      <a:pPr>
                        <a:defRPr sz="1800" b="1" i="0" u="none" strike="noStrike" kern="1200" spc="0" baseline="0">
                          <a:solidFill>
                            <a:schemeClr val="accent3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defRPr>
                      </a:pPr>
                      <a:t>[類別名稱]</a:t>
                    </a:fld>
                    <a:r>
                      <a:rPr lang="zh-TW" altLang="en-US" b="1" baseline="0" dirty="0"/>
                      <a:t>
</a:t>
                    </a:r>
                    <a:fld id="{E6D716C1-8A94-4A41-9ACA-82ADA3E62E85}" type="PERCENTAGE">
                      <a:rPr lang="en-US" altLang="zh-TW" b="1" baseline="0"/>
                      <a:pPr>
                        <a:defRPr sz="1800" b="1" i="0" u="none" strike="noStrike" kern="1200" spc="0" baseline="0">
                          <a:solidFill>
                            <a:schemeClr val="accent3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defRPr>
                      </a:pPr>
                      <a:t>[百分比]</a:t>
                    </a:fld>
                    <a:endParaRPr lang="zh-TW" altLang="en-US" b="1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/>
                      </a:solidFill>
                      <a:latin typeface="微軟正黑體" pitchFamily="34" charset="-120"/>
                      <a:ea typeface="微軟正黑體" pitchFamily="34" charset="-120"/>
                      <a:cs typeface="+mn-cs"/>
                    </a:defRPr>
                  </a:pPr>
                  <a:endParaRPr lang="zh-TW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5"/>
                      </a:solidFill>
                      <a:latin typeface="微軟正黑體" pitchFamily="34" charset="-120"/>
                      <a:ea typeface="微軟正黑體" pitchFamily="34" charset="-120"/>
                      <a:cs typeface="+mn-cs"/>
                    </a:defRPr>
                  </a:pPr>
                  <a:endParaRPr lang="zh-TW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微軟正黑體" pitchFamily="34" charset="-120"/>
                    <a:ea typeface="微軟正黑體" pitchFamily="34" charset="-120"/>
                  </a:defRPr>
                </a:pPr>
                <a:endParaRPr lang="zh-TW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工作表1!$A$1:$E$1</c:f>
              <c:strCache>
                <c:ptCount val="5"/>
                <c:pt idx="0">
                  <c:v>形音對應(5題)</c:v>
                </c:pt>
                <c:pt idx="1">
                  <c:v>字詞裡解(6題)</c:v>
                </c:pt>
                <c:pt idx="2">
                  <c:v>語句理解(5題)</c:v>
                </c:pt>
                <c:pt idx="3">
                  <c:v>文意理解(10題)</c:v>
                </c:pt>
                <c:pt idx="4">
                  <c:v>推論理解(4題)</c:v>
                </c:pt>
              </c:strCache>
            </c:strRef>
          </c:cat>
          <c:val>
            <c:numRef>
              <c:f>工作表1!$A$2:$E$2</c:f>
              <c:numCache>
                <c:formatCode>0%</c:formatCode>
                <c:ptCount val="5"/>
                <c:pt idx="0" formatCode="0.00%">
                  <c:v>0.16669999999999999</c:v>
                </c:pt>
                <c:pt idx="1">
                  <c:v>0.2</c:v>
                </c:pt>
                <c:pt idx="2" formatCode="0.00%">
                  <c:v>0.16669999999999999</c:v>
                </c:pt>
                <c:pt idx="3" formatCode="0.00%">
                  <c:v>0.33329999999999999</c:v>
                </c:pt>
                <c:pt idx="4" formatCode="0.00%">
                  <c:v>0.1333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語文學力檢測試題在各題號的答對率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[國語文各題項選答率_分析版.xlsx]國語文!$C$2</c:f>
              <c:strCache>
                <c:ptCount val="1"/>
                <c:pt idx="0">
                  <c:v>答對率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1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27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2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cat>
            <c:numRef>
              <c:f>[國語文各題項選答率_分析版.xlsx]國語文!$A$3:$A$32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[國語文各題項選答率_分析版.xlsx]國語文!$C$3:$C$32</c:f>
              <c:numCache>
                <c:formatCode>0.00%</c:formatCode>
                <c:ptCount val="30"/>
                <c:pt idx="0">
                  <c:v>0.80304920673370361</c:v>
                </c:pt>
                <c:pt idx="1">
                  <c:v>0.66457688808441162</c:v>
                </c:pt>
                <c:pt idx="2">
                  <c:v>0.35581043362617493</c:v>
                </c:pt>
                <c:pt idx="3">
                  <c:v>0.52416914701461792</c:v>
                </c:pt>
                <c:pt idx="4">
                  <c:v>0.4526650607585907</c:v>
                </c:pt>
                <c:pt idx="5">
                  <c:v>0.54864102602005005</c:v>
                </c:pt>
                <c:pt idx="6">
                  <c:v>0.6990821361541748</c:v>
                </c:pt>
                <c:pt idx="7">
                  <c:v>0.6942020058631897</c:v>
                </c:pt>
                <c:pt idx="8">
                  <c:v>0.66910082101821899</c:v>
                </c:pt>
                <c:pt idx="9">
                  <c:v>0.75141000747680664</c:v>
                </c:pt>
                <c:pt idx="10">
                  <c:v>0.61575180292129517</c:v>
                </c:pt>
                <c:pt idx="11">
                  <c:v>0.62716251611709595</c:v>
                </c:pt>
                <c:pt idx="12">
                  <c:v>0.5837518572807312</c:v>
                </c:pt>
                <c:pt idx="13">
                  <c:v>0.67000323534011841</c:v>
                </c:pt>
                <c:pt idx="14">
                  <c:v>0.65024518966674805</c:v>
                </c:pt>
                <c:pt idx="15">
                  <c:v>0.8370201587677002</c:v>
                </c:pt>
                <c:pt idx="16">
                  <c:v>0.71407878398895264</c:v>
                </c:pt>
                <c:pt idx="17">
                  <c:v>0.66888707876205444</c:v>
                </c:pt>
                <c:pt idx="18">
                  <c:v>0.7456631064414978</c:v>
                </c:pt>
                <c:pt idx="19">
                  <c:v>0.70026952028274536</c:v>
                </c:pt>
                <c:pt idx="20">
                  <c:v>0.77892160415649414</c:v>
                </c:pt>
                <c:pt idx="21">
                  <c:v>0.81050592660903931</c:v>
                </c:pt>
                <c:pt idx="22">
                  <c:v>0.79501062631607056</c:v>
                </c:pt>
                <c:pt idx="23">
                  <c:v>0.74043864011764526</c:v>
                </c:pt>
                <c:pt idx="24">
                  <c:v>0.75818997621536255</c:v>
                </c:pt>
                <c:pt idx="25">
                  <c:v>0.76269012689590454</c:v>
                </c:pt>
                <c:pt idx="26">
                  <c:v>0.78723329305648804</c:v>
                </c:pt>
                <c:pt idx="27">
                  <c:v>0.5920635461807251</c:v>
                </c:pt>
                <c:pt idx="28">
                  <c:v>0.78980988264083862</c:v>
                </c:pt>
                <c:pt idx="29">
                  <c:v>0.4324914813041687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2075645632"/>
        <c:axId val="-2075643456"/>
      </c:barChart>
      <c:catAx>
        <c:axId val="-20756456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 sz="2000" b="1" dirty="0">
                    <a:solidFill>
                      <a:srgbClr val="0070C0"/>
                    </a:solidFill>
                    <a:latin typeface="微軟正黑體" pitchFamily="34" charset="-120"/>
                    <a:ea typeface="微軟正黑體" pitchFamily="34" charset="-120"/>
                  </a:rPr>
                  <a:t>題 號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2075643456"/>
        <c:crosses val="autoZero"/>
        <c:auto val="1"/>
        <c:lblAlgn val="ctr"/>
        <c:lblOffset val="100"/>
        <c:noMultiLvlLbl val="0"/>
      </c:catAx>
      <c:valAx>
        <c:axId val="-2075643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eaVert" wrap="square" anchor="ctr" anchorCtr="0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 sz="2000" b="1" dirty="0" smtClean="0">
                    <a:solidFill>
                      <a:srgbClr val="0070C0"/>
                    </a:solidFill>
                    <a:latin typeface="微軟正黑體" pitchFamily="34" charset="-120"/>
                    <a:ea typeface="微軟正黑體" pitchFamily="34" charset="-120"/>
                  </a:rPr>
                  <a:t>答對率</a:t>
                </a:r>
                <a:endParaRPr lang="zh-TW" altLang="en-US" sz="20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eaVert" wrap="square" anchor="ctr" anchorCtr="0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2075645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C74AB3-B170-49BC-8AA7-1F0717B32349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16A10798-7444-456B-BCC6-6712A69ED27E}">
      <dgm:prSet phldrT="[文字]"/>
      <dgm:spPr/>
      <dgm:t>
        <a:bodyPr/>
        <a:lstStyle/>
        <a:p>
          <a:r>
            <a:rPr lang="zh-TW" altLang="en-US" b="1" dirty="0" smtClean="0"/>
            <a:t>測驗統計分析結果</a:t>
          </a:r>
          <a:endParaRPr lang="zh-TW" altLang="en-US" b="1" dirty="0"/>
        </a:p>
      </dgm:t>
    </dgm:pt>
    <dgm:pt modelId="{5E05B206-844B-43C9-9F8D-673EEC8D9BC3}" type="parTrans" cxnId="{5E086187-B50F-45C4-A24B-7F5E6DF1CB1C}">
      <dgm:prSet/>
      <dgm:spPr/>
      <dgm:t>
        <a:bodyPr/>
        <a:lstStyle/>
        <a:p>
          <a:endParaRPr lang="zh-TW" altLang="en-US"/>
        </a:p>
      </dgm:t>
    </dgm:pt>
    <dgm:pt modelId="{D1AFE105-10BA-48BC-8155-1CFE78D2E552}" type="sibTrans" cxnId="{5E086187-B50F-45C4-A24B-7F5E6DF1CB1C}">
      <dgm:prSet/>
      <dgm:spPr/>
      <dgm:t>
        <a:bodyPr/>
        <a:lstStyle/>
        <a:p>
          <a:endParaRPr lang="zh-TW" altLang="en-US"/>
        </a:p>
      </dgm:t>
    </dgm:pt>
    <dgm:pt modelId="{435ABC33-CDD2-41F8-ABF9-6AFB4C23FBB9}">
      <dgm:prSet phldrT="[文字]"/>
      <dgm:spPr/>
      <dgm:t>
        <a:bodyPr/>
        <a:lstStyle/>
        <a:p>
          <a:r>
            <a:rPr lang="zh-TW" altLang="en-US" b="1" dirty="0" smtClean="0"/>
            <a:t>結果的可能性推論</a:t>
          </a:r>
          <a:endParaRPr lang="zh-TW" altLang="en-US" b="1" dirty="0"/>
        </a:p>
      </dgm:t>
    </dgm:pt>
    <dgm:pt modelId="{5AD9B9F0-DCE8-4717-A8A9-961577EA2B9A}" type="parTrans" cxnId="{7BB8D45D-2D7C-479D-809C-883E49B5EAD2}">
      <dgm:prSet/>
      <dgm:spPr/>
      <dgm:t>
        <a:bodyPr/>
        <a:lstStyle/>
        <a:p>
          <a:endParaRPr lang="zh-TW" altLang="en-US"/>
        </a:p>
      </dgm:t>
    </dgm:pt>
    <dgm:pt modelId="{242B5EAE-7B08-48AE-9A15-FC2C77369873}" type="sibTrans" cxnId="{7BB8D45D-2D7C-479D-809C-883E49B5EAD2}">
      <dgm:prSet/>
      <dgm:spPr/>
      <dgm:t>
        <a:bodyPr/>
        <a:lstStyle/>
        <a:p>
          <a:endParaRPr lang="zh-TW" altLang="en-US"/>
        </a:p>
      </dgm:t>
    </dgm:pt>
    <dgm:pt modelId="{747AD829-3C59-4E89-8293-960049F0DA28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試題析論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6ABA2A2D-9956-4024-BE2B-C981A0AC1C74}" type="parTrans" cxnId="{6BDF3869-01BF-4547-A9C2-32DD11756F16}">
      <dgm:prSet/>
      <dgm:spPr/>
      <dgm:t>
        <a:bodyPr/>
        <a:lstStyle/>
        <a:p>
          <a:endParaRPr lang="zh-TW" altLang="en-US"/>
        </a:p>
      </dgm:t>
    </dgm:pt>
    <dgm:pt modelId="{A230C341-9797-4EAF-87BF-8B76012D35EE}" type="sibTrans" cxnId="{6BDF3869-01BF-4547-A9C2-32DD11756F16}">
      <dgm:prSet/>
      <dgm:spPr/>
      <dgm:t>
        <a:bodyPr/>
        <a:lstStyle/>
        <a:p>
          <a:endParaRPr lang="zh-TW" altLang="en-US"/>
        </a:p>
      </dgm:t>
    </dgm:pt>
    <dgm:pt modelId="{639E600D-4BDB-400B-A551-E260626B4411}">
      <dgm:prSet phldrT="[文字]"/>
      <dgm:spPr/>
      <dgm:t>
        <a:bodyPr/>
        <a:lstStyle/>
        <a:p>
          <a:r>
            <a:rPr lang="zh-TW" altLang="en-US" b="1" dirty="0" smtClean="0"/>
            <a:t>學力檢測試題綜析（含教學建議）</a:t>
          </a:r>
          <a:endParaRPr lang="zh-TW" altLang="en-US" b="1" dirty="0"/>
        </a:p>
      </dgm:t>
    </dgm:pt>
    <dgm:pt modelId="{E44881A9-02D2-4551-84CB-EC9BBF7BBF12}" type="parTrans" cxnId="{03D153CF-5119-4B7C-8202-1F5E3EDAE7C6}">
      <dgm:prSet/>
      <dgm:spPr/>
      <dgm:t>
        <a:bodyPr/>
        <a:lstStyle/>
        <a:p>
          <a:endParaRPr lang="zh-TW" altLang="en-US"/>
        </a:p>
      </dgm:t>
    </dgm:pt>
    <dgm:pt modelId="{EE28AE0A-51C9-40BD-8725-1139178B0922}" type="sibTrans" cxnId="{03D153CF-5119-4B7C-8202-1F5E3EDAE7C6}">
      <dgm:prSet/>
      <dgm:spPr/>
      <dgm:t>
        <a:bodyPr/>
        <a:lstStyle/>
        <a:p>
          <a:endParaRPr lang="zh-TW" altLang="en-US"/>
        </a:p>
      </dgm:t>
    </dgm:pt>
    <dgm:pt modelId="{1CDB8906-BE60-4006-B53A-94D5A0197C70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綜合建議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2EF66319-F4D8-4279-A8EC-B386237D1085}" type="parTrans" cxnId="{109A0FEE-529C-4260-8FE3-10A1DC0D1504}">
      <dgm:prSet/>
      <dgm:spPr/>
      <dgm:t>
        <a:bodyPr/>
        <a:lstStyle/>
        <a:p>
          <a:endParaRPr lang="zh-TW" altLang="en-US"/>
        </a:p>
      </dgm:t>
    </dgm:pt>
    <dgm:pt modelId="{61D34CA9-EAA9-45D6-B2F4-8A1CDEE3AFAD}" type="sibTrans" cxnId="{109A0FEE-529C-4260-8FE3-10A1DC0D1504}">
      <dgm:prSet/>
      <dgm:spPr/>
      <dgm:t>
        <a:bodyPr/>
        <a:lstStyle/>
        <a:p>
          <a:endParaRPr lang="zh-TW" altLang="en-US"/>
        </a:p>
      </dgm:t>
    </dgm:pt>
    <dgm:pt modelId="{7CDB877C-ABB7-49BC-9833-933BFA89B446}">
      <dgm:prSet phldrT="[文字]"/>
      <dgm:spPr/>
      <dgm:t>
        <a:bodyPr/>
        <a:lstStyle/>
        <a:p>
          <a:r>
            <a:rPr lang="zh-TW" altLang="en-US" b="1" dirty="0" smtClean="0"/>
            <a:t>未來學力檢測方向</a:t>
          </a:r>
          <a:endParaRPr lang="zh-TW" altLang="en-US" b="1" dirty="0"/>
        </a:p>
      </dgm:t>
    </dgm:pt>
    <dgm:pt modelId="{7E794C2B-CB74-4B69-9ECF-B48F0E49C9AA}" type="parTrans" cxnId="{3C163C6E-EB05-4B84-907B-79D24CEF9CCA}">
      <dgm:prSet/>
      <dgm:spPr/>
      <dgm:t>
        <a:bodyPr/>
        <a:lstStyle/>
        <a:p>
          <a:endParaRPr lang="zh-TW" altLang="en-US"/>
        </a:p>
      </dgm:t>
    </dgm:pt>
    <dgm:pt modelId="{5A4DB125-0FEA-4C68-AEF0-581CBF04684B}" type="sibTrans" cxnId="{3C163C6E-EB05-4B84-907B-79D24CEF9CCA}">
      <dgm:prSet/>
      <dgm:spPr/>
      <dgm:t>
        <a:bodyPr/>
        <a:lstStyle/>
        <a:p>
          <a:endParaRPr lang="zh-TW" altLang="en-US"/>
        </a:p>
      </dgm:t>
    </dgm:pt>
    <dgm:pt modelId="{86F2F42A-994E-45F2-8EAD-F507E04999DE}">
      <dgm:prSet phldrT="[文字]"/>
      <dgm:spPr/>
      <dgm:t>
        <a:bodyPr/>
        <a:lstStyle/>
        <a:p>
          <a:r>
            <a:rPr lang="zh-TW" altLang="en-US" b="1" dirty="0" smtClean="0"/>
            <a:t>施行上的行政建議</a:t>
          </a:r>
          <a:endParaRPr lang="zh-TW" altLang="en-US" b="1" dirty="0"/>
        </a:p>
      </dgm:t>
    </dgm:pt>
    <dgm:pt modelId="{7EBBD553-24F0-4582-B075-14BB90E6D23E}" type="parTrans" cxnId="{745F0656-C6CF-4063-9AB5-7930D9CA1940}">
      <dgm:prSet/>
      <dgm:spPr/>
      <dgm:t>
        <a:bodyPr/>
        <a:lstStyle/>
        <a:p>
          <a:endParaRPr lang="zh-TW" altLang="en-US"/>
        </a:p>
      </dgm:t>
    </dgm:pt>
    <dgm:pt modelId="{B1ACFBD8-5F13-433D-A092-FF5F55728476}" type="sibTrans" cxnId="{745F0656-C6CF-4063-9AB5-7930D9CA1940}">
      <dgm:prSet/>
      <dgm:spPr/>
      <dgm:t>
        <a:bodyPr/>
        <a:lstStyle/>
        <a:p>
          <a:endParaRPr lang="zh-TW" altLang="en-US"/>
        </a:p>
      </dgm:t>
    </dgm:pt>
    <dgm:pt modelId="{89BBA666-1617-4FDE-84B6-8E3D907AD10A}">
      <dgm:prSet phldrT="[文字]"/>
      <dgm:spPr/>
      <dgm:t>
        <a:bodyPr/>
        <a:lstStyle/>
        <a:p>
          <a:r>
            <a:rPr lang="zh-TW" altLang="en-US" b="1" dirty="0" smtClean="0"/>
            <a:t>情意試題摘要分析</a:t>
          </a:r>
          <a:endParaRPr lang="zh-TW" altLang="en-US" b="1" dirty="0"/>
        </a:p>
      </dgm:t>
    </dgm:pt>
    <dgm:pt modelId="{3FD19722-321F-418C-959B-40F1D7D014D9}" type="parTrans" cxnId="{6721D308-1022-4238-9A0C-7D86D53334A2}">
      <dgm:prSet/>
      <dgm:spPr/>
      <dgm:t>
        <a:bodyPr/>
        <a:lstStyle/>
        <a:p>
          <a:endParaRPr lang="zh-TW" altLang="en-US"/>
        </a:p>
      </dgm:t>
    </dgm:pt>
    <dgm:pt modelId="{B56DC1E7-1E4F-4357-BF97-6D117D066CA1}" type="sibTrans" cxnId="{6721D308-1022-4238-9A0C-7D86D53334A2}">
      <dgm:prSet/>
      <dgm:spPr/>
      <dgm:t>
        <a:bodyPr/>
        <a:lstStyle/>
        <a:p>
          <a:endParaRPr lang="zh-TW" altLang="en-US"/>
        </a:p>
      </dgm:t>
    </dgm:pt>
    <dgm:pt modelId="{1208C2BD-3A88-42CD-9F9B-370DED08C167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檢測概況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D8570085-3391-4D2F-B40C-5A09F1E3BD36}" type="parTrans" cxnId="{329C6CED-A004-417A-8823-EE50E86754B5}">
      <dgm:prSet/>
      <dgm:spPr/>
      <dgm:t>
        <a:bodyPr/>
        <a:lstStyle/>
        <a:p>
          <a:endParaRPr lang="zh-TW" altLang="en-US"/>
        </a:p>
      </dgm:t>
    </dgm:pt>
    <dgm:pt modelId="{D9E28513-F1DE-4628-A1B0-6BBD013E036B}" type="sibTrans" cxnId="{329C6CED-A004-417A-8823-EE50E86754B5}">
      <dgm:prSet/>
      <dgm:spPr/>
      <dgm:t>
        <a:bodyPr/>
        <a:lstStyle/>
        <a:p>
          <a:endParaRPr lang="zh-TW" altLang="en-US"/>
        </a:p>
      </dgm:t>
    </dgm:pt>
    <dgm:pt modelId="{C8DF27E8-0C4A-45E0-9D0D-7D73F4878513}">
      <dgm:prSet phldrT="[文字]"/>
      <dgm:spPr/>
      <dgm:t>
        <a:bodyPr/>
        <a:lstStyle/>
        <a:p>
          <a:r>
            <a:rPr lang="zh-TW" altLang="en-US" b="1" smtClean="0"/>
            <a:t>全世界：</a:t>
          </a:r>
          <a:r>
            <a:rPr lang="en-US" altLang="zh-TW" b="1" smtClean="0"/>
            <a:t>PIRLS</a:t>
          </a:r>
          <a:r>
            <a:rPr lang="zh-TW" altLang="en-US" b="1" smtClean="0"/>
            <a:t>、</a:t>
          </a:r>
          <a:r>
            <a:rPr lang="en-US" altLang="zh-TW" b="1" smtClean="0"/>
            <a:t>PISA</a:t>
          </a:r>
          <a:endParaRPr lang="zh-TW" altLang="en-US" b="1" dirty="0"/>
        </a:p>
      </dgm:t>
    </dgm:pt>
    <dgm:pt modelId="{9CB949F9-9E53-4022-AE3A-3A5FDE9DD883}" type="parTrans" cxnId="{F9805387-D995-44BA-89A8-512750240445}">
      <dgm:prSet/>
      <dgm:spPr/>
      <dgm:t>
        <a:bodyPr/>
        <a:lstStyle/>
        <a:p>
          <a:endParaRPr lang="zh-TW" altLang="en-US"/>
        </a:p>
      </dgm:t>
    </dgm:pt>
    <dgm:pt modelId="{2D53C0E1-6B20-49C7-A7F5-FE114BDF89C2}" type="sibTrans" cxnId="{F9805387-D995-44BA-89A8-512750240445}">
      <dgm:prSet/>
      <dgm:spPr/>
      <dgm:t>
        <a:bodyPr/>
        <a:lstStyle/>
        <a:p>
          <a:endParaRPr lang="zh-TW" altLang="en-US"/>
        </a:p>
      </dgm:t>
    </dgm:pt>
    <dgm:pt modelId="{72B7E1F1-B64A-4447-990F-4F92D046FAF6}">
      <dgm:prSet phldrT="[文字]"/>
      <dgm:spPr/>
      <dgm:t>
        <a:bodyPr/>
        <a:lstStyle/>
        <a:p>
          <a:r>
            <a:rPr lang="zh-TW" altLang="en-US" b="1" smtClean="0"/>
            <a:t>全國：</a:t>
          </a:r>
          <a:r>
            <a:rPr lang="en-US" altLang="zh-TW" b="1" smtClean="0"/>
            <a:t>TASA</a:t>
          </a:r>
          <a:r>
            <a:rPr lang="zh-TW" altLang="en-US" b="1" smtClean="0"/>
            <a:t>、</a:t>
          </a:r>
          <a:r>
            <a:rPr lang="zh-TW" altLang="zh-TW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學生學習能力檢測</a:t>
          </a:r>
          <a:endParaRPr lang="zh-TW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0C6340-07AB-4F23-A9A3-A30B0DB59B31}" type="parTrans" cxnId="{809A8931-262F-4CA1-B449-56D4F6BB7563}">
      <dgm:prSet/>
      <dgm:spPr/>
      <dgm:t>
        <a:bodyPr/>
        <a:lstStyle/>
        <a:p>
          <a:endParaRPr lang="zh-TW" altLang="en-US"/>
        </a:p>
      </dgm:t>
    </dgm:pt>
    <dgm:pt modelId="{B574060C-9A68-433C-9BFB-BD7C3F078B2E}" type="sibTrans" cxnId="{809A8931-262F-4CA1-B449-56D4F6BB7563}">
      <dgm:prSet/>
      <dgm:spPr/>
      <dgm:t>
        <a:bodyPr/>
        <a:lstStyle/>
        <a:p>
          <a:endParaRPr lang="zh-TW" altLang="en-US"/>
        </a:p>
      </dgm:t>
    </dgm:pt>
    <dgm:pt modelId="{214BD02E-D5EF-4870-9460-96DB15F95CD9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測驗統計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13388F90-425E-4D8B-97EF-DE6F8A10047B}" type="sibTrans" cxnId="{F20ECB28-ABE9-4170-A0A2-D1AA24BC9604}">
      <dgm:prSet/>
      <dgm:spPr/>
      <dgm:t>
        <a:bodyPr/>
        <a:lstStyle/>
        <a:p>
          <a:endParaRPr lang="zh-TW" altLang="en-US"/>
        </a:p>
      </dgm:t>
    </dgm:pt>
    <dgm:pt modelId="{47EA3E21-405D-4873-AF0A-DCA8765D2281}" type="parTrans" cxnId="{F20ECB28-ABE9-4170-A0A2-D1AA24BC9604}">
      <dgm:prSet/>
      <dgm:spPr/>
      <dgm:t>
        <a:bodyPr/>
        <a:lstStyle/>
        <a:p>
          <a:endParaRPr lang="zh-TW" altLang="en-US"/>
        </a:p>
      </dgm:t>
    </dgm:pt>
    <dgm:pt modelId="{DE772439-6383-4ACA-8F4B-B74A895DD2DB}" type="pres">
      <dgm:prSet presAssocID="{43C74AB3-B170-49BC-8AA7-1F0717B3234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9E99BBC-0D32-400F-96AF-B685812CD576}" type="pres">
      <dgm:prSet presAssocID="{1208C2BD-3A88-42CD-9F9B-370DED08C167}" presName="linNode" presStyleCnt="0"/>
      <dgm:spPr/>
      <dgm:t>
        <a:bodyPr/>
        <a:lstStyle/>
        <a:p>
          <a:endParaRPr lang="zh-TW" altLang="en-US"/>
        </a:p>
      </dgm:t>
    </dgm:pt>
    <dgm:pt modelId="{8B297A9B-32AF-4986-8E5B-3427B39577CF}" type="pres">
      <dgm:prSet presAssocID="{1208C2BD-3A88-42CD-9F9B-370DED08C167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9FA8899-F1DD-4793-BAE7-4E70387498CF}" type="pres">
      <dgm:prSet presAssocID="{1208C2BD-3A88-42CD-9F9B-370DED08C167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BA769DF-23A4-4437-AA09-00EAE6CFCF55}" type="pres">
      <dgm:prSet presAssocID="{D9E28513-F1DE-4628-A1B0-6BBD013E036B}" presName="sp" presStyleCnt="0"/>
      <dgm:spPr/>
      <dgm:t>
        <a:bodyPr/>
        <a:lstStyle/>
        <a:p>
          <a:endParaRPr lang="zh-TW" altLang="en-US"/>
        </a:p>
      </dgm:t>
    </dgm:pt>
    <dgm:pt modelId="{2A71BB37-F2A8-486E-B23E-64ED0247102C}" type="pres">
      <dgm:prSet presAssocID="{214BD02E-D5EF-4870-9460-96DB15F95CD9}" presName="linNode" presStyleCnt="0"/>
      <dgm:spPr/>
      <dgm:t>
        <a:bodyPr/>
        <a:lstStyle/>
        <a:p>
          <a:endParaRPr lang="zh-TW" altLang="en-US"/>
        </a:p>
      </dgm:t>
    </dgm:pt>
    <dgm:pt modelId="{EFDCDF3D-E461-4BF3-A541-55F5F76B287C}" type="pres">
      <dgm:prSet presAssocID="{214BD02E-D5EF-4870-9460-96DB15F95CD9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80C9A5-D748-49A6-9ABE-03658A0C3FF4}" type="pres">
      <dgm:prSet presAssocID="{214BD02E-D5EF-4870-9460-96DB15F95CD9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1DB1D7-D4E1-445C-8EE6-CADF1C6772BE}" type="pres">
      <dgm:prSet presAssocID="{13388F90-425E-4D8B-97EF-DE6F8A10047B}" presName="sp" presStyleCnt="0"/>
      <dgm:spPr/>
      <dgm:t>
        <a:bodyPr/>
        <a:lstStyle/>
        <a:p>
          <a:endParaRPr lang="zh-TW" altLang="en-US"/>
        </a:p>
      </dgm:t>
    </dgm:pt>
    <dgm:pt modelId="{8C45303B-7344-41F7-9CEE-188A50B96555}" type="pres">
      <dgm:prSet presAssocID="{747AD829-3C59-4E89-8293-960049F0DA28}" presName="linNode" presStyleCnt="0"/>
      <dgm:spPr/>
      <dgm:t>
        <a:bodyPr/>
        <a:lstStyle/>
        <a:p>
          <a:endParaRPr lang="zh-TW" altLang="en-US"/>
        </a:p>
      </dgm:t>
    </dgm:pt>
    <dgm:pt modelId="{9CAC1E03-29EE-4908-B5A5-1DE00D11CCE3}" type="pres">
      <dgm:prSet presAssocID="{747AD829-3C59-4E89-8293-960049F0DA28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740664F-32AA-4DF7-B334-16766ECECEE5}" type="pres">
      <dgm:prSet presAssocID="{747AD829-3C59-4E89-8293-960049F0DA28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8115EFB-B8E8-45FB-9725-6158BE180F80}" type="pres">
      <dgm:prSet presAssocID="{A230C341-9797-4EAF-87BF-8B76012D35EE}" presName="sp" presStyleCnt="0"/>
      <dgm:spPr/>
      <dgm:t>
        <a:bodyPr/>
        <a:lstStyle/>
        <a:p>
          <a:endParaRPr lang="zh-TW" altLang="en-US"/>
        </a:p>
      </dgm:t>
    </dgm:pt>
    <dgm:pt modelId="{07BFB36B-FD66-4BCA-A34E-06876557E866}" type="pres">
      <dgm:prSet presAssocID="{1CDB8906-BE60-4006-B53A-94D5A0197C70}" presName="linNode" presStyleCnt="0"/>
      <dgm:spPr/>
      <dgm:t>
        <a:bodyPr/>
        <a:lstStyle/>
        <a:p>
          <a:endParaRPr lang="zh-TW" altLang="en-US"/>
        </a:p>
      </dgm:t>
    </dgm:pt>
    <dgm:pt modelId="{7A4CAB9C-90BE-4088-B7DC-955BD6F60310}" type="pres">
      <dgm:prSet presAssocID="{1CDB8906-BE60-4006-B53A-94D5A0197C70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0D28BCA-9946-4204-B0F7-1EA7AAF8A928}" type="pres">
      <dgm:prSet presAssocID="{1CDB8906-BE60-4006-B53A-94D5A0197C70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89B2771-A07E-402C-8F0D-FAB20F726E6D}" type="presOf" srcId="{16A10798-7444-456B-BCC6-6712A69ED27E}" destId="{BD80C9A5-D748-49A6-9ABE-03658A0C3FF4}" srcOrd="0" destOrd="0" presId="urn:microsoft.com/office/officeart/2005/8/layout/vList5"/>
    <dgm:cxn modelId="{109A0FEE-529C-4260-8FE3-10A1DC0D1504}" srcId="{43C74AB3-B170-49BC-8AA7-1F0717B32349}" destId="{1CDB8906-BE60-4006-B53A-94D5A0197C70}" srcOrd="3" destOrd="0" parTransId="{2EF66319-F4D8-4279-A8EC-B386237D1085}" sibTransId="{61D34CA9-EAA9-45D6-B2F4-8A1CDEE3AFAD}"/>
    <dgm:cxn modelId="{809A8931-262F-4CA1-B449-56D4F6BB7563}" srcId="{1208C2BD-3A88-42CD-9F9B-370DED08C167}" destId="{72B7E1F1-B64A-4447-990F-4F92D046FAF6}" srcOrd="1" destOrd="0" parTransId="{830C6340-07AB-4F23-A9A3-A30B0DB59B31}" sibTransId="{B574060C-9A68-433C-9BFB-BD7C3F078B2E}"/>
    <dgm:cxn modelId="{6721D308-1022-4238-9A0C-7D86D53334A2}" srcId="{747AD829-3C59-4E89-8293-960049F0DA28}" destId="{89BBA666-1617-4FDE-84B6-8E3D907AD10A}" srcOrd="1" destOrd="0" parTransId="{3FD19722-321F-418C-959B-40F1D7D014D9}" sibTransId="{B56DC1E7-1E4F-4357-BF97-6D117D066CA1}"/>
    <dgm:cxn modelId="{EFB911EC-A75D-4146-98E2-7D0AE7F2E30A}" type="presOf" srcId="{1208C2BD-3A88-42CD-9F9B-370DED08C167}" destId="{8B297A9B-32AF-4986-8E5B-3427B39577CF}" srcOrd="0" destOrd="0" presId="urn:microsoft.com/office/officeart/2005/8/layout/vList5"/>
    <dgm:cxn modelId="{4C3D7B73-4C6F-44A9-8848-8C3AFCD930D9}" type="presOf" srcId="{86F2F42A-994E-45F2-8EAD-F507E04999DE}" destId="{B0D28BCA-9946-4204-B0F7-1EA7AAF8A928}" srcOrd="0" destOrd="1" presId="urn:microsoft.com/office/officeart/2005/8/layout/vList5"/>
    <dgm:cxn modelId="{46CC1CA7-4457-468E-AE39-FA59A8E7B6C8}" type="presOf" srcId="{72B7E1F1-B64A-4447-990F-4F92D046FAF6}" destId="{F9FA8899-F1DD-4793-BAE7-4E70387498CF}" srcOrd="0" destOrd="1" presId="urn:microsoft.com/office/officeart/2005/8/layout/vList5"/>
    <dgm:cxn modelId="{7BB8D45D-2D7C-479D-809C-883E49B5EAD2}" srcId="{214BD02E-D5EF-4870-9460-96DB15F95CD9}" destId="{435ABC33-CDD2-41F8-ABF9-6AFB4C23FBB9}" srcOrd="1" destOrd="0" parTransId="{5AD9B9F0-DCE8-4717-A8A9-961577EA2B9A}" sibTransId="{242B5EAE-7B08-48AE-9A15-FC2C77369873}"/>
    <dgm:cxn modelId="{12053A31-7EA8-4A21-B65B-19639FDFAE27}" type="presOf" srcId="{214BD02E-D5EF-4870-9460-96DB15F95CD9}" destId="{EFDCDF3D-E461-4BF3-A541-55F5F76B287C}" srcOrd="0" destOrd="0" presId="urn:microsoft.com/office/officeart/2005/8/layout/vList5"/>
    <dgm:cxn modelId="{822630BF-7AB6-4468-A0B0-A190643C7CA5}" type="presOf" srcId="{639E600D-4BDB-400B-A551-E260626B4411}" destId="{A740664F-32AA-4DF7-B334-16766ECECEE5}" srcOrd="0" destOrd="0" presId="urn:microsoft.com/office/officeart/2005/8/layout/vList5"/>
    <dgm:cxn modelId="{FF2DDC84-E0D4-47B5-8FF7-601782578D5F}" type="presOf" srcId="{7CDB877C-ABB7-49BC-9833-933BFA89B446}" destId="{B0D28BCA-9946-4204-B0F7-1EA7AAF8A928}" srcOrd="0" destOrd="0" presId="urn:microsoft.com/office/officeart/2005/8/layout/vList5"/>
    <dgm:cxn modelId="{2570BB4B-5D90-43A5-B2F0-3FF240814C95}" type="presOf" srcId="{747AD829-3C59-4E89-8293-960049F0DA28}" destId="{9CAC1E03-29EE-4908-B5A5-1DE00D11CCE3}" srcOrd="0" destOrd="0" presId="urn:microsoft.com/office/officeart/2005/8/layout/vList5"/>
    <dgm:cxn modelId="{3C163C6E-EB05-4B84-907B-79D24CEF9CCA}" srcId="{1CDB8906-BE60-4006-B53A-94D5A0197C70}" destId="{7CDB877C-ABB7-49BC-9833-933BFA89B446}" srcOrd="0" destOrd="0" parTransId="{7E794C2B-CB74-4B69-9ECF-B48F0E49C9AA}" sibTransId="{5A4DB125-0FEA-4C68-AEF0-581CBF04684B}"/>
    <dgm:cxn modelId="{6BDF3869-01BF-4547-A9C2-32DD11756F16}" srcId="{43C74AB3-B170-49BC-8AA7-1F0717B32349}" destId="{747AD829-3C59-4E89-8293-960049F0DA28}" srcOrd="2" destOrd="0" parTransId="{6ABA2A2D-9956-4024-BE2B-C981A0AC1C74}" sibTransId="{A230C341-9797-4EAF-87BF-8B76012D35EE}"/>
    <dgm:cxn modelId="{329C6CED-A004-417A-8823-EE50E86754B5}" srcId="{43C74AB3-B170-49BC-8AA7-1F0717B32349}" destId="{1208C2BD-3A88-42CD-9F9B-370DED08C167}" srcOrd="0" destOrd="0" parTransId="{D8570085-3391-4D2F-B40C-5A09F1E3BD36}" sibTransId="{D9E28513-F1DE-4628-A1B0-6BBD013E036B}"/>
    <dgm:cxn modelId="{230B7D58-3051-4FC6-9F47-2F4BD27E96DE}" type="presOf" srcId="{43C74AB3-B170-49BC-8AA7-1F0717B32349}" destId="{DE772439-6383-4ACA-8F4B-B74A895DD2DB}" srcOrd="0" destOrd="0" presId="urn:microsoft.com/office/officeart/2005/8/layout/vList5"/>
    <dgm:cxn modelId="{F20ECB28-ABE9-4170-A0A2-D1AA24BC9604}" srcId="{43C74AB3-B170-49BC-8AA7-1F0717B32349}" destId="{214BD02E-D5EF-4870-9460-96DB15F95CD9}" srcOrd="1" destOrd="0" parTransId="{47EA3E21-405D-4873-AF0A-DCA8765D2281}" sibTransId="{13388F90-425E-4D8B-97EF-DE6F8A10047B}"/>
    <dgm:cxn modelId="{76164DB8-E756-46F3-A3BA-A1FF1BEFE01C}" type="presOf" srcId="{1CDB8906-BE60-4006-B53A-94D5A0197C70}" destId="{7A4CAB9C-90BE-4088-B7DC-955BD6F60310}" srcOrd="0" destOrd="0" presId="urn:microsoft.com/office/officeart/2005/8/layout/vList5"/>
    <dgm:cxn modelId="{68880041-F3FE-46F6-9AF4-9CBD75281E82}" type="presOf" srcId="{435ABC33-CDD2-41F8-ABF9-6AFB4C23FBB9}" destId="{BD80C9A5-D748-49A6-9ABE-03658A0C3FF4}" srcOrd="0" destOrd="1" presId="urn:microsoft.com/office/officeart/2005/8/layout/vList5"/>
    <dgm:cxn modelId="{282237C8-0E07-4B10-A768-C44FABE3CAA8}" type="presOf" srcId="{89BBA666-1617-4FDE-84B6-8E3D907AD10A}" destId="{A740664F-32AA-4DF7-B334-16766ECECEE5}" srcOrd="0" destOrd="1" presId="urn:microsoft.com/office/officeart/2005/8/layout/vList5"/>
    <dgm:cxn modelId="{03D153CF-5119-4B7C-8202-1F5E3EDAE7C6}" srcId="{747AD829-3C59-4E89-8293-960049F0DA28}" destId="{639E600D-4BDB-400B-A551-E260626B4411}" srcOrd="0" destOrd="0" parTransId="{E44881A9-02D2-4551-84CB-EC9BBF7BBF12}" sibTransId="{EE28AE0A-51C9-40BD-8725-1139178B0922}"/>
    <dgm:cxn modelId="{B26B0B6C-F1D8-484B-8551-1B97908B0629}" type="presOf" srcId="{C8DF27E8-0C4A-45E0-9D0D-7D73F4878513}" destId="{F9FA8899-F1DD-4793-BAE7-4E70387498CF}" srcOrd="0" destOrd="0" presId="urn:microsoft.com/office/officeart/2005/8/layout/vList5"/>
    <dgm:cxn modelId="{F9805387-D995-44BA-89A8-512750240445}" srcId="{1208C2BD-3A88-42CD-9F9B-370DED08C167}" destId="{C8DF27E8-0C4A-45E0-9D0D-7D73F4878513}" srcOrd="0" destOrd="0" parTransId="{9CB949F9-9E53-4022-AE3A-3A5FDE9DD883}" sibTransId="{2D53C0E1-6B20-49C7-A7F5-FE114BDF89C2}"/>
    <dgm:cxn modelId="{5E086187-B50F-45C4-A24B-7F5E6DF1CB1C}" srcId="{214BD02E-D5EF-4870-9460-96DB15F95CD9}" destId="{16A10798-7444-456B-BCC6-6712A69ED27E}" srcOrd="0" destOrd="0" parTransId="{5E05B206-844B-43C9-9F8D-673EEC8D9BC3}" sibTransId="{D1AFE105-10BA-48BC-8155-1CFE78D2E552}"/>
    <dgm:cxn modelId="{745F0656-C6CF-4063-9AB5-7930D9CA1940}" srcId="{1CDB8906-BE60-4006-B53A-94D5A0197C70}" destId="{86F2F42A-994E-45F2-8EAD-F507E04999DE}" srcOrd="1" destOrd="0" parTransId="{7EBBD553-24F0-4582-B075-14BB90E6D23E}" sibTransId="{B1ACFBD8-5F13-433D-A092-FF5F55728476}"/>
    <dgm:cxn modelId="{9677FD77-15A7-4504-95F0-90694F439C4C}" type="presParOf" srcId="{DE772439-6383-4ACA-8F4B-B74A895DD2DB}" destId="{A9E99BBC-0D32-400F-96AF-B685812CD576}" srcOrd="0" destOrd="0" presId="urn:microsoft.com/office/officeart/2005/8/layout/vList5"/>
    <dgm:cxn modelId="{1B3819D5-B24B-47F9-B91F-51477DFC31C9}" type="presParOf" srcId="{A9E99BBC-0D32-400F-96AF-B685812CD576}" destId="{8B297A9B-32AF-4986-8E5B-3427B39577CF}" srcOrd="0" destOrd="0" presId="urn:microsoft.com/office/officeart/2005/8/layout/vList5"/>
    <dgm:cxn modelId="{30B914E5-2C6C-4052-BCE5-FF25C1452B7E}" type="presParOf" srcId="{A9E99BBC-0D32-400F-96AF-B685812CD576}" destId="{F9FA8899-F1DD-4793-BAE7-4E70387498CF}" srcOrd="1" destOrd="0" presId="urn:microsoft.com/office/officeart/2005/8/layout/vList5"/>
    <dgm:cxn modelId="{0CD923AD-A676-46D8-BF12-9CD3F9DD06EA}" type="presParOf" srcId="{DE772439-6383-4ACA-8F4B-B74A895DD2DB}" destId="{1BA769DF-23A4-4437-AA09-00EAE6CFCF55}" srcOrd="1" destOrd="0" presId="urn:microsoft.com/office/officeart/2005/8/layout/vList5"/>
    <dgm:cxn modelId="{0D75B558-A2A0-4182-9514-7FE18F2E59FB}" type="presParOf" srcId="{DE772439-6383-4ACA-8F4B-B74A895DD2DB}" destId="{2A71BB37-F2A8-486E-B23E-64ED0247102C}" srcOrd="2" destOrd="0" presId="urn:microsoft.com/office/officeart/2005/8/layout/vList5"/>
    <dgm:cxn modelId="{BE5072E6-A267-4578-B8BB-0204590690BD}" type="presParOf" srcId="{2A71BB37-F2A8-486E-B23E-64ED0247102C}" destId="{EFDCDF3D-E461-4BF3-A541-55F5F76B287C}" srcOrd="0" destOrd="0" presId="urn:microsoft.com/office/officeart/2005/8/layout/vList5"/>
    <dgm:cxn modelId="{BE1CBCD0-C413-4E71-8EDE-C66E1B37DB6B}" type="presParOf" srcId="{2A71BB37-F2A8-486E-B23E-64ED0247102C}" destId="{BD80C9A5-D748-49A6-9ABE-03658A0C3FF4}" srcOrd="1" destOrd="0" presId="urn:microsoft.com/office/officeart/2005/8/layout/vList5"/>
    <dgm:cxn modelId="{DA281363-537A-4932-B779-7592AB9E27A3}" type="presParOf" srcId="{DE772439-6383-4ACA-8F4B-B74A895DD2DB}" destId="{1E1DB1D7-D4E1-445C-8EE6-CADF1C6772BE}" srcOrd="3" destOrd="0" presId="urn:microsoft.com/office/officeart/2005/8/layout/vList5"/>
    <dgm:cxn modelId="{79795169-190F-43F6-B867-F531EA40CC9D}" type="presParOf" srcId="{DE772439-6383-4ACA-8F4B-B74A895DD2DB}" destId="{8C45303B-7344-41F7-9CEE-188A50B96555}" srcOrd="4" destOrd="0" presId="urn:microsoft.com/office/officeart/2005/8/layout/vList5"/>
    <dgm:cxn modelId="{443B0C55-4565-4F1D-95CF-6C9F9EA2C580}" type="presParOf" srcId="{8C45303B-7344-41F7-9CEE-188A50B96555}" destId="{9CAC1E03-29EE-4908-B5A5-1DE00D11CCE3}" srcOrd="0" destOrd="0" presId="urn:microsoft.com/office/officeart/2005/8/layout/vList5"/>
    <dgm:cxn modelId="{78DBE105-DDCA-4403-8480-631A8B3F494A}" type="presParOf" srcId="{8C45303B-7344-41F7-9CEE-188A50B96555}" destId="{A740664F-32AA-4DF7-B334-16766ECECEE5}" srcOrd="1" destOrd="0" presId="urn:microsoft.com/office/officeart/2005/8/layout/vList5"/>
    <dgm:cxn modelId="{8E9614EC-498E-4778-862C-4383FC2C52A8}" type="presParOf" srcId="{DE772439-6383-4ACA-8F4B-B74A895DD2DB}" destId="{28115EFB-B8E8-45FB-9725-6158BE180F80}" srcOrd="5" destOrd="0" presId="urn:microsoft.com/office/officeart/2005/8/layout/vList5"/>
    <dgm:cxn modelId="{FD39142B-94BB-4B5D-8B43-552038A15303}" type="presParOf" srcId="{DE772439-6383-4ACA-8F4B-B74A895DD2DB}" destId="{07BFB36B-FD66-4BCA-A34E-06876557E866}" srcOrd="6" destOrd="0" presId="urn:microsoft.com/office/officeart/2005/8/layout/vList5"/>
    <dgm:cxn modelId="{B495C90A-AFE8-4FDB-B633-BA50E470A9BD}" type="presParOf" srcId="{07BFB36B-FD66-4BCA-A34E-06876557E866}" destId="{7A4CAB9C-90BE-4088-B7DC-955BD6F60310}" srcOrd="0" destOrd="0" presId="urn:microsoft.com/office/officeart/2005/8/layout/vList5"/>
    <dgm:cxn modelId="{53F1320F-0E60-4EBC-BC52-2FC4440A50E8}" type="presParOf" srcId="{07BFB36B-FD66-4BCA-A34E-06876557E866}" destId="{B0D28BCA-9946-4204-B0F7-1EA7AAF8A9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1698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3DFDD-D829-4B5D-81B3-514FEAFFFD79}" type="datetimeFigureOut">
              <a:rPr lang="zh-TW" altLang="en-US" smtClean="0"/>
              <a:t>2016/12/13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3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1698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17F9-6EE7-4D73-9018-C4CFE1F2513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8455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802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155E4-3319-40C8-9A8E-C4BFA98F2189}" type="datetimeFigureOut">
              <a:rPr lang="zh-TW" altLang="en-US" smtClean="0"/>
              <a:t>2016/12/13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50900"/>
            <a:ext cx="3055938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4" y="6456615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802" y="6456615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4502B-71AB-4F59-A7ED-87A3677B2E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9597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4502B-71AB-4F59-A7ED-87A3677B2EB9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6942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>
              <a:latin typeface="新細明體" panose="02020500000000000000" pitchFamily="18" charset="-120"/>
            </a:endParaRPr>
          </a:p>
        </p:txBody>
      </p:sp>
      <p:sp>
        <p:nvSpPr>
          <p:cNvPr id="163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5027F34-B668-472A-87E4-414020F4EE92}" type="slidenum">
              <a:rPr lang="zh-TW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75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>
              <a:latin typeface="新細明體" panose="02020500000000000000" pitchFamily="18" charset="-120"/>
            </a:endParaRPr>
          </a:p>
        </p:txBody>
      </p:sp>
      <p:sp>
        <p:nvSpPr>
          <p:cNvPr id="184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B9AE9EB-1E43-44E8-A6B1-4780B569C3AD}" type="slidenum">
              <a:rPr lang="zh-TW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46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675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ACDC0B78-7EF9-41A7-966A-80435466F9A2}" type="slidenum">
              <a:rPr lang="zh-TW" altLang="en-US" sz="1200">
                <a:solidFill>
                  <a:prstClr val="black"/>
                </a:solidFill>
              </a:rPr>
              <a:pPr eaLnBrk="1" hangingPunct="1"/>
              <a:t>19</a:t>
            </a:fld>
            <a:endParaRPr lang="zh-TW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67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9DFF90-2E2C-402B-8F04-7FCB7DA29D2B}" type="slidenum">
              <a:rPr lang="en-US" altLang="zh-TW">
                <a:solidFill>
                  <a:srgbClr val="000000"/>
                </a:solidFill>
              </a:rPr>
              <a:pPr/>
              <a:t>97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037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71788" y="601663"/>
            <a:ext cx="4006850" cy="3005137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03779" name="備忘稿版面配置區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zh-TW" altLang="en-US"/>
              <a:t>第一堂及第五堂課為網路課程，第二至第四堂為實體、研討及試教課程。</a:t>
            </a:r>
          </a:p>
        </p:txBody>
      </p:sp>
      <p:sp>
        <p:nvSpPr>
          <p:cNvPr id="203780" name="投影片編號版面配置區 3"/>
          <p:cNvSpPr txBox="1">
            <a:spLocks noGrp="1"/>
          </p:cNvSpPr>
          <p:nvPr/>
        </p:nvSpPr>
        <p:spPr bwMode="auto">
          <a:xfrm>
            <a:off x="5523230" y="7608822"/>
            <a:ext cx="4227265" cy="40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2CDDAA3-72B0-467F-9EFB-86B2312C7A7E}" type="slidenum">
              <a:rPr lang="en-US" altLang="zh-TW" sz="12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US" altLang="zh-TW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270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7454A8-8699-43DE-A713-584A7FDE0E0A}" type="slidenum">
              <a:rPr lang="en-US" altLang="zh-TW">
                <a:solidFill>
                  <a:srgbClr val="000000"/>
                </a:solidFill>
              </a:rPr>
              <a:pPr/>
              <a:t>98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058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71788" y="601663"/>
            <a:ext cx="4006850" cy="3005137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05827" name="備忘稿版面配置區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zh-TW" altLang="en-US"/>
              <a:t>第一堂及第五堂課為網路課程，第二至第四堂為實體、研討及試教課程。</a:t>
            </a:r>
          </a:p>
        </p:txBody>
      </p:sp>
      <p:sp>
        <p:nvSpPr>
          <p:cNvPr id="205828" name="投影片編號版面配置區 3"/>
          <p:cNvSpPr txBox="1">
            <a:spLocks noGrp="1"/>
          </p:cNvSpPr>
          <p:nvPr/>
        </p:nvSpPr>
        <p:spPr bwMode="auto">
          <a:xfrm>
            <a:off x="5523230" y="7608822"/>
            <a:ext cx="4227265" cy="40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DC0880C-1788-4E6D-90F8-021F8CBFDAC6}" type="slidenum">
              <a:rPr lang="en-US" altLang="zh-TW" sz="12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 altLang="zh-TW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60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754755" y="2484122"/>
            <a:ext cx="5229225" cy="174497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300537" y="4588511"/>
            <a:ext cx="4214813" cy="7042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5986463" y="5864861"/>
            <a:ext cx="2057400" cy="365125"/>
          </a:xfrm>
        </p:spPr>
        <p:txBody>
          <a:bodyPr/>
          <a:lstStyle/>
          <a:p>
            <a:fld id="{BCE7710A-450F-4CC8-9B1B-8D654704B0D5}" type="datetimeFigureOut">
              <a:rPr lang="zh-TW" altLang="en-US" smtClean="0"/>
              <a:t>2016/12/13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3695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2016/12/13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6930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2016/12/13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1003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xchin\Desktop\底圖拷貝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605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shieh\Desktop\簡報底圖-米羅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5"/>
          <p:cNvSpPr>
            <a:spLocks noChangeArrowheads="1"/>
          </p:cNvSpPr>
          <p:nvPr userDrawn="1"/>
        </p:nvSpPr>
        <p:spPr bwMode="auto">
          <a:xfrm>
            <a:off x="0" y="5732463"/>
            <a:ext cx="5076825" cy="576262"/>
          </a:xfrm>
          <a:prstGeom prst="rect">
            <a:avLst/>
          </a:prstGeom>
          <a:gradFill rotWithShape="1">
            <a:gsLst>
              <a:gs pos="0">
                <a:srgbClr val="CC0099">
                  <a:alpha val="40999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zh-TW" altLang="en-US" smtClean="0">
              <a:solidFill>
                <a:prstClr val="black"/>
              </a:solidFill>
              <a:latin typeface="Calibri" pitchFamily="34" charset="0"/>
              <a:ea typeface="微軟正黑體" pitchFamily="34" charset="-120"/>
            </a:endParaRPr>
          </a:p>
        </p:txBody>
      </p:sp>
      <p:pic>
        <p:nvPicPr>
          <p:cNvPr id="4" name="Picture 3" descr="C:\Users\shieh\Desktop\圖片1拷貝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3562350"/>
            <a:ext cx="363855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5"/>
          <p:cNvSpPr>
            <a:spLocks noChangeArrowheads="1"/>
          </p:cNvSpPr>
          <p:nvPr userDrawn="1"/>
        </p:nvSpPr>
        <p:spPr bwMode="auto">
          <a:xfrm>
            <a:off x="0" y="5157788"/>
            <a:ext cx="9144000" cy="1295400"/>
          </a:xfrm>
          <a:prstGeom prst="rect">
            <a:avLst/>
          </a:prstGeom>
          <a:gradFill rotWithShape="1">
            <a:gsLst>
              <a:gs pos="0">
                <a:srgbClr val="FF5050">
                  <a:alpha val="49000"/>
                </a:srgbClr>
              </a:gs>
              <a:gs pos="100000">
                <a:schemeClr val="bg1">
                  <a:alpha val="54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TW" altLang="en-US" dirty="0">
              <a:solidFill>
                <a:prstClr val="black"/>
              </a:solidFill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 userDrawn="1"/>
        </p:nvSpPr>
        <p:spPr>
          <a:xfrm>
            <a:off x="3348038" y="831850"/>
            <a:ext cx="3781425" cy="293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3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Compilsory</a:t>
            </a:r>
            <a:r>
              <a:rPr lang="en-US" altLang="zh-TW" sz="1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 Education Advisory Group of  Tainan City</a:t>
            </a:r>
            <a:endParaRPr lang="zh-TW" altLang="en-US" sz="13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itchFamily="34" charset="-120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611188" y="5949950"/>
            <a:ext cx="1800225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050" dirty="0">
                <a:solidFill>
                  <a:prstClr val="black"/>
                </a:solidFill>
                <a:ea typeface="微軟正黑體" pitchFamily="34" charset="-120"/>
              </a:rPr>
              <a:t>幫孩子裝上飛向夢想的翅膀</a:t>
            </a:r>
          </a:p>
        </p:txBody>
      </p:sp>
      <p:sp>
        <p:nvSpPr>
          <p:cNvPr id="8" name="矩形 7"/>
          <p:cNvSpPr>
            <a:spLocks noChangeArrowheads="1"/>
          </p:cNvSpPr>
          <p:nvPr userDrawn="1"/>
        </p:nvSpPr>
        <p:spPr bwMode="auto">
          <a:xfrm>
            <a:off x="203200" y="5857875"/>
            <a:ext cx="582613" cy="2921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TW" altLang="en-US" sz="1300" smtClean="0">
                <a:solidFill>
                  <a:prstClr val="black"/>
                </a:solidFill>
                <a:latin typeface="Calibri" pitchFamily="34" charset="0"/>
                <a:ea typeface="微軟正黑體" pitchFamily="34" charset="-120"/>
              </a:rPr>
              <a:t>教育</a:t>
            </a:r>
            <a:r>
              <a:rPr kumimoji="0" lang="en-US" altLang="zh-TW" sz="1300" smtClean="0">
                <a:solidFill>
                  <a:prstClr val="black"/>
                </a:solidFill>
                <a:latin typeface="Calibri" pitchFamily="34" charset="0"/>
                <a:ea typeface="微軟正黑體" pitchFamily="34" charset="-120"/>
              </a:rPr>
              <a:t>/</a:t>
            </a:r>
            <a:endParaRPr kumimoji="0" lang="zh-TW" altLang="en-US" sz="1300" smtClean="0">
              <a:solidFill>
                <a:prstClr val="black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9" name="矩形 8"/>
          <p:cNvSpPr>
            <a:spLocks noChangeArrowheads="1"/>
          </p:cNvSpPr>
          <p:nvPr userDrawn="1"/>
        </p:nvSpPr>
        <p:spPr bwMode="auto">
          <a:xfrm>
            <a:off x="1655763" y="6072188"/>
            <a:ext cx="755650" cy="2619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1100" smtClean="0">
                <a:solidFill>
                  <a:prstClr val="white"/>
                </a:solidFill>
                <a:latin typeface="Calibri" pitchFamily="34" charset="0"/>
                <a:ea typeface="微軟正黑體" pitchFamily="34" charset="-120"/>
              </a:rPr>
              <a:t>Education</a:t>
            </a:r>
            <a:endParaRPr kumimoji="0" lang="zh-TW" altLang="en-US" sz="1100" smtClean="0">
              <a:solidFill>
                <a:prstClr val="white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10" name="矩形 9"/>
          <p:cNvSpPr>
            <a:spLocks noChangeArrowheads="1"/>
          </p:cNvSpPr>
          <p:nvPr userDrawn="1"/>
        </p:nvSpPr>
        <p:spPr bwMode="auto">
          <a:xfrm>
            <a:off x="785813" y="5810250"/>
            <a:ext cx="808037" cy="26193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1100" smtClean="0">
                <a:solidFill>
                  <a:prstClr val="white"/>
                </a:solidFill>
                <a:latin typeface="Calibri" pitchFamily="34" charset="0"/>
                <a:ea typeface="微軟正黑體" pitchFamily="34" charset="-120"/>
              </a:rPr>
              <a:t>The Future</a:t>
            </a:r>
            <a:endParaRPr kumimoji="0" lang="zh-TW" altLang="en-US" sz="1100" smtClean="0">
              <a:solidFill>
                <a:prstClr val="white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1476375" y="188913"/>
            <a:ext cx="5313363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台南市國民教育輔導團</a:t>
            </a:r>
            <a:endParaRPr lang="zh-TW" altLang="en-US" sz="4000" dirty="0">
              <a:solidFill>
                <a:prstClr val="black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0032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5288" y="471488"/>
            <a:ext cx="2032000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kumimoji="1" lang="zh-TW" altLang="en-US" dirty="0">
                <a:solidFill>
                  <a:srgbClr val="7B9B57">
                    <a:lumMod val="75000"/>
                  </a:srgbClr>
                </a:solidFill>
                <a:latin typeface="微軟正黑體" panose="020B0604030504040204" pitchFamily="34" charset="-120"/>
              </a:rPr>
              <a:t>臺南市政府教育局</a:t>
            </a:r>
            <a:endParaRPr kumimoji="1" lang="en-US" altLang="zh-TW" dirty="0">
              <a:solidFill>
                <a:srgbClr val="7B9B57">
                  <a:lumMod val="75000"/>
                </a:srgbClr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5" name="圖片 8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1750"/>
            <a:ext cx="5680075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100">
                <a:ln w="19050">
                  <a:solidFill>
                    <a:schemeClr val="bg1"/>
                  </a:solidFill>
                  <a:prstDash val="solid"/>
                </a:ln>
                <a:solidFill>
                  <a:srgbClr val="4B350D"/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 baseline="0">
                <a:ln w="19050" cmpd="sng">
                  <a:solidFill>
                    <a:schemeClr val="bg1"/>
                  </a:solidFill>
                </a:ln>
                <a:solidFill>
                  <a:srgbClr val="4B350D"/>
                </a:solidFill>
                <a:effectLst/>
                <a:latin typeface="+mn-lt"/>
                <a:ea typeface="+mn-ea"/>
                <a:cs typeface="Microsoft Sans Serif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B350D"/>
                </a:solidFill>
              </a:defRPr>
            </a:lvl1pPr>
          </a:lstStyle>
          <a:p>
            <a:pPr>
              <a:defRPr/>
            </a:pPr>
            <a:fld id="{24B23CF8-1CF3-465D-85C3-D0683C4F1CD1}" type="datetimeFigureOut">
              <a:rPr lang="en-US" altLang="zh-TW"/>
              <a:pPr>
                <a:defRPr/>
              </a:pPr>
              <a:t>12/13/2016</a:t>
            </a:fld>
            <a:endParaRPr lang="zh-TW" alt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B350D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6BA864-088A-4EB5-B8AD-44341A0F8BDE}" type="slidenum">
              <a:rPr lang="en-US" altLang="zh-TW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9942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634163" y="6381750"/>
            <a:ext cx="1825625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kumimoji="1" lang="zh-TW" altLang="en-US" sz="1600" dirty="0">
                <a:solidFill>
                  <a:srgbClr val="7B9B57">
                    <a:lumMod val="75000"/>
                  </a:srgbClr>
                </a:solidFill>
                <a:latin typeface="微軟正黑體" panose="020B0604030504040204" pitchFamily="34" charset="-120"/>
              </a:rPr>
              <a:t>臺南市政府教育局</a:t>
            </a:r>
            <a:endParaRPr kumimoji="1" lang="en-US" altLang="zh-TW" sz="1600" dirty="0">
              <a:solidFill>
                <a:srgbClr val="7B9B57">
                  <a:lumMod val="75000"/>
                </a:srgb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buFontTx/>
              <a:buBlip>
                <a:blip r:embed="rId2"/>
              </a:buBlip>
              <a:defRPr/>
            </a:lvl6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46036-CE20-4823-8D17-ED3C15933525}" type="datetimeFigureOut">
              <a:rPr lang="en-US" altLang="zh-TW"/>
              <a:pPr>
                <a:defRPr/>
              </a:pPr>
              <a:t>12/13/2016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DB3D74-0A2A-4179-B4FD-6AECDB2E4ADB}" type="slidenum">
              <a:rPr lang="en-US" altLang="zh-TW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4575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634163" y="6381750"/>
            <a:ext cx="1825625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kumimoji="1" lang="zh-TW" altLang="en-US" sz="1600" dirty="0">
                <a:solidFill>
                  <a:srgbClr val="7B9B57">
                    <a:lumMod val="75000"/>
                  </a:srgbClr>
                </a:solidFill>
                <a:latin typeface="微軟正黑體" panose="020B0604030504040204" pitchFamily="34" charset="-120"/>
              </a:rPr>
              <a:t>臺南市政府教育局</a:t>
            </a:r>
            <a:endParaRPr kumimoji="1" lang="en-US" altLang="zh-TW" sz="1600" dirty="0">
              <a:solidFill>
                <a:srgbClr val="7B9B57">
                  <a:lumMod val="75000"/>
                </a:srgb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66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0E660-6200-4946-9C51-ABA5A57FA436}" type="datetimeFigureOut">
              <a:rPr lang="en-US" altLang="zh-TW"/>
              <a:pPr>
                <a:defRPr/>
              </a:pPr>
              <a:t>12/13/2016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7A67CA-E44A-4F89-8ECF-7673553CFAFB}" type="slidenum">
              <a:rPr lang="en-US" altLang="zh-TW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9011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34163" y="6381750"/>
            <a:ext cx="1825625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kumimoji="1" lang="zh-TW" altLang="en-US" sz="1600" dirty="0">
                <a:solidFill>
                  <a:srgbClr val="7B9B57">
                    <a:lumMod val="75000"/>
                  </a:srgbClr>
                </a:solidFill>
                <a:latin typeface="微軟正黑體" panose="020B0604030504040204" pitchFamily="34" charset="-120"/>
              </a:rPr>
              <a:t>臺南市政府教育局</a:t>
            </a:r>
            <a:endParaRPr kumimoji="1" lang="en-US" altLang="zh-TW" sz="1600" dirty="0">
              <a:solidFill>
                <a:srgbClr val="7B9B57">
                  <a:lumMod val="75000"/>
                </a:srgb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FF660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359002"/>
                </a:solidFill>
              </a:defRPr>
            </a:lvl1pPr>
            <a:lvl2pPr>
              <a:defRPr sz="2400">
                <a:solidFill>
                  <a:srgbClr val="4B350D"/>
                </a:solidFill>
              </a:defRPr>
            </a:lvl2pPr>
            <a:lvl3pPr>
              <a:defRPr sz="2000">
                <a:solidFill>
                  <a:srgbClr val="4B350D"/>
                </a:solidFill>
              </a:defRPr>
            </a:lvl3pPr>
            <a:lvl4pPr>
              <a:defRPr sz="1800">
                <a:solidFill>
                  <a:srgbClr val="4B350D"/>
                </a:solidFill>
              </a:defRPr>
            </a:lvl4pPr>
            <a:lvl5pPr>
              <a:defRPr sz="1800">
                <a:solidFill>
                  <a:srgbClr val="4B350D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E9B78-9A3D-41DE-A794-9B6A3BE19C0B}" type="datetimeFigureOut">
              <a:rPr lang="en-US" altLang="zh-TW"/>
              <a:pPr>
                <a:defRPr/>
              </a:pPr>
              <a:t>12/13/2016</a:t>
            </a:fld>
            <a:endParaRPr lang="zh-TW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2BB279-9924-422D-BDE7-29B27EA2C2F2}" type="slidenum">
              <a:rPr lang="en-US" altLang="zh-TW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4188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634163" y="6381750"/>
            <a:ext cx="1825625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kumimoji="1" lang="zh-TW" altLang="en-US" sz="1600" dirty="0">
                <a:solidFill>
                  <a:srgbClr val="7B9B57">
                    <a:lumMod val="75000"/>
                  </a:srgbClr>
                </a:solidFill>
                <a:latin typeface="微軟正黑體" panose="020B0604030504040204" pitchFamily="34" charset="-120"/>
              </a:rPr>
              <a:t>臺南市政府教育局</a:t>
            </a:r>
            <a:endParaRPr kumimoji="1" lang="en-US" altLang="zh-TW" sz="1600" dirty="0">
              <a:solidFill>
                <a:srgbClr val="7B9B57">
                  <a:lumMod val="75000"/>
                </a:srgb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 cap="none" spc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solidFill>
                    <a:srgbClr val="359002"/>
                  </a:solidFill>
                </a:ln>
                <a:solidFill>
                  <a:srgbClr val="92D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4B350D"/>
                </a:solidFill>
              </a:defRPr>
            </a:lvl1pPr>
            <a:lvl2pPr>
              <a:defRPr sz="2000">
                <a:solidFill>
                  <a:srgbClr val="4B350D"/>
                </a:solidFill>
              </a:defRPr>
            </a:lvl2pPr>
            <a:lvl3pPr>
              <a:defRPr sz="1800">
                <a:solidFill>
                  <a:srgbClr val="4B350D"/>
                </a:solidFill>
              </a:defRPr>
            </a:lvl3pPr>
            <a:lvl4pPr>
              <a:defRPr sz="1600">
                <a:solidFill>
                  <a:srgbClr val="4B350D"/>
                </a:solidFill>
              </a:defRPr>
            </a:lvl4pPr>
            <a:lvl5pPr>
              <a:defRPr sz="1600">
                <a:solidFill>
                  <a:srgbClr val="4B350D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8B0E3-EA26-4FE0-9162-FC017B57FE42}" type="datetimeFigureOut">
              <a:rPr lang="en-US" altLang="zh-TW"/>
              <a:pPr>
                <a:defRPr/>
              </a:pPr>
              <a:t>12/13/2016</a:t>
            </a:fld>
            <a:endParaRPr lang="zh-TW" alt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CDC9C1-C20E-4E0D-A93C-F4C23CD29D95}" type="slidenum">
              <a:rPr lang="en-US" altLang="zh-TW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8634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634163" y="6381750"/>
            <a:ext cx="1825625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kumimoji="1" lang="zh-TW" altLang="en-US" sz="1600" dirty="0">
                <a:solidFill>
                  <a:srgbClr val="7B9B57">
                    <a:lumMod val="75000"/>
                  </a:srgbClr>
                </a:solidFill>
                <a:latin typeface="微軟正黑體" panose="020B0604030504040204" pitchFamily="34" charset="-120"/>
              </a:rPr>
              <a:t>臺南市政府教育局</a:t>
            </a:r>
            <a:endParaRPr kumimoji="1" lang="en-US" altLang="zh-TW" sz="1600" dirty="0">
              <a:solidFill>
                <a:srgbClr val="7B9B57">
                  <a:lumMod val="75000"/>
                </a:srgb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124FC-F23B-4A58-8FAE-5D2151F1E6E2}" type="datetimeFigureOut">
              <a:rPr lang="en-US" altLang="zh-TW"/>
              <a:pPr>
                <a:defRPr/>
              </a:pPr>
              <a:t>12/13/2016</a:t>
            </a:fld>
            <a:endParaRPr lang="zh-TW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EC6C89-C13C-429E-B010-CD0F4754477C}" type="slidenum">
              <a:rPr lang="en-US" altLang="zh-TW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724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2016/12/13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86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634163" y="6381750"/>
            <a:ext cx="1825625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kumimoji="1" lang="zh-TW" altLang="en-US" sz="1600" dirty="0">
                <a:solidFill>
                  <a:srgbClr val="7B9B57">
                    <a:lumMod val="75000"/>
                  </a:srgbClr>
                </a:solidFill>
                <a:latin typeface="微軟正黑體" panose="020B0604030504040204" pitchFamily="34" charset="-120"/>
              </a:rPr>
              <a:t>臺南市政府教育局</a:t>
            </a:r>
            <a:endParaRPr kumimoji="1" lang="en-US" altLang="zh-TW" sz="1600" dirty="0">
              <a:solidFill>
                <a:srgbClr val="7B9B57">
                  <a:lumMod val="75000"/>
                </a:srgb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7D75B-6706-4080-A7DC-2F0484DB55DD}" type="datetimeFigureOut">
              <a:rPr lang="en-US" altLang="zh-TW"/>
              <a:pPr>
                <a:defRPr/>
              </a:pPr>
              <a:t>12/13/2016</a:t>
            </a:fld>
            <a:endParaRPr lang="zh-TW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F144C0-0CF9-4F71-81B8-089D8254A36C}" type="slidenum">
              <a:rPr lang="en-US" altLang="zh-TW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7382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34163" y="6381750"/>
            <a:ext cx="1825625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kumimoji="1" lang="zh-TW" altLang="en-US" sz="1600" dirty="0">
                <a:solidFill>
                  <a:srgbClr val="7B9B57">
                    <a:lumMod val="75000"/>
                  </a:srgbClr>
                </a:solidFill>
                <a:latin typeface="微軟正黑體" panose="020B0604030504040204" pitchFamily="34" charset="-120"/>
              </a:rPr>
              <a:t>臺南市政府教育局</a:t>
            </a:r>
            <a:endParaRPr kumimoji="1" lang="en-US" altLang="zh-TW" sz="1600" dirty="0">
              <a:solidFill>
                <a:srgbClr val="7B9B57">
                  <a:lumMod val="75000"/>
                </a:srgb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A2023-DA85-4C9A-AC83-33D449AB82C0}" type="datetimeFigureOut">
              <a:rPr lang="en-US" altLang="zh-TW"/>
              <a:pPr>
                <a:defRPr/>
              </a:pPr>
              <a:t>12/13/2016</a:t>
            </a:fld>
            <a:endParaRPr lang="zh-TW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75AFD8-BEB3-48A8-8CC0-6598C7BB4308}" type="slidenum">
              <a:rPr lang="en-US" altLang="zh-TW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0746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34163" y="6381750"/>
            <a:ext cx="1825625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kumimoji="1" lang="zh-TW" altLang="en-US" sz="1600" dirty="0">
                <a:solidFill>
                  <a:srgbClr val="7B9B57">
                    <a:lumMod val="75000"/>
                  </a:srgbClr>
                </a:solidFill>
                <a:latin typeface="微軟正黑體" panose="020B0604030504040204" pitchFamily="34" charset="-120"/>
              </a:rPr>
              <a:t>臺南市政府教育局</a:t>
            </a:r>
            <a:endParaRPr kumimoji="1" lang="en-US" altLang="zh-TW" sz="1600" dirty="0">
              <a:solidFill>
                <a:srgbClr val="7B9B57">
                  <a:lumMod val="75000"/>
                </a:srgb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B701C-C583-48C8-BC15-FF5661056747}" type="datetimeFigureOut">
              <a:rPr lang="en-US" altLang="zh-TW"/>
              <a:pPr>
                <a:defRPr/>
              </a:pPr>
              <a:t>12/13/2016</a:t>
            </a:fld>
            <a:endParaRPr lang="zh-TW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540259-873A-4DB8-AF9D-987982455C96}" type="slidenum">
              <a:rPr lang="en-US" altLang="zh-TW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238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634163" y="6381750"/>
            <a:ext cx="1825625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kumimoji="1" lang="zh-TW" altLang="en-US" sz="1600" dirty="0">
                <a:solidFill>
                  <a:srgbClr val="7B9B57">
                    <a:lumMod val="75000"/>
                  </a:srgbClr>
                </a:solidFill>
                <a:latin typeface="微軟正黑體" panose="020B0604030504040204" pitchFamily="34" charset="-120"/>
              </a:rPr>
              <a:t>臺南市政府教育局</a:t>
            </a:r>
            <a:endParaRPr kumimoji="1" lang="en-US" altLang="zh-TW" sz="1600" dirty="0">
              <a:solidFill>
                <a:srgbClr val="7B9B57">
                  <a:lumMod val="75000"/>
                </a:srgb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59A89-5568-4B07-99F7-AF3BE4B04A61}" type="datetimeFigureOut">
              <a:rPr lang="en-US" altLang="zh-TW"/>
              <a:pPr>
                <a:defRPr/>
              </a:pPr>
              <a:t>12/13/2016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4E043-076E-408B-B419-0B4B61A3501C}" type="slidenum">
              <a:rPr lang="en-US" altLang="zh-TW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192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634163" y="6381750"/>
            <a:ext cx="1825625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kumimoji="1" lang="zh-TW" altLang="en-US" sz="1600" dirty="0">
                <a:solidFill>
                  <a:srgbClr val="7B9B57">
                    <a:lumMod val="75000"/>
                  </a:srgbClr>
                </a:solidFill>
                <a:latin typeface="微軟正黑體" panose="020B0604030504040204" pitchFamily="34" charset="-120"/>
              </a:rPr>
              <a:t>臺南市政府教育局</a:t>
            </a:r>
            <a:endParaRPr kumimoji="1" lang="en-US" altLang="zh-TW" sz="1600" dirty="0">
              <a:solidFill>
                <a:srgbClr val="7B9B57">
                  <a:lumMod val="75000"/>
                </a:srgb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D4873-351C-441C-A400-0A93911741BA}" type="datetimeFigureOut">
              <a:rPr lang="en-US" altLang="zh-TW"/>
              <a:pPr>
                <a:defRPr/>
              </a:pPr>
              <a:t>12/13/2016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550B58-DECA-46C0-BDBF-C3F0E48EDC97}" type="slidenum">
              <a:rPr lang="en-US" altLang="zh-TW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549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twnsys\Desktop\簡報底圖-米羅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C9132-768E-41DC-BEB7-E3630534878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2016/12/13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E228D-32D4-45E1-B122-9DD5FA62AD1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4691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hieh\Desktop\簡報底圖-輔導團簡報內頁拷貝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 userDrawn="1"/>
        </p:nvSpPr>
        <p:spPr>
          <a:xfrm>
            <a:off x="5072063" y="71438"/>
            <a:ext cx="4071937" cy="44608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0"/>
                </a:schemeClr>
              </a:gs>
              <a:gs pos="80000">
                <a:srgbClr val="FF5050">
                  <a:alpha val="47000"/>
                </a:srgbClr>
              </a:gs>
              <a:gs pos="100000">
                <a:srgbClr val="FF5050">
                  <a:alpha val="4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>
              <a:defRPr/>
            </a:pPr>
            <a:endParaRPr lang="zh-TW" altLang="en-US" sz="23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itchFamily="34" charset="-120"/>
            </a:endParaRPr>
          </a:p>
        </p:txBody>
      </p:sp>
      <p:sp>
        <p:nvSpPr>
          <p:cNvPr id="6" name="Oval 9"/>
          <p:cNvSpPr>
            <a:spLocks noChangeArrowheads="1"/>
          </p:cNvSpPr>
          <p:nvPr userDrawn="1"/>
        </p:nvSpPr>
        <p:spPr bwMode="auto">
          <a:xfrm rot="9000000">
            <a:off x="5095875" y="5159375"/>
            <a:ext cx="2220913" cy="2220913"/>
          </a:xfrm>
          <a:prstGeom prst="ellipse">
            <a:avLst/>
          </a:prstGeom>
          <a:gradFill rotWithShape="1">
            <a:gsLst>
              <a:gs pos="0">
                <a:schemeClr val="bg1">
                  <a:alpha val="76999"/>
                </a:schemeClr>
              </a:gs>
              <a:gs pos="100000">
                <a:srgbClr val="FF6699">
                  <a:alpha val="84998"/>
                </a:srgbClr>
              </a:gs>
            </a:gsLst>
            <a:lin ang="27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zh-TW" altLang="en-US" smtClean="0">
              <a:solidFill>
                <a:prstClr val="black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7" name="Oval 12"/>
          <p:cNvSpPr>
            <a:spLocks noChangeArrowheads="1"/>
          </p:cNvSpPr>
          <p:nvPr userDrawn="1"/>
        </p:nvSpPr>
        <p:spPr bwMode="auto">
          <a:xfrm rot="900000">
            <a:off x="6589713" y="4186238"/>
            <a:ext cx="3067050" cy="3068637"/>
          </a:xfrm>
          <a:prstGeom prst="ellipse">
            <a:avLst/>
          </a:prstGeom>
          <a:gradFill rotWithShape="1">
            <a:gsLst>
              <a:gs pos="0">
                <a:srgbClr val="FF0000">
                  <a:alpha val="79999"/>
                </a:srgbClr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zh-TW" altLang="en-US" smtClean="0">
              <a:solidFill>
                <a:prstClr val="black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8" name="Oval 15"/>
          <p:cNvSpPr>
            <a:spLocks noChangeArrowheads="1"/>
          </p:cNvSpPr>
          <p:nvPr userDrawn="1"/>
        </p:nvSpPr>
        <p:spPr bwMode="auto">
          <a:xfrm rot="10800000">
            <a:off x="7959725" y="3238500"/>
            <a:ext cx="1501775" cy="1503363"/>
          </a:xfrm>
          <a:prstGeom prst="ellipse">
            <a:avLst/>
          </a:prstGeom>
          <a:gradFill rotWithShape="1">
            <a:gsLst>
              <a:gs pos="0">
                <a:srgbClr val="FF6699"/>
              </a:gs>
              <a:gs pos="50000">
                <a:schemeClr val="bg1"/>
              </a:gs>
              <a:gs pos="100000">
                <a:srgbClr val="FF6699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dirty="0">
              <a:solidFill>
                <a:prstClr val="black"/>
              </a:solidFill>
              <a:ea typeface="微軟正黑體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9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E040D-5BB4-46CA-955C-F6BD71B2292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2016/12/13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CC4FD-780F-447D-A7F2-1B80F5D2700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1291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0FE46-5A9D-4871-8DC3-928D804193B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2016/12/13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2AEA6-F141-461F-81DB-4F44FEEAF6C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6437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xchin\Desktop\底圖拷貝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0075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shieh\Desktop\簡報底圖-米羅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5"/>
          <p:cNvSpPr>
            <a:spLocks noChangeArrowheads="1"/>
          </p:cNvSpPr>
          <p:nvPr userDrawn="1"/>
        </p:nvSpPr>
        <p:spPr bwMode="auto">
          <a:xfrm>
            <a:off x="0" y="5732463"/>
            <a:ext cx="5076825" cy="576262"/>
          </a:xfrm>
          <a:prstGeom prst="rect">
            <a:avLst/>
          </a:prstGeom>
          <a:gradFill rotWithShape="1">
            <a:gsLst>
              <a:gs pos="0">
                <a:srgbClr val="CC0099">
                  <a:alpha val="40999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zh-TW" altLang="en-US" smtClean="0">
              <a:solidFill>
                <a:prstClr val="black"/>
              </a:solidFill>
              <a:latin typeface="Calibri" pitchFamily="34" charset="0"/>
              <a:ea typeface="微軟正黑體" pitchFamily="34" charset="-120"/>
            </a:endParaRPr>
          </a:p>
        </p:txBody>
      </p:sp>
      <p:pic>
        <p:nvPicPr>
          <p:cNvPr id="4" name="Picture 3" descr="C:\Users\shieh\Desktop\圖片1拷貝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3562350"/>
            <a:ext cx="363855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5"/>
          <p:cNvSpPr>
            <a:spLocks noChangeArrowheads="1"/>
          </p:cNvSpPr>
          <p:nvPr userDrawn="1"/>
        </p:nvSpPr>
        <p:spPr bwMode="auto">
          <a:xfrm>
            <a:off x="0" y="5157788"/>
            <a:ext cx="9144000" cy="1295400"/>
          </a:xfrm>
          <a:prstGeom prst="rect">
            <a:avLst/>
          </a:prstGeom>
          <a:gradFill rotWithShape="1">
            <a:gsLst>
              <a:gs pos="0">
                <a:srgbClr val="FF5050">
                  <a:alpha val="49000"/>
                </a:srgbClr>
              </a:gs>
              <a:gs pos="100000">
                <a:schemeClr val="bg1">
                  <a:alpha val="54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TW" altLang="en-US" dirty="0">
              <a:solidFill>
                <a:prstClr val="black"/>
              </a:solidFill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 userDrawn="1"/>
        </p:nvSpPr>
        <p:spPr>
          <a:xfrm>
            <a:off x="3348038" y="831850"/>
            <a:ext cx="3781425" cy="293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3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Compilsory</a:t>
            </a:r>
            <a:r>
              <a:rPr lang="en-US" altLang="zh-TW" sz="1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 Education Advisory Group of  Tainan City</a:t>
            </a:r>
            <a:endParaRPr lang="zh-TW" altLang="en-US" sz="13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itchFamily="34" charset="-120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611188" y="5949950"/>
            <a:ext cx="1800225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050" dirty="0">
                <a:solidFill>
                  <a:prstClr val="black"/>
                </a:solidFill>
                <a:ea typeface="微軟正黑體" pitchFamily="34" charset="-120"/>
              </a:rPr>
              <a:t>幫孩子裝上飛向夢想的翅膀</a:t>
            </a:r>
          </a:p>
        </p:txBody>
      </p:sp>
      <p:sp>
        <p:nvSpPr>
          <p:cNvPr id="8" name="矩形 7"/>
          <p:cNvSpPr>
            <a:spLocks noChangeArrowheads="1"/>
          </p:cNvSpPr>
          <p:nvPr userDrawn="1"/>
        </p:nvSpPr>
        <p:spPr bwMode="auto">
          <a:xfrm>
            <a:off x="203200" y="5857875"/>
            <a:ext cx="582613" cy="2921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TW" altLang="en-US" sz="1300" smtClean="0">
                <a:solidFill>
                  <a:prstClr val="black"/>
                </a:solidFill>
                <a:latin typeface="Calibri" pitchFamily="34" charset="0"/>
                <a:ea typeface="微軟正黑體" pitchFamily="34" charset="-120"/>
              </a:rPr>
              <a:t>教育</a:t>
            </a:r>
            <a:r>
              <a:rPr kumimoji="0" lang="en-US" altLang="zh-TW" sz="1300" smtClean="0">
                <a:solidFill>
                  <a:prstClr val="black"/>
                </a:solidFill>
                <a:latin typeface="Calibri" pitchFamily="34" charset="0"/>
                <a:ea typeface="微軟正黑體" pitchFamily="34" charset="-120"/>
              </a:rPr>
              <a:t>/</a:t>
            </a:r>
            <a:endParaRPr kumimoji="0" lang="zh-TW" altLang="en-US" sz="1300" smtClean="0">
              <a:solidFill>
                <a:prstClr val="black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9" name="矩形 8"/>
          <p:cNvSpPr>
            <a:spLocks noChangeArrowheads="1"/>
          </p:cNvSpPr>
          <p:nvPr userDrawn="1"/>
        </p:nvSpPr>
        <p:spPr bwMode="auto">
          <a:xfrm>
            <a:off x="1655763" y="6072188"/>
            <a:ext cx="755650" cy="2619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1100" smtClean="0">
                <a:solidFill>
                  <a:prstClr val="white"/>
                </a:solidFill>
                <a:latin typeface="Calibri" pitchFamily="34" charset="0"/>
                <a:ea typeface="微軟正黑體" pitchFamily="34" charset="-120"/>
              </a:rPr>
              <a:t>Education</a:t>
            </a:r>
            <a:endParaRPr kumimoji="0" lang="zh-TW" altLang="en-US" sz="1100" smtClean="0">
              <a:solidFill>
                <a:prstClr val="white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10" name="矩形 9"/>
          <p:cNvSpPr>
            <a:spLocks noChangeArrowheads="1"/>
          </p:cNvSpPr>
          <p:nvPr userDrawn="1"/>
        </p:nvSpPr>
        <p:spPr bwMode="auto">
          <a:xfrm>
            <a:off x="785813" y="5810250"/>
            <a:ext cx="808037" cy="26193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1100" smtClean="0">
                <a:solidFill>
                  <a:prstClr val="white"/>
                </a:solidFill>
                <a:latin typeface="Calibri" pitchFamily="34" charset="0"/>
                <a:ea typeface="微軟正黑體" pitchFamily="34" charset="-120"/>
              </a:rPr>
              <a:t>The Future</a:t>
            </a:r>
            <a:endParaRPr kumimoji="0" lang="zh-TW" altLang="en-US" sz="1100" smtClean="0">
              <a:solidFill>
                <a:prstClr val="white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1476375" y="188913"/>
            <a:ext cx="5313363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台南市國民教育輔導團</a:t>
            </a:r>
            <a:endParaRPr lang="zh-TW" altLang="en-US" sz="4000" dirty="0">
              <a:solidFill>
                <a:prstClr val="black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1597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445386"/>
            <a:ext cx="5172075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2016/12/13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5294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EE7C0-32AB-4D31-9390-46E8B782068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2016/12/13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1A9ECA-1B1D-4CC9-84BE-77A77C7777E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0296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A72F6-0B84-46A4-8D46-F3F66C01894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2016/12/13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6A230-AC20-44E0-9CAD-F857808E3A9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7290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E9644-20F7-4CFB-8B2E-D01B1B41F6C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2016/12/13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22A9F-BF96-452C-B184-68ED767F2CB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53112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31FF8-BBBB-4773-AD24-387EDE5EEA2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2016/12/13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1549A-2D24-4FBC-80DE-9ADFECE8416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3111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8D963-3B2E-464A-A48E-73B03934C2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1167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2016/12/13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2659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2016/12/13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5818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2016/12/13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6893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2016/12/13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6815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2016/12/13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450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2016/12/13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412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7.jpe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7710A-450F-4CC8-9B1B-8D654704B0D5}" type="datetimeFigureOut">
              <a:rPr lang="zh-TW" altLang="en-US" smtClean="0"/>
              <a:t>2016/12/13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914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4B350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AF957FCB-56C4-47D1-95F5-1DD699418AD0}" type="datetimeFigureOut">
              <a:rPr kumimoji="1" lang="en-US" altLang="zh-TW"/>
              <a:pPr>
                <a:defRPr/>
              </a:pPr>
              <a:t>12/13/2016</a:t>
            </a:fld>
            <a:endParaRPr kumimoji="1"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4B350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4B350D"/>
                </a:solidFill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A26790-0B21-4127-8EF2-0C69DF6F92C0}" type="slidenum">
              <a:rPr kumimoji="1" lang="en-US" altLang="zh-TW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zh-TW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19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 kern="1200">
          <a:ln w="19050" cmpd="sng">
            <a:solidFill>
              <a:schemeClr val="bg1"/>
            </a:solidFill>
            <a:prstDash val="solid"/>
            <a:miter lim="800000"/>
          </a:ln>
          <a:solidFill>
            <a:srgbClr val="4B350D"/>
          </a:solidFill>
          <a:latin typeface="+mj-lt"/>
          <a:ea typeface="MS Gothic" panose="020B0609070205080204" pitchFamily="49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4B350D"/>
          </a:solidFill>
          <a:latin typeface="Verdana" panose="020B0604030504040204" pitchFamily="34" charset="0"/>
          <a:ea typeface="MS Gothic" panose="020B0609070205080204" pitchFamily="4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4B350D"/>
          </a:solidFill>
          <a:latin typeface="Verdana" panose="020B0604030504040204" pitchFamily="34" charset="0"/>
          <a:ea typeface="MS Gothic" panose="020B0609070205080204" pitchFamily="4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4B350D"/>
          </a:solidFill>
          <a:latin typeface="Verdana" panose="020B0604030504040204" pitchFamily="34" charset="0"/>
          <a:ea typeface="MS Gothic" panose="020B0609070205080204" pitchFamily="4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4B350D"/>
          </a:solidFill>
          <a:latin typeface="Verdana" panose="020B0604030504040204" pitchFamily="34" charset="0"/>
          <a:ea typeface="MS Gothic" panose="020B0609070205080204" pitchFamily="4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rgbClr val="4B350D"/>
          </a:solidFill>
          <a:latin typeface="Verdana" panose="020B0604030504040204" pitchFamily="34" charset="0"/>
          <a:ea typeface="MS Gothic" panose="020B0609070205080204" pitchFamily="4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rgbClr val="4B350D"/>
          </a:solidFill>
          <a:latin typeface="Verdana" panose="020B0604030504040204" pitchFamily="34" charset="0"/>
          <a:ea typeface="MS Gothic" panose="020B0609070205080204" pitchFamily="4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rgbClr val="4B350D"/>
          </a:solidFill>
          <a:latin typeface="Verdana" panose="020B0604030504040204" pitchFamily="34" charset="0"/>
          <a:ea typeface="MS Gothic" panose="020B0609070205080204" pitchFamily="4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rgbClr val="4B350D"/>
          </a:solidFill>
          <a:latin typeface="Verdana" panose="020B0604030504040204" pitchFamily="34" charset="0"/>
          <a:ea typeface="MS Gothic" panose="020B0609070205080204" pitchFamily="4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kumimoji="1" sz="3200" kern="1200">
          <a:solidFill>
            <a:srgbClr val="4B350D"/>
          </a:solidFill>
          <a:latin typeface="+mn-lt"/>
          <a:ea typeface="MS Gothic" panose="020B0609070205080204" pitchFamily="49" charset="-128"/>
          <a:cs typeface="Microsoft Sans Serif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kumimoji="1" sz="2800" kern="1200">
          <a:solidFill>
            <a:srgbClr val="4B350D"/>
          </a:solidFill>
          <a:latin typeface="+mn-lt"/>
          <a:ea typeface="MS Gothic" panose="020B0609070205080204" pitchFamily="49" charset="-128"/>
          <a:cs typeface="Microsoft Sans Serif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kumimoji="1" sz="2400" kern="1200">
          <a:solidFill>
            <a:srgbClr val="4B350D"/>
          </a:solidFill>
          <a:latin typeface="+mn-lt"/>
          <a:ea typeface="MS Gothic" panose="020B0609070205080204" pitchFamily="49" charset="-128"/>
          <a:cs typeface="Microsoft Sans Serif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kumimoji="1" sz="2000" kern="1200">
          <a:solidFill>
            <a:srgbClr val="4B350D"/>
          </a:solidFill>
          <a:latin typeface="+mn-lt"/>
          <a:ea typeface="MS Gothic" panose="020B0609070205080204" pitchFamily="49" charset="-128"/>
          <a:cs typeface="Microsoft Sans Serif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kumimoji="1" sz="2000" kern="1200">
          <a:solidFill>
            <a:srgbClr val="4B350D"/>
          </a:solidFill>
          <a:latin typeface="+mn-lt"/>
          <a:ea typeface="MS Gothic" panose="020B0609070205080204" pitchFamily="49" charset="-128"/>
          <a:cs typeface="Microsoft Sans Serif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kumimoji="1" sz="1800" kern="1200">
          <a:solidFill>
            <a:srgbClr val="4B350D"/>
          </a:solidFill>
          <a:latin typeface="+mn-lt"/>
          <a:ea typeface="+mn-ea"/>
          <a:cs typeface="Microsoft Sans Serif" pitchFamily="34" charset="0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kumimoji="1" sz="1800" kern="1200">
          <a:solidFill>
            <a:srgbClr val="4B350D"/>
          </a:solidFill>
          <a:latin typeface="+mn-lt"/>
          <a:ea typeface="+mn-ea"/>
          <a:cs typeface="Microsoft Sans Serif" pitchFamily="34" charset="0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kumimoji="1" sz="1600" kern="1200">
          <a:solidFill>
            <a:srgbClr val="4B350D"/>
          </a:solidFill>
          <a:latin typeface="+mn-lt"/>
          <a:ea typeface="+mn-ea"/>
          <a:cs typeface="Microsoft Sans Serif" pitchFamily="34" charset="0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7"/>
        </a:buBlip>
        <a:defRPr kumimoji="1" sz="1600" kern="1200">
          <a:solidFill>
            <a:srgbClr val="4B350D"/>
          </a:solidFill>
          <a:latin typeface="+mn-lt"/>
          <a:ea typeface="+mn-ea"/>
          <a:cs typeface="Microsoft Sans Serif" pitchFamily="34" charset="0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微軟正黑體" pitchFamily="34" charset="-120"/>
              </a:defRPr>
            </a:lvl1pPr>
          </a:lstStyle>
          <a:p>
            <a:pPr>
              <a:defRPr/>
            </a:pPr>
            <a:fld id="{F338D7A1-8A86-4B9F-B6FC-07918763F6D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2016/12/13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微軟正黑體" pitchFamily="34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A8CD13-0E35-4DCD-B36A-6D5B3AC5D682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653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軟正黑體" pitchFamily="34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微軟正黑體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微軟正黑體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微軟正黑體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微軟正黑體" pitchFamily="34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軟正黑體" pitchFamily="34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軟正黑體" pitchFamily="34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軟正黑體" pitchFamily="34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7hVF9wiaYEk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2016&#24180;&#32291;&#24066;&#25945;&#32946;&#21147;&#35519;&#26597;&#34920;&#26684;.pdf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標題 2"/>
          <p:cNvSpPr txBox="1">
            <a:spLocks/>
          </p:cNvSpPr>
          <p:nvPr/>
        </p:nvSpPr>
        <p:spPr>
          <a:xfrm>
            <a:off x="2943296" y="2345217"/>
            <a:ext cx="5580062" cy="2293457"/>
          </a:xfrm>
          <a:prstGeom prst="rect">
            <a:avLst/>
          </a:prstGeom>
        </p:spPr>
        <p:txBody>
          <a:bodyPr/>
          <a:lstStyle/>
          <a:p>
            <a:pPr marL="342900" indent="-342900" algn="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zh-TW" altLang="en-US" sz="4400" b="1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</a:t>
            </a:r>
            <a:r>
              <a:rPr lang="en-US" altLang="zh-TW" sz="4400" b="1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sz="4400" b="1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r>
              <a:rPr lang="zh-TW" altLang="zh-TW" sz="4400" b="1" dirty="0" smtClean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國民</a:t>
            </a:r>
            <a:r>
              <a:rPr lang="zh-TW" altLang="zh-TW" sz="4400" b="1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小學國語文能力</a:t>
            </a:r>
            <a:r>
              <a:rPr lang="zh-TW" altLang="zh-TW" sz="4400" b="1" dirty="0" smtClean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</a:t>
            </a:r>
            <a:r>
              <a:rPr lang="zh-TW" altLang="en-US" sz="4400" b="1" dirty="0" smtClean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</a:t>
            </a:r>
            <a:r>
              <a:rPr lang="zh-TW" altLang="en-US" sz="44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整體分析</a:t>
            </a:r>
            <a:r>
              <a:rPr kumimoji="0" lang="zh-TW" altLang="en-US" sz="44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</a:t>
            </a:r>
            <a:endParaRPr kumimoji="0" lang="en-US" altLang="zh-TW" sz="4400" b="1" dirty="0">
              <a:solidFill>
                <a:srgbClr val="FF0066"/>
              </a:solidFill>
              <a:ea typeface="微軟正黑體" pitchFamily="34" charset="-120"/>
            </a:endParaRPr>
          </a:p>
          <a:p>
            <a:pPr marL="342900" indent="-342900" algn="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kumimoji="0" lang="en-US" altLang="zh-TW" sz="2800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endParaRPr>
          </a:p>
          <a:p>
            <a:pPr marL="342900" indent="-342900" algn="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kumimoji="0" lang="en-US" altLang="zh-TW" sz="2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43906" y="5107519"/>
            <a:ext cx="6287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zh-TW" altLang="en-US" sz="2400" b="1" dirty="0" smtClean="0">
                <a:solidFill>
                  <a:srgbClr val="7030A0"/>
                </a:solidFill>
                <a:latin typeface="+mn-lt"/>
                <a:ea typeface="微軟正黑體" pitchFamily="34" charset="-120"/>
              </a:rPr>
              <a:t>報告人</a:t>
            </a:r>
            <a:r>
              <a:rPr kumimoji="0" lang="zh-TW" altLang="en-US" sz="2400" b="1" dirty="0">
                <a:solidFill>
                  <a:srgbClr val="7030A0"/>
                </a:solidFill>
                <a:latin typeface="+mn-lt"/>
                <a:ea typeface="微軟正黑體" pitchFamily="34" charset="-120"/>
              </a:rPr>
              <a:t>：</a:t>
            </a:r>
            <a:r>
              <a:rPr kumimoji="0" lang="zh-TW" altLang="en-US" sz="2400" b="1" dirty="0" smtClean="0">
                <a:solidFill>
                  <a:srgbClr val="7030A0"/>
                </a:solidFill>
                <a:latin typeface="+mn-lt"/>
                <a:ea typeface="微軟正黑體" pitchFamily="34" charset="-120"/>
              </a:rPr>
              <a:t>國</a:t>
            </a:r>
            <a:r>
              <a:rPr kumimoji="0" lang="zh-TW" altLang="en-US" sz="2400" b="1" dirty="0">
                <a:solidFill>
                  <a:srgbClr val="7030A0"/>
                </a:solidFill>
                <a:latin typeface="+mn-lt"/>
                <a:ea typeface="微軟正黑體" pitchFamily="34" charset="-120"/>
              </a:rPr>
              <a:t>語文領域國小組</a:t>
            </a:r>
            <a:r>
              <a:rPr kumimoji="0" lang="zh-TW" altLang="en-US" sz="2400" b="1" dirty="0" smtClean="0">
                <a:solidFill>
                  <a:srgbClr val="7030A0"/>
                </a:solidFill>
                <a:latin typeface="+mn-lt"/>
                <a:ea typeface="微軟正黑體" pitchFamily="34" charset="-120"/>
              </a:rPr>
              <a:t>召集人楊淑敏校長</a:t>
            </a:r>
            <a:endParaRPr kumimoji="0" lang="en-US" altLang="zh-TW" sz="2400" b="1" dirty="0" smtClean="0">
              <a:solidFill>
                <a:srgbClr val="7030A0"/>
              </a:solidFill>
              <a:latin typeface="+mn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14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030147" y="2136339"/>
            <a:ext cx="76277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prstClr val="black"/>
                </a:solidFill>
              </a:rPr>
              <a:t>教育局表示，</a:t>
            </a:r>
            <a:r>
              <a:rPr lang="zh-TW" altLang="en-US" sz="2800" b="1" dirty="0">
                <a:solidFill>
                  <a:srgbClr val="FF0066"/>
                </a:solidFill>
              </a:rPr>
              <a:t>數學領域輔導團</a:t>
            </a:r>
            <a:r>
              <a:rPr lang="zh-TW" altLang="en-US" sz="2800" b="1" dirty="0">
                <a:solidFill>
                  <a:prstClr val="black"/>
                </a:solidFill>
              </a:rPr>
              <a:t>由永康區勝利國小許清陽校長領軍，長期培養團員默契與向心力，團員及召集校長多數具大型論壇公開授課、議課能力，亦曾受聘至對岸及其他國家交流或擔任講座，獲得卓越團隊的最高榮譽獎。</a:t>
            </a:r>
          </a:p>
          <a:p>
            <a:r>
              <a:rPr lang="zh-TW" altLang="en-US" sz="2800" b="1" dirty="0">
                <a:solidFill>
                  <a:prstClr val="black"/>
                </a:solidFill>
              </a:rPr>
              <a:t>教育局表示，配合推動英語為第二官方語政策，</a:t>
            </a:r>
            <a:r>
              <a:rPr lang="zh-TW" altLang="en-US" sz="2800" b="1" dirty="0">
                <a:solidFill>
                  <a:srgbClr val="FF0066"/>
                </a:solidFill>
              </a:rPr>
              <a:t>英語領域輔導團</a:t>
            </a:r>
            <a:r>
              <a:rPr lang="zh-TW" altLang="en-US" sz="2800" b="1" dirty="0">
                <a:solidFill>
                  <a:prstClr val="black"/>
                </a:solidFill>
              </a:rPr>
              <a:t>全力投入課堂全英語教學實施的示範和引導，並推展愛測網</a:t>
            </a:r>
            <a:r>
              <a:rPr lang="en-US" altLang="zh-TW" sz="2800" b="1" dirty="0">
                <a:solidFill>
                  <a:prstClr val="black"/>
                </a:solidFill>
              </a:rPr>
              <a:t>(ITEST)</a:t>
            </a:r>
            <a:r>
              <a:rPr lang="zh-TW" altLang="en-US" sz="2800" b="1" dirty="0">
                <a:solidFill>
                  <a:prstClr val="black"/>
                </a:solidFill>
              </a:rPr>
              <a:t>英語單字檢測系統，獲得委員青睞，榮獲精進團隊佳績。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355992"/>
            <a:ext cx="8965580" cy="120659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6600FF"/>
                </a:solidFill>
                <a:latin typeface="Heiti TC Light"/>
                <a:ea typeface="Heiti TC Light"/>
                <a:cs typeface="Heiti TC Light"/>
              </a:rPr>
              <a:t>展現教育</a:t>
            </a:r>
            <a:r>
              <a:rPr lang="zh-TW" altLang="en-US" sz="4000" b="1" dirty="0" smtClean="0">
                <a:solidFill>
                  <a:srgbClr val="6600FF"/>
                </a:solidFill>
                <a:latin typeface="Heiti TC Light"/>
                <a:ea typeface="Heiti TC Light"/>
                <a:cs typeface="Heiti TC Light"/>
              </a:rPr>
              <a:t>力</a:t>
            </a:r>
            <a:endParaRPr lang="en-US" altLang="zh-TW" sz="4000" b="1" dirty="0" smtClean="0">
              <a:solidFill>
                <a:srgbClr val="6600FF"/>
              </a:solidFill>
              <a:latin typeface="Heiti TC Light"/>
              <a:ea typeface="Heiti TC Light"/>
              <a:cs typeface="Heiti TC Light"/>
            </a:endParaRPr>
          </a:p>
          <a:p>
            <a:r>
              <a:rPr lang="zh-TW" altLang="en-US" sz="4000" b="1" dirty="0" smtClean="0">
                <a:solidFill>
                  <a:srgbClr val="6600FF"/>
                </a:solidFill>
                <a:latin typeface="Heiti TC Light"/>
                <a:ea typeface="Heiti TC Light"/>
                <a:cs typeface="Heiti TC Light"/>
              </a:rPr>
              <a:t>南市</a:t>
            </a:r>
            <a:r>
              <a:rPr lang="zh-TW" altLang="en-US" sz="4000" b="1" dirty="0">
                <a:solidFill>
                  <a:srgbClr val="6600FF"/>
                </a:solidFill>
                <a:latin typeface="Heiti TC Light"/>
                <a:ea typeface="Heiti TC Light"/>
                <a:cs typeface="Heiti TC Light"/>
              </a:rPr>
              <a:t>國教輔導團榮獲績優團隊</a:t>
            </a:r>
          </a:p>
        </p:txBody>
      </p:sp>
    </p:spTree>
    <p:extLst>
      <p:ext uri="{BB962C8B-B14F-4D97-AF65-F5344CB8AC3E}">
        <p14:creationId xmlns:p14="http://schemas.microsoft.com/office/powerpoint/2010/main" val="190951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>
          <a:xfrm>
            <a:off x="1639331" y="2575317"/>
            <a:ext cx="4824413" cy="171450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ts val="5000"/>
              </a:lnSpc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zh-TW" altLang="en-US" sz="6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簡 報 結 束</a:t>
            </a:r>
            <a:endParaRPr lang="en-US" altLang="zh-TW" sz="6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ts val="5000"/>
              </a:lnSpc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zh-TW" altLang="en-US" sz="6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敬 請 指 教</a:t>
            </a:r>
            <a:endParaRPr lang="en-US" altLang="zh-TW" sz="6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677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5772" r="11114"/>
          <a:stretch/>
        </p:blipFill>
        <p:spPr>
          <a:xfrm>
            <a:off x="5104435" y="2296657"/>
            <a:ext cx="4178461" cy="3810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48182" y="2216498"/>
            <a:ext cx="44562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FF0066"/>
                </a:solidFill>
              </a:rPr>
              <a:t>藝術</a:t>
            </a:r>
            <a:r>
              <a:rPr lang="zh-TW" altLang="en-US" sz="2800" b="1" dirty="0">
                <a:solidFill>
                  <a:srgbClr val="FF0066"/>
                </a:solidFill>
              </a:rPr>
              <a:t>與人文</a:t>
            </a:r>
            <a:r>
              <a:rPr lang="zh-TW" altLang="en-US" sz="2800" b="1" dirty="0">
                <a:solidFill>
                  <a:prstClr val="black"/>
                </a:solidFill>
              </a:rPr>
              <a:t>及</a:t>
            </a:r>
            <a:r>
              <a:rPr lang="zh-TW" altLang="en-US" sz="2800" b="1" dirty="0">
                <a:solidFill>
                  <a:srgbClr val="FF0066"/>
                </a:solidFill>
              </a:rPr>
              <a:t>本土語言領域</a:t>
            </a:r>
            <a:r>
              <a:rPr lang="zh-TW" altLang="en-US" sz="2800" b="1" dirty="0">
                <a:solidFill>
                  <a:prstClr val="black"/>
                </a:solidFill>
              </a:rPr>
              <a:t>輔導團，推廣和研發許多表演、美術、音樂及本土語言等教材，期能深耕校園，讓未來的主人翁有傳承的能力。本土語言輔導團除了對閩南、客家、原住民語的教學推廣外，對復育</a:t>
            </a:r>
            <a:r>
              <a:rPr lang="zh-TW" altLang="en-US" sz="2800" b="1" dirty="0">
                <a:solidFill>
                  <a:srgbClr val="FF0066"/>
                </a:solidFill>
              </a:rPr>
              <a:t>西拉雅語</a:t>
            </a:r>
            <a:r>
              <a:rPr lang="zh-TW" altLang="en-US" sz="2800" b="1" dirty="0">
                <a:solidFill>
                  <a:prstClr val="black"/>
                </a:solidFill>
              </a:rPr>
              <a:t>和協助新住民語言課程著力甚多。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355992"/>
            <a:ext cx="8965580" cy="120659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6600FF"/>
                </a:solidFill>
                <a:latin typeface="Heiti TC Light"/>
                <a:ea typeface="Heiti TC Light"/>
                <a:cs typeface="Heiti TC Light"/>
              </a:rPr>
              <a:t>展現教育</a:t>
            </a:r>
            <a:r>
              <a:rPr lang="zh-TW" altLang="en-US" sz="4000" b="1" dirty="0" smtClean="0">
                <a:solidFill>
                  <a:srgbClr val="6600FF"/>
                </a:solidFill>
                <a:latin typeface="Heiti TC Light"/>
                <a:ea typeface="Heiti TC Light"/>
                <a:cs typeface="Heiti TC Light"/>
              </a:rPr>
              <a:t>力</a:t>
            </a:r>
            <a:endParaRPr lang="en-US" altLang="zh-TW" sz="4000" b="1" dirty="0" smtClean="0">
              <a:solidFill>
                <a:srgbClr val="6600FF"/>
              </a:solidFill>
              <a:latin typeface="Heiti TC Light"/>
              <a:ea typeface="Heiti TC Light"/>
              <a:cs typeface="Heiti TC Light"/>
            </a:endParaRPr>
          </a:p>
          <a:p>
            <a:r>
              <a:rPr lang="zh-TW" altLang="en-US" sz="4000" b="1" dirty="0" smtClean="0">
                <a:solidFill>
                  <a:srgbClr val="6600FF"/>
                </a:solidFill>
                <a:latin typeface="Heiti TC Light"/>
                <a:ea typeface="Heiti TC Light"/>
                <a:cs typeface="Heiti TC Light"/>
              </a:rPr>
              <a:t>南市</a:t>
            </a:r>
            <a:r>
              <a:rPr lang="zh-TW" altLang="en-US" sz="4000" b="1" dirty="0">
                <a:solidFill>
                  <a:srgbClr val="6600FF"/>
                </a:solidFill>
                <a:latin typeface="Heiti TC Light"/>
                <a:ea typeface="Heiti TC Light"/>
                <a:cs typeface="Heiti TC Light"/>
              </a:rPr>
              <a:t>國教輔導團榮獲績優團隊</a:t>
            </a:r>
          </a:p>
        </p:txBody>
      </p:sp>
    </p:spTree>
    <p:extLst>
      <p:ext uri="{BB962C8B-B14F-4D97-AF65-F5344CB8AC3E}">
        <p14:creationId xmlns:p14="http://schemas.microsoft.com/office/powerpoint/2010/main" val="198001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1" y="365127"/>
            <a:ext cx="8886824" cy="1139824"/>
          </a:xfrm>
          <a:solidFill>
            <a:schemeClr val="bg1"/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4000" b="1" dirty="0" smtClean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全世界性基本學力檢測</a:t>
            </a:r>
            <a:endParaRPr lang="en-US" altLang="zh-TW" sz="4000" b="1" dirty="0" smtClean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7397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92500"/>
          </a:bodyPr>
          <a:lstStyle/>
          <a:p>
            <a:pPr eaLnBrk="1" hangingPunct="1"/>
            <a:r>
              <a:rPr lang="en-US" altLang="zh-TW" sz="39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PIRLS</a:t>
            </a:r>
            <a:r>
              <a:rPr lang="zh-TW" altLang="en-US" sz="39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（促進國際閱讀素養研究）</a:t>
            </a:r>
          </a:p>
          <a:p>
            <a:pPr eaLnBrk="1" hangingPunct="1"/>
            <a:r>
              <a:rPr lang="en-US" altLang="zh-TW" sz="2800" b="0" dirty="0" smtClean="0">
                <a:latin typeface="Times New Roman" panose="02020603050405020304" pitchFamily="18" charset="0"/>
              </a:rPr>
              <a:t>PIRLS</a:t>
            </a:r>
            <a:r>
              <a:rPr lang="zh-TW" altLang="en-US" sz="2800" b="0" dirty="0" smtClean="0">
                <a:latin typeface="Times New Roman" panose="02020603050405020304" pitchFamily="18" charset="0"/>
              </a:rPr>
              <a:t>（</a:t>
            </a:r>
            <a:r>
              <a:rPr lang="en-US" altLang="zh-TW" sz="2800" b="0" u="sng" dirty="0" smtClean="0">
                <a:latin typeface="Times New Roman" panose="02020603050405020304" pitchFamily="18" charset="0"/>
              </a:rPr>
              <a:t>P</a:t>
            </a:r>
            <a:r>
              <a:rPr lang="en-US" altLang="zh-TW" sz="2800" b="0" dirty="0" smtClean="0">
                <a:latin typeface="Times New Roman" panose="02020603050405020304" pitchFamily="18" charset="0"/>
              </a:rPr>
              <a:t>rogress in </a:t>
            </a:r>
            <a:r>
              <a:rPr lang="en-US" altLang="zh-TW" sz="2800" b="0" u="sng" dirty="0" smtClean="0">
                <a:latin typeface="Times New Roman" panose="02020603050405020304" pitchFamily="18" charset="0"/>
              </a:rPr>
              <a:t>I</a:t>
            </a:r>
            <a:r>
              <a:rPr lang="en-US" altLang="zh-TW" sz="2800" b="0" dirty="0" smtClean="0">
                <a:latin typeface="Times New Roman" panose="02020603050405020304" pitchFamily="18" charset="0"/>
              </a:rPr>
              <a:t>nternational </a:t>
            </a:r>
            <a:r>
              <a:rPr lang="en-US" altLang="zh-TW" sz="2800" b="0" u="sng" dirty="0" smtClean="0">
                <a:latin typeface="Times New Roman" panose="02020603050405020304" pitchFamily="18" charset="0"/>
              </a:rPr>
              <a:t>R</a:t>
            </a:r>
            <a:r>
              <a:rPr lang="en-US" altLang="zh-TW" sz="2800" b="0" dirty="0" smtClean="0">
                <a:latin typeface="Times New Roman" panose="02020603050405020304" pitchFamily="18" charset="0"/>
              </a:rPr>
              <a:t>eading </a:t>
            </a:r>
            <a:r>
              <a:rPr lang="en-US" altLang="zh-TW" sz="2800" b="0" u="sng" dirty="0" smtClean="0">
                <a:latin typeface="Times New Roman" panose="02020603050405020304" pitchFamily="18" charset="0"/>
              </a:rPr>
              <a:t>L</a:t>
            </a:r>
            <a:r>
              <a:rPr lang="en-US" altLang="zh-TW" sz="2800" b="0" dirty="0" smtClean="0">
                <a:latin typeface="Times New Roman" panose="02020603050405020304" pitchFamily="18" charset="0"/>
              </a:rPr>
              <a:t>iteracy </a:t>
            </a:r>
            <a:r>
              <a:rPr lang="en-US" altLang="zh-TW" sz="2800" b="0" u="sng" dirty="0" smtClean="0">
                <a:latin typeface="Times New Roman" panose="02020603050405020304" pitchFamily="18" charset="0"/>
              </a:rPr>
              <a:t>S</a:t>
            </a:r>
            <a:r>
              <a:rPr lang="en-US" altLang="zh-TW" sz="2800" b="0" dirty="0" smtClean="0">
                <a:latin typeface="Times New Roman" panose="02020603050405020304" pitchFamily="18" charset="0"/>
              </a:rPr>
              <a:t>tudy</a:t>
            </a:r>
            <a:r>
              <a:rPr lang="zh-TW" altLang="en-US" sz="2800" b="0" dirty="0" smtClean="0">
                <a:latin typeface="Times New Roman" panose="02020603050405020304" pitchFamily="18" charset="0"/>
              </a:rPr>
              <a:t>）是由國際教育成就調查委員會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800" b="0" dirty="0" smtClean="0">
                <a:latin typeface="Times New Roman" panose="02020603050405020304" pitchFamily="18" charset="0"/>
              </a:rPr>
              <a:t>（</a:t>
            </a:r>
            <a:r>
              <a:rPr lang="en-US" altLang="zh-TW" sz="2800" b="0" u="sng" dirty="0" smtClean="0">
                <a:latin typeface="Times New Roman" panose="02020603050405020304" pitchFamily="18" charset="0"/>
              </a:rPr>
              <a:t>I</a:t>
            </a:r>
            <a:r>
              <a:rPr lang="en-US" altLang="zh-TW" sz="2800" b="0" dirty="0" smtClean="0">
                <a:latin typeface="Times New Roman" panose="02020603050405020304" pitchFamily="18" charset="0"/>
              </a:rPr>
              <a:t>nternational Association for the </a:t>
            </a:r>
            <a:r>
              <a:rPr lang="en-US" altLang="zh-TW" sz="2800" b="0" u="sng" dirty="0" smtClean="0">
                <a:latin typeface="Times New Roman" panose="02020603050405020304" pitchFamily="18" charset="0"/>
              </a:rPr>
              <a:t>E</a:t>
            </a:r>
            <a:r>
              <a:rPr lang="en-US" altLang="zh-TW" sz="2800" b="0" dirty="0" smtClean="0">
                <a:latin typeface="Times New Roman" panose="02020603050405020304" pitchFamily="18" charset="0"/>
              </a:rPr>
              <a:t>valuation of Educational </a:t>
            </a:r>
            <a:r>
              <a:rPr lang="en-US" altLang="zh-TW" sz="2800" b="0" u="sng" dirty="0" smtClean="0">
                <a:latin typeface="Times New Roman" panose="02020603050405020304" pitchFamily="18" charset="0"/>
              </a:rPr>
              <a:t>A</a:t>
            </a:r>
            <a:r>
              <a:rPr lang="en-US" altLang="zh-TW" sz="2800" b="0" dirty="0" smtClean="0">
                <a:latin typeface="Times New Roman" panose="02020603050405020304" pitchFamily="18" charset="0"/>
              </a:rPr>
              <a:t>chievement; IEA</a:t>
            </a:r>
            <a:r>
              <a:rPr lang="zh-TW" altLang="en-US" sz="2800" b="0" dirty="0" smtClean="0">
                <a:latin typeface="Times New Roman" panose="02020603050405020304" pitchFamily="18" charset="0"/>
              </a:rPr>
              <a:t>）主持的計畫。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sz="2800" u="sng" dirty="0" smtClean="0">
                <a:latin typeface="Times New Roman" panose="02020603050405020304" pitchFamily="18" charset="0"/>
              </a:rPr>
              <a:t>每五年</a:t>
            </a:r>
            <a:r>
              <a:rPr lang="zh-TW" altLang="en-US" sz="2800" b="0" dirty="0" smtClean="0">
                <a:latin typeface="Times New Roman" panose="02020603050405020304" pitchFamily="18" charset="0"/>
              </a:rPr>
              <a:t>考一次（</a:t>
            </a:r>
            <a:r>
              <a:rPr lang="zh-TW" altLang="en-US" sz="2800" u="sng" dirty="0" smtClean="0">
                <a:latin typeface="Times New Roman" panose="02020603050405020304" pitchFamily="18" charset="0"/>
              </a:rPr>
              <a:t>四年級</a:t>
            </a:r>
            <a:r>
              <a:rPr lang="zh-TW" altLang="en-US" sz="2800" b="0" dirty="0" smtClean="0">
                <a:latin typeface="Times New Roman" panose="02020603050405020304" pitchFamily="18" charset="0"/>
              </a:rPr>
              <a:t>學生）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sz="2800" dirty="0" smtClean="0">
                <a:solidFill>
                  <a:srgbClr val="800000"/>
                </a:solidFill>
                <a:latin typeface="Times New Roman" panose="02020603050405020304" pitchFamily="18" charset="0"/>
              </a:rPr>
              <a:t>目的</a:t>
            </a:r>
            <a:r>
              <a:rPr lang="zh-TW" altLang="en-US" sz="2800" b="0" dirty="0" smtClean="0">
                <a:latin typeface="Times New Roman" panose="02020603050405020304" pitchFamily="18" charset="0"/>
              </a:rPr>
              <a:t>在研究世界各國及地區</a:t>
            </a:r>
            <a:r>
              <a:rPr lang="zh-TW" altLang="en-US" sz="2800" dirty="0" smtClean="0">
                <a:latin typeface="Times New Roman" panose="02020603050405020304" pitchFamily="18" charset="0"/>
              </a:rPr>
              <a:t>四年級兒童</a:t>
            </a:r>
            <a:r>
              <a:rPr lang="zh-TW" altLang="en-US" sz="2800" b="0" dirty="0" smtClean="0">
                <a:latin typeface="Times New Roman" panose="02020603050405020304" pitchFamily="18" charset="0"/>
              </a:rPr>
              <a:t>的</a:t>
            </a:r>
            <a:r>
              <a:rPr lang="zh-TW" altLang="en-US" sz="2800" u="sng" dirty="0" smtClean="0">
                <a:latin typeface="Times New Roman" panose="02020603050405020304" pitchFamily="18" charset="0"/>
              </a:rPr>
              <a:t>閱讀能力</a:t>
            </a:r>
            <a:endParaRPr lang="zh-TW" altLang="en-US" sz="2800" b="0" dirty="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zh-TW" altLang="en-US" sz="2800" b="0" dirty="0" smtClean="0">
                <a:latin typeface="Times New Roman" panose="02020603050405020304" pitchFamily="18" charset="0"/>
              </a:rPr>
              <a:t>台灣在</a:t>
            </a:r>
            <a:r>
              <a:rPr lang="en-US" altLang="zh-TW" sz="2800" u="sng" dirty="0" smtClean="0">
                <a:latin typeface="Times New Roman" panose="02020603050405020304" pitchFamily="18" charset="0"/>
              </a:rPr>
              <a:t>2004</a:t>
            </a:r>
            <a:r>
              <a:rPr lang="zh-TW" altLang="en-US" sz="2800" u="sng" dirty="0" smtClean="0">
                <a:latin typeface="Times New Roman" panose="02020603050405020304" pitchFamily="18" charset="0"/>
              </a:rPr>
              <a:t>年</a:t>
            </a:r>
            <a:r>
              <a:rPr lang="zh-TW" altLang="en-US" sz="2800" b="0" dirty="0" smtClean="0">
                <a:latin typeface="Times New Roman" panose="02020603050405020304" pitchFamily="18" charset="0"/>
              </a:rPr>
              <a:t>加入這項國際性的研究。</a:t>
            </a:r>
            <a:endParaRPr lang="en-US" altLang="zh-TW" sz="2800" b="0" dirty="0" smtClean="0">
              <a:latin typeface="Times New Roman" panose="02020603050405020304" pitchFamily="18" charset="0"/>
            </a:endParaRPr>
          </a:p>
          <a:p>
            <a:pPr eaLnBrk="1" hangingPunct="1"/>
            <a:endParaRPr lang="zh-TW" altLang="en-US" sz="2800" b="0" dirty="0" smtClean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4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1" name="Rectangle 3"/>
          <p:cNvSpPr>
            <a:spLocks noGrp="1" noChangeArrowheads="1"/>
          </p:cNvSpPr>
          <p:nvPr>
            <p:ph idx="1"/>
          </p:nvPr>
        </p:nvSpPr>
        <p:spPr>
          <a:xfrm>
            <a:off x="633413" y="2073275"/>
            <a:ext cx="7886700" cy="4351338"/>
          </a:xfrm>
        </p:spPr>
        <p:txBody>
          <a:bodyPr/>
          <a:lstStyle/>
          <a:p>
            <a:pPr eaLnBrk="1" hangingPunct="1">
              <a:buClr>
                <a:schemeClr val="bg1"/>
              </a:buClr>
              <a:buFont typeface="Times New Roman" panose="02020603050405020304" pitchFamily="18" charset="0"/>
              <a:buNone/>
            </a:pPr>
            <a:r>
              <a:rPr lang="zh-TW" altLang="en-US" sz="3200" dirty="0" smtClean="0">
                <a:solidFill>
                  <a:srgbClr val="FF0066"/>
                </a:solidFill>
              </a:rPr>
              <a:t>閱讀素養</a:t>
            </a:r>
          </a:p>
          <a:p>
            <a:pPr lvl="1" eaLnBrk="1" hangingPunct="1">
              <a:lnSpc>
                <a:spcPct val="110000"/>
              </a:lnSpc>
            </a:pPr>
            <a:r>
              <a:rPr lang="zh-TW" altLang="en-US" sz="3200" dirty="0" smtClean="0"/>
              <a:t>學生能夠</a:t>
            </a:r>
            <a:r>
              <a:rPr lang="zh-TW" altLang="en-US" sz="3200" b="1" u="sng" dirty="0" smtClean="0"/>
              <a:t>理解並運用書寫語言的能力</a:t>
            </a:r>
            <a:r>
              <a:rPr lang="zh-TW" altLang="en-US" sz="3200" dirty="0" smtClean="0"/>
              <a:t> 。 </a:t>
            </a:r>
          </a:p>
          <a:p>
            <a:pPr lvl="1" eaLnBrk="1" hangingPunct="1">
              <a:lnSpc>
                <a:spcPct val="110000"/>
              </a:lnSpc>
            </a:pPr>
            <a:r>
              <a:rPr lang="zh-TW" altLang="en-US" sz="3200" dirty="0" smtClean="0"/>
              <a:t>能夠從各式各樣的文章中</a:t>
            </a:r>
            <a:r>
              <a:rPr lang="zh-TW" altLang="en-US" sz="3200" b="1" u="sng" dirty="0" smtClean="0"/>
              <a:t>建構出意義</a:t>
            </a:r>
            <a:r>
              <a:rPr lang="zh-TW" altLang="en-US" sz="3200" dirty="0" smtClean="0"/>
              <a:t>。</a:t>
            </a:r>
          </a:p>
          <a:p>
            <a:pPr lvl="1" eaLnBrk="1" hangingPunct="1">
              <a:lnSpc>
                <a:spcPct val="110000"/>
              </a:lnSpc>
            </a:pPr>
            <a:r>
              <a:rPr lang="zh-TW" altLang="en-US" sz="3200" dirty="0" smtClean="0"/>
              <a:t>能從</a:t>
            </a:r>
            <a:r>
              <a:rPr lang="zh-TW" altLang="en-US" sz="3200" b="1" u="sng" dirty="0" smtClean="0"/>
              <a:t>閱讀中學習</a:t>
            </a:r>
          </a:p>
          <a:p>
            <a:pPr lvl="1" eaLnBrk="1" hangingPunct="1">
              <a:lnSpc>
                <a:spcPct val="110000"/>
              </a:lnSpc>
            </a:pPr>
            <a:r>
              <a:rPr lang="zh-TW" altLang="en-US" sz="3200" dirty="0" smtClean="0"/>
              <a:t>參與學校及生活中</a:t>
            </a:r>
            <a:r>
              <a:rPr lang="zh-TW" altLang="en-US" sz="3200" b="1" u="sng" dirty="0" smtClean="0"/>
              <a:t>閱讀社群</a:t>
            </a:r>
            <a:r>
              <a:rPr lang="zh-TW" altLang="en-US" sz="3200" dirty="0" smtClean="0"/>
              <a:t>的活動</a:t>
            </a:r>
          </a:p>
          <a:p>
            <a:pPr lvl="1" eaLnBrk="1" hangingPunct="1">
              <a:lnSpc>
                <a:spcPct val="110000"/>
              </a:lnSpc>
            </a:pPr>
            <a:r>
              <a:rPr lang="zh-TW" altLang="en-US" sz="3200" dirty="0" smtClean="0"/>
              <a:t>由閱讀獲得</a:t>
            </a:r>
            <a:r>
              <a:rPr lang="zh-TW" altLang="en-US" sz="3200" b="1" u="sng" dirty="0" smtClean="0"/>
              <a:t>樂趣</a:t>
            </a:r>
          </a:p>
          <a:p>
            <a:pPr eaLnBrk="1" hangingPunct="1">
              <a:buClr>
                <a:schemeClr val="bg1"/>
              </a:buClr>
              <a:buFont typeface="Times New Roman" panose="02020603050405020304" pitchFamily="18" charset="0"/>
              <a:buNone/>
            </a:pPr>
            <a:endParaRPr lang="zh-TW" altLang="en-US" dirty="0" smtClean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1" y="365127"/>
            <a:ext cx="8886824" cy="1139824"/>
          </a:xfrm>
          <a:solidFill>
            <a:schemeClr val="bg1"/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4000" b="1" dirty="0" smtClean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全世界性基本學力檢測</a:t>
            </a:r>
            <a:endParaRPr lang="en-US" altLang="zh-TW" sz="4000" b="1" dirty="0" smtClean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066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5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2009775"/>
            <a:ext cx="7886700" cy="41052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chemeClr val="bg1"/>
              </a:buClr>
              <a:buFont typeface="Times New Roman" panose="02020603050405020304" pitchFamily="18" charset="0"/>
              <a:buNone/>
            </a:pPr>
            <a:r>
              <a:rPr lang="en-US" altLang="zh-TW" sz="36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PIRLS  </a:t>
            </a:r>
            <a:r>
              <a:rPr lang="zh-TW" altLang="en-US" sz="36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評量工具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800" b="1" dirty="0" smtClean="0"/>
              <a:t>閱讀測驗</a:t>
            </a:r>
          </a:p>
          <a:p>
            <a:pPr lvl="1" eaLnBrk="1" hangingPunct="1">
              <a:lnSpc>
                <a:spcPct val="80000"/>
              </a:lnSpc>
            </a:pPr>
            <a:r>
              <a:rPr lang="zh-TW" altLang="en-US" sz="2400" b="1" dirty="0" smtClean="0"/>
              <a:t>故事體 與 說明文</a:t>
            </a:r>
          </a:p>
          <a:p>
            <a:pPr lvl="1" eaLnBrk="1" hangingPunct="1">
              <a:lnSpc>
                <a:spcPct val="80000"/>
              </a:lnSpc>
            </a:pPr>
            <a:r>
              <a:rPr lang="zh-TW" altLang="en-US" sz="2400" b="1" dirty="0" smtClean="0"/>
              <a:t>四個閱讀歷程</a:t>
            </a:r>
          </a:p>
          <a:p>
            <a:pPr lvl="2" eaLnBrk="1" hangingPunct="1">
              <a:lnSpc>
                <a:spcPct val="80000"/>
              </a:lnSpc>
            </a:pPr>
            <a:r>
              <a:rPr lang="zh-TW" altLang="en-US" b="1" dirty="0" smtClean="0"/>
              <a:t>提取特定的觀點 </a:t>
            </a:r>
          </a:p>
          <a:p>
            <a:pPr lvl="2" eaLnBrk="1" hangingPunct="1">
              <a:lnSpc>
                <a:spcPct val="80000"/>
              </a:lnSpc>
            </a:pPr>
            <a:r>
              <a:rPr lang="zh-TW" altLang="en-US" b="1" dirty="0" smtClean="0"/>
              <a:t>推論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直接歷程</a:t>
            </a:r>
            <a:r>
              <a:rPr lang="en-US" altLang="zh-TW" b="1" dirty="0" smtClean="0"/>
              <a:t>)</a:t>
            </a:r>
          </a:p>
          <a:p>
            <a:pPr lvl="2" eaLnBrk="1" hangingPunct="1">
              <a:lnSpc>
                <a:spcPct val="80000"/>
              </a:lnSpc>
            </a:pPr>
            <a:r>
              <a:rPr lang="zh-TW" altLang="en-US" b="1" dirty="0" smtClean="0"/>
              <a:t>詮釋並整合訊息和觀點 </a:t>
            </a:r>
          </a:p>
          <a:p>
            <a:pPr lvl="2" eaLnBrk="1" hangingPunct="1">
              <a:lnSpc>
                <a:spcPct val="80000"/>
              </a:lnSpc>
            </a:pPr>
            <a:r>
              <a:rPr lang="zh-TW" altLang="en-US" b="1" dirty="0" smtClean="0"/>
              <a:t>檢驗或評估文章的特性 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解釋歷程 </a:t>
            </a:r>
            <a:r>
              <a:rPr lang="en-US" altLang="zh-TW" b="1" dirty="0" smtClean="0"/>
              <a:t>)</a:t>
            </a:r>
          </a:p>
          <a:p>
            <a:pPr lvl="2" eaLnBrk="1" hangingPunct="1">
              <a:lnSpc>
                <a:spcPct val="80000"/>
              </a:lnSpc>
            </a:pPr>
            <a:endParaRPr lang="en-US" altLang="zh-TW" b="1" dirty="0" smtClean="0"/>
          </a:p>
          <a:p>
            <a:pPr eaLnBrk="1" hangingPunct="1">
              <a:lnSpc>
                <a:spcPct val="80000"/>
              </a:lnSpc>
            </a:pPr>
            <a:r>
              <a:rPr lang="zh-TW" altLang="en-US" sz="2800" b="1" dirty="0" smtClean="0"/>
              <a:t>背景問卷</a:t>
            </a:r>
          </a:p>
          <a:p>
            <a:pPr lvl="1" eaLnBrk="1" hangingPunct="1">
              <a:lnSpc>
                <a:spcPct val="80000"/>
              </a:lnSpc>
            </a:pPr>
            <a:r>
              <a:rPr lang="zh-TW" altLang="en-US" sz="2400" b="1" dirty="0" smtClean="0"/>
              <a:t>學生問卷、閱讀學習調查（家長或監護人填寫）</a:t>
            </a:r>
          </a:p>
          <a:p>
            <a:pPr lvl="1" eaLnBrk="1" hangingPunct="1">
              <a:lnSpc>
                <a:spcPct val="80000"/>
              </a:lnSpc>
            </a:pPr>
            <a:r>
              <a:rPr lang="zh-TW" altLang="en-US" sz="2400" b="1" dirty="0" smtClean="0"/>
              <a:t>教師問卷 、學校問卷、課程問卷 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1" y="365127"/>
            <a:ext cx="8886824" cy="1139824"/>
          </a:xfrm>
          <a:solidFill>
            <a:schemeClr val="bg1"/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4000" b="1" dirty="0" smtClean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全世界性基本學力檢測</a:t>
            </a:r>
            <a:endParaRPr lang="en-US" altLang="zh-TW" sz="4000" b="1" dirty="0" smtClean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732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8994" y="1693862"/>
            <a:ext cx="8229600" cy="8556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PISA</a:t>
            </a:r>
            <a:r>
              <a:rPr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評量內涵</a:t>
            </a:r>
          </a:p>
        </p:txBody>
      </p:sp>
      <p:sp>
        <p:nvSpPr>
          <p:cNvPr id="19459" name="內容版面配置區 2"/>
          <p:cNvSpPr>
            <a:spLocks noGrp="1"/>
          </p:cNvSpPr>
          <p:nvPr>
            <p:ph idx="1"/>
          </p:nvPr>
        </p:nvSpPr>
        <p:spPr>
          <a:xfrm>
            <a:off x="457200" y="2825750"/>
            <a:ext cx="8229600" cy="4032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24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國際學生能力評量計畫（</a:t>
            </a:r>
            <a:r>
              <a:rPr lang="en-US" altLang="en-US" sz="2400" b="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</a:t>
            </a:r>
            <a:r>
              <a:rPr lang="en-US" altLang="en-US" sz="2400" b="0" dirty="0" smtClean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</a:t>
            </a:r>
            <a:r>
              <a:rPr lang="en-US" altLang="en-US" sz="2400" b="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rogram for </a:t>
            </a:r>
            <a:r>
              <a:rPr lang="en-US" altLang="en-US" sz="2400" b="0" dirty="0" smtClean="0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</a:t>
            </a:r>
            <a:r>
              <a:rPr lang="en-US" altLang="en-US" sz="2400" b="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nternational </a:t>
            </a:r>
            <a:r>
              <a:rPr lang="en-US" altLang="en-US" sz="2400" b="0" dirty="0" smtClean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r>
              <a:rPr lang="en-US" altLang="en-US" sz="2400" b="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tudent </a:t>
            </a:r>
            <a:r>
              <a:rPr lang="en-US" altLang="en-US" sz="2400" b="0" dirty="0" smtClean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en-US" altLang="en-US" sz="2400" b="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ssessment</a:t>
            </a:r>
            <a:r>
              <a:rPr lang="en-US" altLang="zh-TW" sz="2400" b="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zh-TW" altLang="en-US" sz="2400" b="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en-US" sz="2400" b="0" dirty="0" smtClean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PISA</a:t>
            </a:r>
            <a:r>
              <a:rPr lang="zh-TW" altLang="en-US" sz="2400" b="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r>
              <a:rPr lang="zh-TW" altLang="en-US" sz="24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是經濟合作暨發展組織</a:t>
            </a:r>
            <a:r>
              <a:rPr lang="zh-TW" altLang="en-US" sz="2400" b="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en-US" sz="2400" b="0" dirty="0" err="1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Organisation</a:t>
            </a:r>
            <a:r>
              <a:rPr lang="en-US" altLang="en-US" sz="2400" b="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for Economic Co</a:t>
            </a:r>
            <a:r>
              <a:rPr lang="en-US" altLang="zh-TW" sz="2400" b="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lang="en-US" altLang="en-US" sz="2400" b="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operation and Development</a:t>
            </a:r>
            <a:r>
              <a:rPr lang="en-US" altLang="zh-TW" sz="2400" b="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zh-TW" altLang="en-US" sz="2400" b="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en-US" sz="2400" b="0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OECD </a:t>
            </a:r>
            <a:r>
              <a:rPr lang="zh-TW" altLang="en-US" sz="2400" b="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r>
              <a:rPr lang="zh-TW" altLang="en-US" sz="24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所發展的跨國調查研究。</a:t>
            </a:r>
            <a:endParaRPr lang="en-US" altLang="zh-TW" sz="2400" dirty="0" smtClean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CN" altLang="en-US" sz="2400" dirty="0" smtClean="0">
                <a:solidFill>
                  <a:srgbClr val="CC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目的</a:t>
            </a:r>
            <a:r>
              <a:rPr lang="zh-TW" altLang="en-US" sz="24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：評量</a:t>
            </a:r>
            <a:r>
              <a:rPr lang="zh-CN" altLang="en-US" sz="24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十五</a:t>
            </a:r>
            <a:r>
              <a:rPr lang="zh-TW" altLang="en-US" sz="24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歲學</a:t>
            </a:r>
            <a:r>
              <a:rPr lang="zh-CN" altLang="en-US" sz="24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生</a:t>
            </a:r>
            <a:r>
              <a:rPr lang="zh-TW" altLang="en-US" sz="2400" dirty="0" smtClean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參與社會</a:t>
            </a:r>
            <a:r>
              <a:rPr lang="zh-CN" altLang="en-US" sz="2400" dirty="0" smtClean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所需</a:t>
            </a:r>
            <a:r>
              <a:rPr lang="zh-TW" altLang="en-US" sz="2400" dirty="0" smtClean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的關鍵知</a:t>
            </a:r>
            <a:r>
              <a:rPr lang="zh-CN" altLang="en-US" sz="2400" dirty="0" smtClean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能</a:t>
            </a:r>
            <a:r>
              <a:rPr lang="zh-TW" altLang="en-US" sz="24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。以國際比較方式，提供國家</a:t>
            </a:r>
            <a:r>
              <a:rPr lang="zh-CN" altLang="en-US" sz="24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整</a:t>
            </a:r>
            <a:r>
              <a:rPr lang="zh-TW" altLang="en-US" sz="24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體</a:t>
            </a:r>
            <a:r>
              <a:rPr lang="zh-CN" altLang="en-US" sz="24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教育成效</a:t>
            </a:r>
            <a:r>
              <a:rPr lang="zh-TW" altLang="en-US" sz="24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評鑑資訊，作為</a:t>
            </a:r>
            <a:r>
              <a:rPr lang="zh-CN" altLang="en-US" sz="24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各</a:t>
            </a:r>
            <a:r>
              <a:rPr lang="zh-TW" altLang="en-US" sz="24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國</a:t>
            </a:r>
            <a:r>
              <a:rPr lang="zh-CN" altLang="en-US" sz="24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制定教育政策</a:t>
            </a:r>
            <a:r>
              <a:rPr lang="zh-TW" altLang="en-US" sz="24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CN" altLang="en-US" sz="24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参考</a:t>
            </a:r>
            <a:r>
              <a:rPr lang="zh-TW" altLang="en-US" sz="24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en-US" altLang="zh-TW" sz="2400" dirty="0" smtClean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2400" dirty="0" smtClean="0">
                <a:solidFill>
                  <a:srgbClr val="CC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特色</a:t>
            </a:r>
            <a:r>
              <a:rPr lang="zh-TW" altLang="en-US" sz="24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：採取</a:t>
            </a:r>
            <a:r>
              <a:rPr lang="zh-TW" altLang="en-US" sz="2400" dirty="0" smtClean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素養</a:t>
            </a:r>
            <a:r>
              <a:rPr lang="zh-TW" altLang="en-US" sz="24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而非成就取向，以貼近真實的情境，評量學生重要知能的應用與溝通。</a:t>
            </a:r>
            <a:endParaRPr lang="en-US" altLang="zh-TW" sz="2400" dirty="0" smtClean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zh-TW" altLang="en-US" sz="2400" dirty="0" smtClean="0"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B000BA-26B9-4C40-84C9-5E0F20FE3497}" type="slidenum">
              <a:rPr lang="zh-TW" altLang="en-US" sz="140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zh-TW" altLang="en-US" sz="14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33351" y="365127"/>
            <a:ext cx="8886824" cy="113982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b="1" smtClean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全世界性基本學力檢測</a:t>
            </a:r>
            <a:endParaRPr lang="en-US" altLang="zh-TW" sz="4000" b="1" dirty="0" smtClean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581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1100" y="1669986"/>
            <a:ext cx="4422425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PISA</a:t>
            </a:r>
            <a:r>
              <a:rPr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評量規模</a:t>
            </a:r>
          </a:p>
        </p:txBody>
      </p:sp>
      <p:sp>
        <p:nvSpPr>
          <p:cNvPr id="15363" name="內容版面配置區 2"/>
          <p:cNvSpPr>
            <a:spLocks noGrp="1"/>
          </p:cNvSpPr>
          <p:nvPr>
            <p:ph idx="1"/>
          </p:nvPr>
        </p:nvSpPr>
        <p:spPr>
          <a:xfrm>
            <a:off x="1327067" y="2759043"/>
            <a:ext cx="6489865" cy="329131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2000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</a:t>
            </a:r>
            <a:r>
              <a:rPr lang="en-US" altLang="zh-TW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43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個國家／地區參加</a:t>
            </a:r>
            <a:endParaRPr lang="en-US" altLang="zh-TW" dirty="0" smtClean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2003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</a:t>
            </a:r>
            <a:r>
              <a:rPr lang="en-US" altLang="zh-TW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41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個國家／地區參加</a:t>
            </a:r>
            <a:endParaRPr lang="en-US" altLang="zh-TW" dirty="0" smtClean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2006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</a:t>
            </a:r>
            <a:r>
              <a:rPr lang="en-US" altLang="zh-TW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56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個國家／地區參加</a:t>
            </a:r>
            <a:endParaRPr lang="en-US" altLang="zh-TW" dirty="0" smtClean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2009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</a:t>
            </a:r>
            <a:r>
              <a:rPr lang="en-US" altLang="zh-TW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68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個國家／地區參加</a:t>
            </a:r>
            <a:endParaRPr lang="en-US" altLang="zh-TW" dirty="0" smtClean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2012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</a:t>
            </a:r>
            <a:r>
              <a:rPr lang="en-US" altLang="zh-TW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67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個國家／地區參加</a:t>
            </a:r>
            <a:endParaRPr lang="en-US" altLang="zh-TW" dirty="0" smtClean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dirty="0" smtClean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2015</a:t>
            </a:r>
            <a:r>
              <a:rPr lang="zh-TW" altLang="en-US" dirty="0" smtClean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</a:t>
            </a:r>
            <a:r>
              <a:rPr lang="en-US" altLang="zh-TW" dirty="0" smtClean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72</a:t>
            </a:r>
            <a:r>
              <a:rPr lang="zh-TW" altLang="en-US" dirty="0" smtClean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個國家／地區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參加</a:t>
            </a:r>
            <a:endParaRPr lang="en-US" altLang="zh-TW" dirty="0" smtClean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36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8AA88302-3277-4D6A-A5C8-332044F59A34}" type="slidenum">
              <a:rPr lang="en-US" altLang="zh-TW" sz="1200">
                <a:solidFill>
                  <a:srgbClr val="898989"/>
                </a:solidFill>
              </a:rPr>
              <a:pPr algn="l">
                <a:spcBef>
                  <a:spcPct val="0"/>
                </a:spcBef>
                <a:buFontTx/>
                <a:buNone/>
              </a:pPr>
              <a:t>16</a:t>
            </a:fld>
            <a:endParaRPr lang="en-US" altLang="zh-TW" sz="1200">
              <a:solidFill>
                <a:srgbClr val="898989"/>
              </a:solidFill>
            </a:endParaRPr>
          </a:p>
        </p:txBody>
      </p:sp>
      <p:sp>
        <p:nvSpPr>
          <p:cNvPr id="15365" name="內容版面配置區 2"/>
          <p:cNvSpPr txBox="1">
            <a:spLocks/>
          </p:cNvSpPr>
          <p:nvPr/>
        </p:nvSpPr>
        <p:spPr bwMode="auto">
          <a:xfrm>
            <a:off x="1307253" y="5744369"/>
            <a:ext cx="5694219" cy="6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80000"/>
              </a:lnSpc>
              <a:spcAft>
                <a:spcPct val="0"/>
              </a:spcAft>
            </a:pPr>
            <a:r>
              <a:rPr lang="zh-TW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每個國家正式施測的學生人數約</a:t>
            </a:r>
            <a:r>
              <a:rPr lang="en-US" altLang="zh-TW" sz="2800" b="1" dirty="0" smtClean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4,500~10,000</a:t>
            </a:r>
            <a:r>
              <a:rPr lang="zh-TW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之間。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33351" y="365127"/>
            <a:ext cx="8886824" cy="113982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b="1" smtClean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全世界性基本學力檢測</a:t>
            </a:r>
            <a:endParaRPr lang="en-US" altLang="zh-TW" sz="4000" b="1" dirty="0" smtClean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578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181" y="168195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PISA</a:t>
            </a:r>
            <a:r>
              <a:rPr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評量週期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>
          <a:xfrm>
            <a:off x="533181" y="2824950"/>
            <a:ext cx="8229600" cy="3849688"/>
          </a:xfrm>
        </p:spPr>
        <p:txBody>
          <a:bodyPr/>
          <a:lstStyle/>
          <a:p>
            <a:pPr eaLnBrk="1" hangingPunct="1"/>
            <a:r>
              <a:rPr lang="en-US" altLang="zh-TW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PISA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評量自</a:t>
            </a:r>
            <a:r>
              <a:rPr lang="en-US" altLang="zh-TW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2000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年開始，每三年調查一次。</a:t>
            </a:r>
            <a:endParaRPr lang="en-US" altLang="zh-TW" dirty="0" smtClean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/>
            <a:r>
              <a:rPr lang="en-US" altLang="zh-CN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PISA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評量</a:t>
            </a:r>
            <a:r>
              <a:rPr lang="zh-CN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包括三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lang="zh-CN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方面：</a:t>
            </a:r>
            <a:r>
              <a:rPr lang="zh-TW" altLang="en-US" dirty="0" smtClean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閱讀素養</a:t>
            </a:r>
            <a:r>
              <a:rPr lang="zh-CN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zh-TW" altLang="en-US" dirty="0" smtClean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數學素養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zh-CN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和</a:t>
            </a:r>
            <a:r>
              <a:rPr lang="zh-TW" altLang="en-US" dirty="0" smtClean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科學素養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</a:p>
          <a:p>
            <a:pPr eaLnBrk="1" hangingPunct="1"/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每次調查</a:t>
            </a:r>
            <a:r>
              <a:rPr lang="zh-TW" altLang="en-US" dirty="0" smtClean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以一個領域為主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進行深度了解，另二個領域為輔。</a:t>
            </a:r>
            <a:endParaRPr lang="en-US" altLang="zh-TW" dirty="0" smtClean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/>
            <a:r>
              <a:rPr lang="en-US" altLang="zh-TW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2000 - 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閱讀、</a:t>
            </a:r>
            <a:r>
              <a:rPr lang="en-US" altLang="zh-TW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2003 - 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數學、</a:t>
            </a:r>
            <a:r>
              <a:rPr lang="en-US" altLang="zh-TW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2006 - 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科學、</a:t>
            </a:r>
            <a:r>
              <a:rPr lang="en-US" altLang="zh-TW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2009 - 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閱讀、</a:t>
            </a:r>
            <a:r>
              <a:rPr lang="en-US" altLang="zh-TW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2012 - 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數學、</a:t>
            </a:r>
            <a:r>
              <a:rPr lang="en-US" altLang="zh-TW" dirty="0" smtClean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2015 –</a:t>
            </a:r>
            <a:r>
              <a:rPr lang="zh-TW" altLang="en-US" dirty="0" smtClean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科學，以電腦化測驗</a:t>
            </a:r>
            <a:r>
              <a:rPr lang="zh-TW" altLang="en-US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施測</a:t>
            </a:r>
            <a:r>
              <a:rPr lang="zh-TW" altLang="en-US" dirty="0" smtClean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，同時加測</a:t>
            </a:r>
            <a:r>
              <a:rPr lang="zh-TW" altLang="en-US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線上合作式問題解決能力 。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33351" y="365127"/>
            <a:ext cx="8886824" cy="113982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b="1" smtClean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全世界性基本學力檢測</a:t>
            </a:r>
            <a:endParaRPr lang="en-US" altLang="zh-TW" sz="4000" b="1" dirty="0" smtClean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834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8243" y="162880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sz="3600" b="1" dirty="0" err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閱讀素養評量</a:t>
            </a:r>
            <a:endParaRPr sz="36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555" name="內容版面配置區 2"/>
          <p:cNvSpPr>
            <a:spLocks noGrp="1"/>
          </p:cNvSpPr>
          <p:nvPr>
            <p:ph idx="1"/>
          </p:nvPr>
        </p:nvSpPr>
        <p:spPr>
          <a:xfrm>
            <a:off x="476806" y="2925788"/>
            <a:ext cx="8229600" cy="3849687"/>
          </a:xfrm>
        </p:spPr>
        <p:txBody>
          <a:bodyPr/>
          <a:lstStyle/>
          <a:p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評量學生對</a:t>
            </a:r>
            <a:r>
              <a:rPr lang="zh-TW" altLang="en-US" dirty="0" smtClean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文本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TW" altLang="en-US" dirty="0" smtClean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理解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zh-TW" altLang="en-US" dirty="0" smtClean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zh-TW" altLang="en-US" dirty="0" smtClean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省思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zh-TW" altLang="en-US" dirty="0" smtClean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投入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能力</a:t>
            </a:r>
            <a:endParaRPr lang="en-US" altLang="zh-TW" dirty="0" smtClean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內容涉及閱讀行為的</a:t>
            </a:r>
            <a:r>
              <a:rPr lang="zh-TW" altLang="en-US" dirty="0" smtClean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各種情境脈絡與目的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，涵蓋</a:t>
            </a:r>
            <a:r>
              <a:rPr lang="zh-TW" altLang="en-US" dirty="0" smtClean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各種閱讀素材類型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，主要的認知歷程包含</a:t>
            </a:r>
            <a:r>
              <a:rPr lang="zh-TW" altLang="en-US" dirty="0" smtClean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擷取與檢索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zh-TW" altLang="en-US" dirty="0" smtClean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統整與解釋</a:t>
            </a:r>
            <a:r>
              <a:rPr lang="zh-TW" altLang="en-US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zh-TW" altLang="en-US" dirty="0" smtClean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省思與評鑑</a:t>
            </a:r>
            <a:endParaRPr lang="en-US" altLang="zh-TW" dirty="0" smtClean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55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465693" y="7293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4BC28E14-DA77-49F8-9468-315D50B7B94D}" type="slidenum">
              <a:rPr lang="en-US" altLang="zh-TW" sz="1200">
                <a:solidFill>
                  <a:srgbClr val="898989"/>
                </a:solidFill>
              </a:rPr>
              <a:pPr algn="l">
                <a:spcBef>
                  <a:spcPct val="0"/>
                </a:spcBef>
                <a:buFontTx/>
                <a:buNone/>
              </a:pPr>
              <a:t>18</a:t>
            </a:fld>
            <a:endParaRPr lang="en-US" altLang="zh-TW" sz="1200">
              <a:solidFill>
                <a:srgbClr val="898989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33351" y="365127"/>
            <a:ext cx="8886824" cy="113982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b="1" smtClean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全世界性基本學力檢測</a:t>
            </a:r>
            <a:endParaRPr lang="en-US" altLang="zh-TW" sz="4000" b="1" dirty="0" smtClean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597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533400" y="1582593"/>
            <a:ext cx="8229600" cy="1143000"/>
          </a:xfrm>
        </p:spPr>
        <p:txBody>
          <a:bodyPr/>
          <a:lstStyle/>
          <a:p>
            <a:r>
              <a:rPr lang="zh-TW" altLang="zh-TW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台灣學生</a:t>
            </a:r>
            <a:r>
              <a:rPr lang="zh-TW" altLang="en-US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在</a:t>
            </a:r>
            <a:r>
              <a:rPr lang="en-US" altLang="zh-TW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PISA</a:t>
            </a:r>
            <a:r>
              <a:rPr lang="zh-TW" altLang="zh-TW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的表現</a:t>
            </a:r>
            <a:endParaRPr lang="zh-TW" altLang="en-US" sz="36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2201224"/>
              </p:ext>
            </p:extLst>
          </p:nvPr>
        </p:nvGraphicFramePr>
        <p:xfrm>
          <a:off x="533400" y="2890549"/>
          <a:ext cx="8229599" cy="350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75657"/>
                <a:gridCol w="1175657"/>
                <a:gridCol w="1175657"/>
                <a:gridCol w="1175657"/>
                <a:gridCol w="1175657"/>
                <a:gridCol w="1175657"/>
              </a:tblGrid>
              <a:tr h="700881">
                <a:tc>
                  <a:txBody>
                    <a:bodyPr/>
                    <a:lstStyle/>
                    <a:p>
                      <a:endParaRPr lang="zh-TW" altLang="en-US" sz="200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+mn-lt"/>
                          <a:ea typeface="標楷體" panose="03000509000000000000" pitchFamily="65" charset="-120"/>
                        </a:rPr>
                        <a:t>科學平均分數</a:t>
                      </a:r>
                      <a:endParaRPr lang="zh-TW" altLang="en-US" sz="2000" b="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+mn-lt"/>
                          <a:ea typeface="標楷體" panose="03000509000000000000" pitchFamily="65" charset="-120"/>
                        </a:rPr>
                        <a:t>數學平均分數</a:t>
                      </a:r>
                      <a:endParaRPr lang="zh-TW" altLang="en-US" sz="2000" b="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+mn-lt"/>
                          <a:ea typeface="標楷體" panose="03000509000000000000" pitchFamily="65" charset="-120"/>
                        </a:rPr>
                        <a:t>閱讀平均分數</a:t>
                      </a:r>
                      <a:endParaRPr lang="zh-TW" altLang="en-US" sz="2000" b="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+mn-lt"/>
                          <a:ea typeface="標楷體" panose="03000509000000000000" pitchFamily="65" charset="-120"/>
                        </a:rPr>
                        <a:t>科學素養排名</a:t>
                      </a:r>
                      <a:endParaRPr lang="zh-TW" altLang="en-US" sz="2000" b="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+mn-lt"/>
                          <a:ea typeface="標楷體" panose="03000509000000000000" pitchFamily="65" charset="-120"/>
                        </a:rPr>
                        <a:t>數學素養排名</a:t>
                      </a:r>
                      <a:endParaRPr lang="zh-TW" altLang="en-US" sz="2000" b="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+mn-lt"/>
                          <a:ea typeface="標楷體" panose="03000509000000000000" pitchFamily="65" charset="-120"/>
                        </a:rPr>
                        <a:t>閱讀素養排名</a:t>
                      </a:r>
                      <a:endParaRPr lang="zh-TW" altLang="en-US" sz="2000" b="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</a:tr>
              <a:tr h="70088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PISA 2006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532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549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496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4 / 57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1 / 57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16 / 57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</a:tr>
              <a:tr h="70088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PISA</a:t>
                      </a:r>
                      <a:r>
                        <a:rPr lang="en-US" altLang="zh-TW" sz="2000" baseline="0" dirty="0" smtClean="0">
                          <a:latin typeface="+mn-lt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2009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520</a:t>
                      </a:r>
                      <a:endParaRPr lang="zh-TW" altLang="en-US" sz="2000" dirty="0" smtClean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543</a:t>
                      </a:r>
                      <a:endParaRPr lang="zh-TW" altLang="en-US" sz="2000" dirty="0" smtClean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495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12 / 65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5 / 65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23 / 65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</a:tr>
              <a:tr h="70088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PISA</a:t>
                      </a:r>
                      <a:b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</a:br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2012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523</a:t>
                      </a:r>
                      <a:endParaRPr lang="zh-TW" altLang="en-US" sz="2000" dirty="0" smtClean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560</a:t>
                      </a:r>
                      <a:endParaRPr lang="zh-TW" altLang="en-US" sz="2000" dirty="0" smtClean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523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13</a:t>
                      </a:r>
                      <a:r>
                        <a:rPr lang="zh-TW" altLang="en-US" sz="2000" dirty="0" smtClean="0">
                          <a:latin typeface="+mn-lt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sz="2000" dirty="0" smtClean="0">
                          <a:latin typeface="+mn-lt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67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4/</a:t>
                      </a:r>
                      <a:r>
                        <a:rPr lang="zh-TW" altLang="en-US" sz="2000" dirty="0" smtClean="0">
                          <a:latin typeface="+mn-lt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67</a:t>
                      </a:r>
                      <a:endParaRPr lang="zh-TW" altLang="en-US" sz="2000" dirty="0" smtClean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8</a:t>
                      </a:r>
                      <a:r>
                        <a:rPr lang="zh-TW" altLang="en-US" sz="2000" dirty="0" smtClean="0">
                          <a:latin typeface="+mn-lt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sz="2000" dirty="0" smtClean="0">
                          <a:latin typeface="+mn-lt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000" dirty="0" smtClean="0">
                          <a:latin typeface="+mn-lt"/>
                          <a:ea typeface="標楷體" panose="03000509000000000000" pitchFamily="65" charset="-120"/>
                        </a:rPr>
                        <a:t>67</a:t>
                      </a:r>
                      <a:endParaRPr lang="zh-TW" altLang="en-US" sz="2000" dirty="0" smtClean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</a:tr>
              <a:tr h="70088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FF0000"/>
                          </a:solidFill>
                          <a:latin typeface="+mn-lt"/>
                          <a:ea typeface="標楷體" panose="03000509000000000000" pitchFamily="65" charset="-120"/>
                        </a:rPr>
                        <a:t>PISA</a:t>
                      </a:r>
                      <a:br>
                        <a:rPr lang="en-US" altLang="zh-TW" sz="2000" b="1" dirty="0" smtClean="0">
                          <a:solidFill>
                            <a:srgbClr val="FF0000"/>
                          </a:solidFill>
                          <a:latin typeface="+mn-lt"/>
                          <a:ea typeface="標楷體" panose="03000509000000000000" pitchFamily="65" charset="-120"/>
                        </a:rPr>
                      </a:br>
                      <a:r>
                        <a:rPr lang="en-US" altLang="zh-TW" sz="2000" b="1" dirty="0" smtClean="0">
                          <a:solidFill>
                            <a:srgbClr val="FF0000"/>
                          </a:solidFill>
                          <a:latin typeface="+mn-lt"/>
                          <a:ea typeface="標楷體" panose="03000509000000000000" pitchFamily="65" charset="-120"/>
                        </a:rPr>
                        <a:t>2015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 smtClean="0">
                          <a:solidFill>
                            <a:srgbClr val="FF0000"/>
                          </a:solidFill>
                          <a:latin typeface="+mn-lt"/>
                          <a:ea typeface="標楷體" panose="03000509000000000000" pitchFamily="65" charset="-120"/>
                        </a:rPr>
                        <a:t>532</a:t>
                      </a:r>
                      <a:endParaRPr lang="zh-TW" altLang="en-US" sz="2000" b="1" dirty="0" smtClean="0">
                        <a:solidFill>
                          <a:srgbClr val="FF0000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 smtClean="0">
                          <a:solidFill>
                            <a:srgbClr val="FF0000"/>
                          </a:solidFill>
                          <a:latin typeface="+mn-lt"/>
                          <a:ea typeface="標楷體" panose="03000509000000000000" pitchFamily="65" charset="-120"/>
                          <a:cs typeface="Times New Roman" pitchFamily="18" charset="0"/>
                        </a:rPr>
                        <a:t>542</a:t>
                      </a:r>
                      <a:endParaRPr lang="zh-TW" altLang="en-US" sz="2000" b="1" dirty="0" smtClean="0">
                        <a:solidFill>
                          <a:srgbClr val="FF0000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 smtClean="0">
                          <a:solidFill>
                            <a:srgbClr val="FF0000"/>
                          </a:solidFill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497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 smtClean="0">
                          <a:solidFill>
                            <a:srgbClr val="FF0000"/>
                          </a:solidFill>
                          <a:latin typeface="+mn-lt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en-US" sz="2000" b="1" dirty="0" smtClean="0">
                          <a:solidFill>
                            <a:srgbClr val="FF0000"/>
                          </a:solidFill>
                          <a:latin typeface="+mn-lt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000" b="1" dirty="0" smtClean="0">
                          <a:solidFill>
                            <a:srgbClr val="FF0000"/>
                          </a:solidFill>
                          <a:latin typeface="+mn-lt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sz="2000" b="1" dirty="0" smtClean="0">
                          <a:solidFill>
                            <a:srgbClr val="FF0000"/>
                          </a:solidFill>
                          <a:latin typeface="+mn-lt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000" b="1" dirty="0" smtClean="0">
                          <a:solidFill>
                            <a:srgbClr val="FF0000"/>
                          </a:solidFill>
                          <a:latin typeface="+mn-lt"/>
                          <a:ea typeface="標楷體" panose="03000509000000000000" pitchFamily="65" charset="-120"/>
                        </a:rPr>
                        <a:t>72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 smtClean="0">
                          <a:solidFill>
                            <a:srgbClr val="FF0000"/>
                          </a:solidFill>
                          <a:latin typeface="+mn-lt"/>
                          <a:ea typeface="標楷體" panose="03000509000000000000" pitchFamily="65" charset="-120"/>
                        </a:rPr>
                        <a:t>4/</a:t>
                      </a:r>
                      <a:r>
                        <a:rPr lang="zh-TW" altLang="en-US" sz="2000" b="1" dirty="0" smtClean="0">
                          <a:solidFill>
                            <a:srgbClr val="FF0000"/>
                          </a:solidFill>
                          <a:latin typeface="+mn-lt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000" b="1" dirty="0" smtClean="0">
                          <a:solidFill>
                            <a:srgbClr val="FF0000"/>
                          </a:solidFill>
                          <a:latin typeface="+mn-lt"/>
                          <a:ea typeface="標楷體" panose="03000509000000000000" pitchFamily="65" charset="-120"/>
                        </a:rPr>
                        <a:t>72</a:t>
                      </a:r>
                      <a:endParaRPr lang="zh-TW" altLang="en-US" sz="2000" b="1" dirty="0" smtClean="0">
                        <a:solidFill>
                          <a:srgbClr val="FF0000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 smtClean="0">
                          <a:solidFill>
                            <a:srgbClr val="FF0000"/>
                          </a:solidFill>
                          <a:latin typeface="+mn-lt"/>
                          <a:ea typeface="標楷體" panose="03000509000000000000" pitchFamily="65" charset="-120"/>
                        </a:rPr>
                        <a:t>23</a:t>
                      </a:r>
                      <a:r>
                        <a:rPr lang="zh-TW" altLang="en-US" sz="2000" b="1" dirty="0" smtClean="0">
                          <a:solidFill>
                            <a:srgbClr val="FF0000"/>
                          </a:solidFill>
                          <a:latin typeface="+mn-lt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000" b="1" dirty="0" smtClean="0">
                          <a:solidFill>
                            <a:srgbClr val="FF0000"/>
                          </a:solidFill>
                          <a:latin typeface="+mn-lt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sz="2000" b="1" dirty="0" smtClean="0">
                          <a:solidFill>
                            <a:srgbClr val="FF0000"/>
                          </a:solidFill>
                          <a:latin typeface="+mn-lt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000" b="1" dirty="0" smtClean="0">
                          <a:solidFill>
                            <a:srgbClr val="FF0000"/>
                          </a:solidFill>
                          <a:latin typeface="+mn-lt"/>
                          <a:ea typeface="標楷體" panose="03000509000000000000" pitchFamily="65" charset="-120"/>
                        </a:rPr>
                        <a:t>72</a:t>
                      </a:r>
                      <a:endParaRPr lang="zh-TW" altLang="en-US" sz="2000" b="1" dirty="0" smtClean="0">
                        <a:solidFill>
                          <a:srgbClr val="FF0000"/>
                        </a:solidFill>
                        <a:latin typeface="+mn-lt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/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3351" y="365127"/>
            <a:ext cx="8886824" cy="113982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b="1" smtClean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全世界性基本學力檢測</a:t>
            </a:r>
            <a:endParaRPr lang="en-US" altLang="zh-TW" sz="4000" b="1" dirty="0" smtClean="0">
              <a:solidFill>
                <a:srgbClr val="00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098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38475" y="350168"/>
            <a:ext cx="5346700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報告大綱</a:t>
            </a:r>
            <a:endParaRPr lang="zh-TW" altLang="en-US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val="592449001"/>
              </p:ext>
            </p:extLst>
          </p:nvPr>
        </p:nvGraphicFramePr>
        <p:xfrm>
          <a:off x="406301" y="1807493"/>
          <a:ext cx="864096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76081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台灣學生學習成就評量資料庫 </a:t>
            </a:r>
            <a:r>
              <a:rPr lang="en-US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(2004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年始</a:t>
            </a:r>
            <a:r>
              <a:rPr lang="en-US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zh-TW" b="1" dirty="0" smtClean="0">
                <a:solidFill>
                  <a:srgbClr val="0000CC"/>
                </a:solidFill>
              </a:rPr>
              <a:t>Taiwan Assessment of Student Achievement, TASA</a:t>
            </a:r>
          </a:p>
          <a:p>
            <a:pPr eaLnBrk="1" hangingPunct="1"/>
            <a:r>
              <a:rPr lang="zh-TW" altLang="en-US" sz="2800" b="1" dirty="0" smtClean="0"/>
              <a:t>「國立教育研究院籌備處」負責</a:t>
            </a:r>
          </a:p>
          <a:p>
            <a:pPr eaLnBrk="1" hangingPunct="1"/>
            <a:r>
              <a:rPr lang="zh-TW" altLang="en-US" sz="2800" b="1" dirty="0" smtClean="0"/>
              <a:t>進行之</a:t>
            </a:r>
            <a:r>
              <a:rPr lang="zh-TW" altLang="en-US" sz="2800" b="1" u="sng" dirty="0" smtClean="0"/>
              <a:t>長期性研究計畫</a:t>
            </a:r>
          </a:p>
          <a:p>
            <a:pPr eaLnBrk="1" hangingPunct="1"/>
            <a:r>
              <a:rPr lang="zh-TW" altLang="en-US" sz="2800" b="1" dirty="0" smtClean="0"/>
              <a:t>蒐集之資料涵蓋</a:t>
            </a:r>
            <a:r>
              <a:rPr lang="zh-TW" altLang="en-US" sz="2800" b="1" u="sng" dirty="0" smtClean="0"/>
              <a:t>國小、國中、高中、高職</a:t>
            </a:r>
            <a:r>
              <a:rPr lang="zh-TW" altLang="en-US" sz="2800" b="1" dirty="0" smtClean="0"/>
              <a:t>此三個教育階段</a:t>
            </a:r>
          </a:p>
          <a:p>
            <a:pPr eaLnBrk="1" hangingPunct="1"/>
            <a:r>
              <a:rPr lang="zh-TW" altLang="en-US" sz="2800" b="1" dirty="0" smtClean="0"/>
              <a:t>蒐集學生</a:t>
            </a:r>
            <a:r>
              <a:rPr lang="zh-TW" altLang="en-US" sz="2800" b="1" u="sng" dirty="0" smtClean="0"/>
              <a:t>國語文、英語文、數學、社會、自然</a:t>
            </a:r>
            <a:r>
              <a:rPr lang="zh-TW" altLang="en-US" sz="2800" b="1" dirty="0" smtClean="0"/>
              <a:t>五科之學習成就表現 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全國性基本學力檢測</a:t>
            </a:r>
            <a:endParaRPr lang="en-US" altLang="zh-TW" sz="40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085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全國性基本學力檢測</a:t>
            </a:r>
            <a:endParaRPr lang="en-US" altLang="zh-TW" sz="40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5109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台灣學生學習成就評量資料庫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(TASA)</a:t>
            </a:r>
            <a:endParaRPr lang="zh-TW" altLang="en-US" sz="3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b="1" dirty="0" smtClean="0"/>
              <a:t>評量年級：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b="1" dirty="0" smtClean="0">
                <a:solidFill>
                  <a:schemeClr val="tx1"/>
                </a:solidFill>
              </a:rPr>
              <a:t>2005</a:t>
            </a:r>
            <a:r>
              <a:rPr lang="zh-TW" altLang="en-US" b="1" dirty="0" smtClean="0">
                <a:solidFill>
                  <a:schemeClr val="tx1"/>
                </a:solidFill>
              </a:rPr>
              <a:t>年國小六年級</a:t>
            </a:r>
          </a:p>
          <a:p>
            <a:pPr lvl="1" eaLnBrk="1" hangingPunct="1">
              <a:lnSpc>
                <a:spcPct val="90000"/>
              </a:lnSpc>
            </a:pPr>
            <a:r>
              <a:rPr lang="zh-TW" altLang="en-US" b="1" dirty="0" smtClean="0">
                <a:solidFill>
                  <a:schemeClr val="tx1"/>
                </a:solidFill>
              </a:rPr>
              <a:t>由台灣</a:t>
            </a:r>
            <a:r>
              <a:rPr lang="en-US" altLang="zh-TW" b="1" dirty="0" smtClean="0">
                <a:solidFill>
                  <a:schemeClr val="tx1"/>
                </a:solidFill>
              </a:rPr>
              <a:t>2600</a:t>
            </a:r>
            <a:r>
              <a:rPr lang="zh-TW" altLang="en-US" b="1" dirty="0" smtClean="0">
                <a:solidFill>
                  <a:schemeClr val="tx1"/>
                </a:solidFill>
              </a:rPr>
              <a:t>所小學，抽樣</a:t>
            </a:r>
            <a:r>
              <a:rPr lang="en-US" altLang="zh-TW" b="1" dirty="0" smtClean="0">
                <a:solidFill>
                  <a:schemeClr val="tx1"/>
                </a:solidFill>
              </a:rPr>
              <a:t>460</a:t>
            </a:r>
            <a:r>
              <a:rPr lang="zh-TW" altLang="en-US" b="1" dirty="0" smtClean="0">
                <a:solidFill>
                  <a:schemeClr val="tx1"/>
                </a:solidFill>
              </a:rPr>
              <a:t>所</a:t>
            </a:r>
            <a:r>
              <a:rPr lang="en-US" altLang="zh-TW" b="1" u="sng" dirty="0" smtClean="0">
                <a:solidFill>
                  <a:schemeClr val="tx1"/>
                </a:solidFill>
              </a:rPr>
              <a:t>1</a:t>
            </a:r>
            <a:r>
              <a:rPr lang="zh-TW" altLang="en-US" b="1" u="sng" dirty="0" smtClean="0">
                <a:solidFill>
                  <a:schemeClr val="tx1"/>
                </a:solidFill>
              </a:rPr>
              <a:t>萬名</a:t>
            </a:r>
            <a:r>
              <a:rPr lang="zh-TW" altLang="en-US" b="1" dirty="0" smtClean="0">
                <a:solidFill>
                  <a:schemeClr val="tx1"/>
                </a:solidFill>
              </a:rPr>
              <a:t>學生</a:t>
            </a:r>
            <a:r>
              <a:rPr lang="en-US" altLang="zh-TW" b="1" dirty="0" smtClean="0">
                <a:solidFill>
                  <a:schemeClr val="tx1"/>
                </a:solidFill>
              </a:rPr>
              <a:t>3.3%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b="1" dirty="0" smtClean="0">
                <a:solidFill>
                  <a:schemeClr val="tx1"/>
                </a:solidFill>
              </a:rPr>
              <a:t>2006-2007</a:t>
            </a:r>
            <a:r>
              <a:rPr lang="zh-TW" altLang="en-US" b="1" dirty="0" smtClean="0">
                <a:solidFill>
                  <a:schemeClr val="tx1"/>
                </a:solidFill>
              </a:rPr>
              <a:t>年國小四、六年級、國中二年及、高中、高職二年級</a:t>
            </a:r>
          </a:p>
          <a:p>
            <a:pPr lvl="1" eaLnBrk="1" hangingPunct="1">
              <a:lnSpc>
                <a:spcPct val="90000"/>
              </a:lnSpc>
            </a:pPr>
            <a:r>
              <a:rPr lang="zh-TW" altLang="en-US" b="1" dirty="0" smtClean="0"/>
              <a:t>自</a:t>
            </a:r>
            <a:r>
              <a:rPr lang="en-US" altLang="zh-TW" b="1" dirty="0" smtClean="0"/>
              <a:t>2007</a:t>
            </a:r>
            <a:r>
              <a:rPr lang="zh-TW" altLang="en-US" b="1" dirty="0" smtClean="0"/>
              <a:t>年開始將額外抽取約</a:t>
            </a:r>
            <a:r>
              <a:rPr lang="en-US" altLang="zh-TW" b="1" u="sng" dirty="0" smtClean="0"/>
              <a:t>2000</a:t>
            </a:r>
            <a:r>
              <a:rPr lang="zh-TW" altLang="en-US" b="1" u="sng" dirty="0" smtClean="0"/>
              <a:t>名國小四年級學生</a:t>
            </a:r>
            <a:r>
              <a:rPr lang="zh-TW" altLang="en-US" b="1" dirty="0" smtClean="0"/>
              <a:t>，列為</a:t>
            </a:r>
            <a:r>
              <a:rPr lang="zh-TW" altLang="en-US" b="1" u="sng" dirty="0" smtClean="0"/>
              <a:t>長期追蹤對象</a:t>
            </a:r>
          </a:p>
          <a:p>
            <a:pPr lvl="1" eaLnBrk="1" hangingPunct="1">
              <a:lnSpc>
                <a:spcPct val="90000"/>
              </a:lnSpc>
            </a:pPr>
            <a:endParaRPr lang="zh-TW" altLang="en-US" b="1" dirty="0" smtClean="0"/>
          </a:p>
          <a:p>
            <a:pPr eaLnBrk="1" hangingPunct="1">
              <a:lnSpc>
                <a:spcPct val="90000"/>
              </a:lnSpc>
            </a:pPr>
            <a:r>
              <a:rPr lang="zh-TW" altLang="en-US" b="1" dirty="0" smtClean="0"/>
              <a:t>題型：選擇題、作文、英語的說寫</a:t>
            </a:r>
          </a:p>
        </p:txBody>
      </p:sp>
    </p:spTree>
    <p:extLst>
      <p:ext uri="{BB962C8B-B14F-4D97-AF65-F5344CB8AC3E}">
        <p14:creationId xmlns:p14="http://schemas.microsoft.com/office/powerpoint/2010/main" val="214760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1" name="Picture 3" descr="臺灣學生學習成就評量資料庫圖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7632700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183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台灣學生學習成就評量資料庫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(TASA)</a:t>
            </a:r>
            <a:endParaRPr lang="zh-TW" altLang="en-US" sz="3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lang="zh-TW" altLang="en-US" dirty="0" smtClean="0">
                <a:solidFill>
                  <a:srgbClr val="0000CC"/>
                </a:solidFill>
              </a:rPr>
              <a:t>評量結果之應用</a:t>
            </a:r>
            <a:r>
              <a:rPr lang="zh-TW" altLang="en-US" b="0" dirty="0" smtClean="0"/>
              <a:t>：</a:t>
            </a:r>
          </a:p>
          <a:p>
            <a:pPr lvl="1" eaLnBrk="1" hangingPunct="1"/>
            <a:r>
              <a:rPr lang="zh-TW" altLang="en-US" b="1" dirty="0" smtClean="0"/>
              <a:t>建立</a:t>
            </a:r>
            <a:r>
              <a:rPr lang="zh-TW" altLang="en-US" dirty="0" smtClean="0"/>
              <a:t>台灣學生</a:t>
            </a:r>
            <a:r>
              <a:rPr lang="zh-TW" altLang="en-US" b="1" u="sng" dirty="0" smtClean="0"/>
              <a:t>學習成就評量資料庫</a:t>
            </a:r>
            <a:r>
              <a:rPr lang="zh-TW" altLang="en-US" b="1" dirty="0" smtClean="0"/>
              <a:t> </a:t>
            </a:r>
          </a:p>
          <a:p>
            <a:pPr lvl="1" eaLnBrk="1" hangingPunct="1"/>
            <a:r>
              <a:rPr lang="zh-TW" altLang="en-US" b="1" dirty="0" smtClean="0"/>
              <a:t>做為國家教育政策之</a:t>
            </a:r>
            <a:r>
              <a:rPr lang="zh-TW" altLang="en-US" b="1" u="sng" dirty="0" smtClean="0"/>
              <a:t>決策參考</a:t>
            </a:r>
          </a:p>
          <a:p>
            <a:pPr lvl="1" eaLnBrk="1" hangingPunct="1"/>
            <a:r>
              <a:rPr lang="zh-TW" altLang="en-US" b="1" dirty="0" smtClean="0">
                <a:solidFill>
                  <a:srgbClr val="0000CC"/>
                </a:solidFill>
              </a:rPr>
              <a:t>教育部</a:t>
            </a:r>
            <a:r>
              <a:rPr lang="zh-TW" altLang="en-US" b="1" dirty="0" smtClean="0"/>
              <a:t>：訂定</a:t>
            </a:r>
            <a:r>
              <a:rPr lang="zh-TW" altLang="en-US" b="1" u="sng" dirty="0" smtClean="0"/>
              <a:t>課程與教學</a:t>
            </a:r>
            <a:r>
              <a:rPr lang="zh-TW" altLang="en-US" b="1" dirty="0" smtClean="0"/>
              <a:t>政策</a:t>
            </a:r>
          </a:p>
          <a:p>
            <a:pPr lvl="1" eaLnBrk="1" hangingPunct="1"/>
            <a:r>
              <a:rPr lang="zh-TW" altLang="en-US" b="1" dirty="0" smtClean="0">
                <a:solidFill>
                  <a:srgbClr val="FF0000"/>
                </a:solidFill>
              </a:rPr>
              <a:t>縣市政府與學校</a:t>
            </a:r>
            <a:r>
              <a:rPr lang="zh-TW" altLang="en-US" b="1" dirty="0" smtClean="0"/>
              <a:t>：探討學生</a:t>
            </a:r>
            <a:r>
              <a:rPr lang="zh-TW" altLang="en-US" b="1" u="sng" dirty="0" smtClean="0"/>
              <a:t>學習成就</a:t>
            </a:r>
            <a:r>
              <a:rPr lang="zh-TW" altLang="en-US" b="1" dirty="0" smtClean="0"/>
              <a:t>及</a:t>
            </a:r>
            <a:r>
              <a:rPr lang="zh-TW" altLang="en-US" b="1" u="sng" dirty="0" smtClean="0"/>
              <a:t>推動補救教學</a:t>
            </a:r>
            <a:r>
              <a:rPr lang="zh-TW" altLang="en-US" b="1" dirty="0" smtClean="0"/>
              <a:t>之依據</a:t>
            </a:r>
          </a:p>
          <a:p>
            <a:pPr lvl="1" eaLnBrk="1" hangingPunct="1"/>
            <a:r>
              <a:rPr lang="zh-TW" altLang="en-US" b="1" dirty="0" smtClean="0">
                <a:solidFill>
                  <a:srgbClr val="006600"/>
                </a:solidFill>
              </a:rPr>
              <a:t>學術研究</a:t>
            </a:r>
            <a:r>
              <a:rPr lang="zh-TW" altLang="en-US" b="1" dirty="0" smtClean="0"/>
              <a:t>之資料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全國性基本學力檢測</a:t>
            </a:r>
            <a:endParaRPr lang="en-US" altLang="zh-TW" sz="40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943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7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zh-TW" b="1" dirty="0" smtClean="0"/>
              <a:t>國家教育研究院「臺灣學生學習成就評量資料庫</a:t>
            </a:r>
            <a:r>
              <a:rPr lang="en-US" altLang="zh-TW" b="1" dirty="0" smtClean="0"/>
              <a:t>(TASA)</a:t>
            </a:r>
            <a:r>
              <a:rPr lang="zh-TW" altLang="zh-TW" b="1" dirty="0" smtClean="0"/>
              <a:t> 」協助縣市辦理學生學習能力檢測（學力檢測）計畫</a:t>
            </a:r>
            <a:endParaRPr lang="en-US" altLang="zh-TW" b="1" dirty="0"/>
          </a:p>
          <a:p>
            <a:pPr eaLnBrk="1" hangingPunct="1"/>
            <a:r>
              <a:rPr lang="zh-TW" altLang="en-US" b="1" dirty="0" smtClean="0">
                <a:solidFill>
                  <a:schemeClr val="tx1"/>
                </a:solidFill>
              </a:rPr>
              <a:t>以下簡稱</a:t>
            </a:r>
            <a:endParaRPr lang="en-US" altLang="zh-TW" b="1" dirty="0" smtClean="0">
              <a:solidFill>
                <a:schemeClr val="tx1"/>
              </a:solidFill>
            </a:endParaRPr>
          </a:p>
          <a:p>
            <a:pPr marL="0" indent="0" eaLnBrk="1" hangingPunct="1">
              <a:buNone/>
            </a:pPr>
            <a:r>
              <a:rPr lang="zh-TW" altLang="zh-TW" sz="36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</a:t>
            </a:r>
            <a:r>
              <a:rPr lang="zh-TW" altLang="zh-TW" sz="36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教育研究院「學生學習能力檢測」</a:t>
            </a:r>
            <a:endParaRPr lang="zh-TW" altLang="en-US" sz="36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buNone/>
            </a:pPr>
            <a:endParaRPr lang="zh-TW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全國性基本學力檢測</a:t>
            </a:r>
            <a:endParaRPr lang="en-US" altLang="zh-TW" sz="40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87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7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zh-TW" altLang="zh-TW" sz="36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國家教育研究院「學生學習能力檢測」</a:t>
            </a:r>
            <a:endParaRPr lang="zh-TW" altLang="en-US" sz="3600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/>
            <a:r>
              <a:rPr lang="zh-TW" altLang="en-US" b="1" dirty="0" smtClean="0"/>
              <a:t>源起：教育部為協助各縣市其學生學習能力檢測之測驗標準化，於</a:t>
            </a:r>
            <a:r>
              <a:rPr lang="en-US" altLang="zh-TW" b="1" dirty="0" smtClean="0">
                <a:solidFill>
                  <a:srgbClr val="CC0099"/>
                </a:solidFill>
              </a:rPr>
              <a:t>2009</a:t>
            </a:r>
            <a:r>
              <a:rPr lang="zh-TW" altLang="en-US" b="1" dirty="0" smtClean="0">
                <a:solidFill>
                  <a:srgbClr val="CC0099"/>
                </a:solidFill>
              </a:rPr>
              <a:t>年委請國家教育研究院所屬之「臺灣學生學習成就評量資料庫」團隊，</a:t>
            </a:r>
            <a:r>
              <a:rPr lang="zh-TW" altLang="en-US" b="1" dirty="0" smtClean="0"/>
              <a:t>協助縣市辦理學生學習能力檢測計畫，並自</a:t>
            </a:r>
            <a:r>
              <a:rPr lang="en-US" altLang="zh-TW" b="1" dirty="0" smtClean="0"/>
              <a:t>2010</a:t>
            </a:r>
            <a:r>
              <a:rPr lang="zh-TW" altLang="en-US" b="1" dirty="0" smtClean="0"/>
              <a:t>至</a:t>
            </a:r>
            <a:r>
              <a:rPr lang="en-US" altLang="zh-TW" b="1" dirty="0" smtClean="0"/>
              <a:t>2012</a:t>
            </a:r>
            <a:r>
              <a:rPr lang="zh-TW" altLang="en-US" b="1" dirty="0" smtClean="0"/>
              <a:t>年期間進行國小四年級國語文及數學</a:t>
            </a:r>
            <a:r>
              <a:rPr lang="en-US" altLang="zh-TW" b="1" dirty="0" smtClean="0"/>
              <a:t>2</a:t>
            </a:r>
            <a:r>
              <a:rPr lang="zh-TW" altLang="en-US" b="1" dirty="0" smtClean="0"/>
              <a:t>科目之施測。</a:t>
            </a:r>
            <a:endParaRPr lang="en-US" altLang="zh-TW" b="1" dirty="0" smtClean="0"/>
          </a:p>
          <a:p>
            <a:pPr lvl="1" eaLnBrk="1" hangingPunct="1"/>
            <a:r>
              <a:rPr lang="zh-TW" altLang="en-US" b="1" dirty="0" smtClean="0"/>
              <a:t>該計畫自</a:t>
            </a:r>
            <a:r>
              <a:rPr lang="en-US" altLang="zh-TW" b="1" dirty="0" smtClean="0"/>
              <a:t>2013</a:t>
            </a:r>
            <a:r>
              <a:rPr lang="zh-TW" altLang="en-US" b="1" dirty="0" smtClean="0"/>
              <a:t>年開始改以</a:t>
            </a:r>
            <a:r>
              <a:rPr lang="zh-TW" altLang="en-US" b="1" dirty="0" smtClean="0">
                <a:solidFill>
                  <a:srgbClr val="7030A0"/>
                </a:solidFill>
              </a:rPr>
              <a:t>國小五年級</a:t>
            </a:r>
            <a:r>
              <a:rPr lang="zh-TW" altLang="en-US" b="1" dirty="0" smtClean="0"/>
              <a:t>學生為檢測對象，並籌組試題團隊獨立研發統一題本，施測規模及施測業務則由參與縣市負責。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全國性基本學力檢測</a:t>
            </a:r>
            <a:endParaRPr lang="en-US" altLang="zh-TW" sz="40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885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7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zh-TW" altLang="zh-TW" sz="36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國家教育研究院「學生學習能力檢測」</a:t>
            </a:r>
            <a:endParaRPr lang="zh-TW" altLang="en-US" sz="3600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b="1" dirty="0"/>
              <a:t>現況：為瞭解學生學習狀況，及早發現待加強學生，及早啟動積極性教學介入，自</a:t>
            </a:r>
            <a:r>
              <a:rPr lang="en-US" altLang="zh-TW" b="1" dirty="0"/>
              <a:t>2016</a:t>
            </a:r>
            <a:r>
              <a:rPr lang="zh-TW" altLang="en-US" b="1" dirty="0"/>
              <a:t>年起，檢測</a:t>
            </a:r>
            <a:r>
              <a:rPr lang="zh-TW" altLang="en-US" b="1" dirty="0">
                <a:solidFill>
                  <a:srgbClr val="7030A0"/>
                </a:solidFill>
              </a:rPr>
              <a:t>對象向下延伸至 國小</a:t>
            </a:r>
            <a:r>
              <a:rPr lang="en-US" altLang="zh-TW" b="1" dirty="0">
                <a:solidFill>
                  <a:srgbClr val="7030A0"/>
                </a:solidFill>
              </a:rPr>
              <a:t>2</a:t>
            </a:r>
            <a:r>
              <a:rPr lang="zh-TW" altLang="en-US" b="1" dirty="0">
                <a:solidFill>
                  <a:srgbClr val="7030A0"/>
                </a:solidFill>
              </a:rPr>
              <a:t>、</a:t>
            </a:r>
            <a:r>
              <a:rPr lang="en-US" altLang="zh-TW" b="1" dirty="0">
                <a:solidFill>
                  <a:srgbClr val="7030A0"/>
                </a:solidFill>
              </a:rPr>
              <a:t>3</a:t>
            </a:r>
            <a:r>
              <a:rPr lang="zh-TW" altLang="en-US" b="1" dirty="0">
                <a:solidFill>
                  <a:srgbClr val="7030A0"/>
                </a:solidFill>
              </a:rPr>
              <a:t>、</a:t>
            </a:r>
            <a:r>
              <a:rPr lang="en-US" altLang="zh-TW" b="1" dirty="0">
                <a:solidFill>
                  <a:srgbClr val="7030A0"/>
                </a:solidFill>
              </a:rPr>
              <a:t>5</a:t>
            </a:r>
            <a:r>
              <a:rPr lang="zh-TW" altLang="en-US" b="1" dirty="0">
                <a:solidFill>
                  <a:srgbClr val="7030A0"/>
                </a:solidFill>
              </a:rPr>
              <a:t>年級，施測科目也從國語文及數學</a:t>
            </a:r>
            <a:r>
              <a:rPr lang="en-US" altLang="zh-TW" b="1" dirty="0">
                <a:solidFill>
                  <a:srgbClr val="7030A0"/>
                </a:solidFill>
              </a:rPr>
              <a:t>2</a:t>
            </a:r>
            <a:r>
              <a:rPr lang="zh-TW" altLang="en-US" b="1" dirty="0">
                <a:solidFill>
                  <a:srgbClr val="7030A0"/>
                </a:solidFill>
              </a:rPr>
              <a:t>科，增加</a:t>
            </a:r>
            <a:r>
              <a:rPr lang="en-US" altLang="zh-TW" b="1" dirty="0">
                <a:solidFill>
                  <a:srgbClr val="7030A0"/>
                </a:solidFill>
              </a:rPr>
              <a:t>5</a:t>
            </a:r>
            <a:r>
              <a:rPr lang="zh-TW" altLang="en-US" b="1" dirty="0">
                <a:solidFill>
                  <a:srgbClr val="7030A0"/>
                </a:solidFill>
              </a:rPr>
              <a:t>年級英語科</a:t>
            </a:r>
            <a:r>
              <a:rPr lang="zh-TW" altLang="en-US" b="1" dirty="0" smtClean="0">
                <a:solidFill>
                  <a:srgbClr val="7030A0"/>
                </a:solidFill>
              </a:rPr>
              <a:t>。</a:t>
            </a:r>
            <a:endParaRPr lang="en-US" altLang="zh-TW" b="1" dirty="0" smtClean="0">
              <a:solidFill>
                <a:srgbClr val="7030A0"/>
              </a:solidFill>
            </a:endParaRPr>
          </a:p>
          <a:p>
            <a:pPr lvl="1"/>
            <a:r>
              <a:rPr lang="zh-TW" altLang="en-US" b="1" dirty="0" smtClean="0"/>
              <a:t>同時</a:t>
            </a:r>
            <a:r>
              <a:rPr lang="zh-TW" altLang="en-US" b="1" dirty="0"/>
              <a:t>回應部分縣市對於國中學生學習能力有檢測需求，</a:t>
            </a:r>
            <a:r>
              <a:rPr lang="en-US" altLang="zh-TW" b="1" dirty="0"/>
              <a:t>2016</a:t>
            </a:r>
            <a:r>
              <a:rPr lang="zh-TW" altLang="en-US" b="1" dirty="0"/>
              <a:t>年起亦開始小規模試辦 </a:t>
            </a:r>
            <a:r>
              <a:rPr lang="zh-TW" altLang="en-US" b="1" dirty="0">
                <a:solidFill>
                  <a:srgbClr val="7030A0"/>
                </a:solidFill>
              </a:rPr>
              <a:t>國中</a:t>
            </a:r>
            <a:r>
              <a:rPr lang="en-US" altLang="zh-TW" b="1" dirty="0">
                <a:solidFill>
                  <a:srgbClr val="7030A0"/>
                </a:solidFill>
              </a:rPr>
              <a:t>7</a:t>
            </a:r>
            <a:r>
              <a:rPr lang="zh-TW" altLang="en-US" b="1" dirty="0">
                <a:solidFill>
                  <a:srgbClr val="7030A0"/>
                </a:solidFill>
              </a:rPr>
              <a:t>、</a:t>
            </a:r>
            <a:r>
              <a:rPr lang="en-US" altLang="zh-TW" b="1" dirty="0">
                <a:solidFill>
                  <a:srgbClr val="7030A0"/>
                </a:solidFill>
              </a:rPr>
              <a:t>8</a:t>
            </a:r>
            <a:r>
              <a:rPr lang="zh-TW" altLang="en-US" b="1" dirty="0">
                <a:solidFill>
                  <a:srgbClr val="7030A0"/>
                </a:solidFill>
              </a:rPr>
              <a:t>年級國語文、數學及英語</a:t>
            </a:r>
            <a:r>
              <a:rPr lang="en-US" altLang="zh-TW" b="1" dirty="0">
                <a:solidFill>
                  <a:srgbClr val="7030A0"/>
                </a:solidFill>
              </a:rPr>
              <a:t>3</a:t>
            </a:r>
            <a:r>
              <a:rPr lang="zh-TW" altLang="en-US" b="1" dirty="0">
                <a:solidFill>
                  <a:srgbClr val="7030A0"/>
                </a:solidFill>
              </a:rPr>
              <a:t>科施測</a:t>
            </a:r>
            <a:r>
              <a:rPr lang="zh-TW" altLang="en-US" b="1" dirty="0"/>
              <a:t>，未來將依實施成效評估跨大辦理可能性。</a:t>
            </a:r>
            <a:endParaRPr lang="zh-TW" altLang="en-US" b="1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全國性基本學力檢測</a:t>
            </a:r>
            <a:endParaRPr lang="en-US" altLang="zh-TW" sz="40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833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文字方塊 3"/>
          <p:cNvSpPr txBox="1">
            <a:spLocks noChangeArrowheads="1"/>
          </p:cNvSpPr>
          <p:nvPr/>
        </p:nvSpPr>
        <p:spPr bwMode="auto">
          <a:xfrm>
            <a:off x="7235825" y="6453188"/>
            <a:ext cx="18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zh-TW" sz="1800" smtClean="0">
              <a:solidFill>
                <a:srgbClr val="000000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179253" name="Picture 53" descr="台南市市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3" y="-161132"/>
            <a:ext cx="2519363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54" name="標題 1"/>
          <p:cNvSpPr>
            <a:spLocks/>
          </p:cNvSpPr>
          <p:nvPr/>
        </p:nvSpPr>
        <p:spPr bwMode="auto">
          <a:xfrm>
            <a:off x="1908174" y="458788"/>
            <a:ext cx="7102476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b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各縣市辦理學力檢測情形</a:t>
            </a:r>
          </a:p>
        </p:txBody>
      </p:sp>
      <p:pic>
        <p:nvPicPr>
          <p:cNvPr id="179255" name="Picture 55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6338"/>
            <a:ext cx="4356100" cy="60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56" name="Picture 56" descr="imag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5084763"/>
            <a:ext cx="1782762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58" name="Text Box 58"/>
          <p:cNvSpPr txBox="1">
            <a:spLocks noChangeArrowheads="1"/>
          </p:cNvSpPr>
          <p:nvPr/>
        </p:nvSpPr>
        <p:spPr bwMode="auto">
          <a:xfrm>
            <a:off x="806450" y="2293938"/>
            <a:ext cx="7848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mtClean="0">
                <a:solidFill>
                  <a:srgbClr val="000000"/>
                </a:solidFill>
              </a:rPr>
              <a:t> </a:t>
            </a:r>
            <a:r>
              <a:rPr kumimoji="1" lang="en-US" altLang="zh-TW" b="1" smtClean="0">
                <a:solidFill>
                  <a:srgbClr val="000000"/>
                </a:solidFill>
              </a:rPr>
              <a:t>11  6   4     1     2   13   9  10    5    5    4    4    4    4    4    4    4     3    2    2</a:t>
            </a:r>
          </a:p>
        </p:txBody>
      </p:sp>
      <p:grpSp>
        <p:nvGrpSpPr>
          <p:cNvPr id="179261" name="Group 61"/>
          <p:cNvGrpSpPr>
            <a:grpSpLocks/>
          </p:cNvGrpSpPr>
          <p:nvPr/>
        </p:nvGrpSpPr>
        <p:grpSpPr bwMode="auto">
          <a:xfrm>
            <a:off x="250825" y="1844675"/>
            <a:ext cx="8459788" cy="3430588"/>
            <a:chOff x="204" y="1344"/>
            <a:chExt cx="5329" cy="2161"/>
          </a:xfrm>
        </p:grpSpPr>
        <p:pic>
          <p:nvPicPr>
            <p:cNvPr id="179259" name="Picture 59" descr="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344"/>
              <a:ext cx="5329" cy="2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9260" name="Text Box 60"/>
            <p:cNvSpPr txBox="1">
              <a:spLocks noChangeArrowheads="1"/>
            </p:cNvSpPr>
            <p:nvPr/>
          </p:nvSpPr>
          <p:spPr bwMode="auto">
            <a:xfrm>
              <a:off x="508" y="1445"/>
              <a:ext cx="49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TW" smtClean="0">
                  <a:solidFill>
                    <a:srgbClr val="000000"/>
                  </a:solidFill>
                </a:rPr>
                <a:t> </a:t>
              </a:r>
              <a:r>
                <a:rPr kumimoji="1" lang="en-US" altLang="zh-TW" b="1" smtClean="0">
                  <a:solidFill>
                    <a:srgbClr val="000000"/>
                  </a:solidFill>
                </a:rPr>
                <a:t>11  6   4     1     2   13   9  10    5    5    4    4    4    4    4    4    4     3    2    2</a:t>
              </a:r>
            </a:p>
          </p:txBody>
        </p:sp>
      </p:grpSp>
      <p:sp>
        <p:nvSpPr>
          <p:cNvPr id="179262" name="AutoShape 7"/>
          <p:cNvSpPr>
            <a:spLocks noChangeArrowheads="1"/>
          </p:cNvSpPr>
          <p:nvPr/>
        </p:nvSpPr>
        <p:spPr bwMode="gray">
          <a:xfrm>
            <a:off x="1187450" y="5516563"/>
            <a:ext cx="4608513" cy="1008062"/>
          </a:xfrm>
          <a:prstGeom prst="roundRect">
            <a:avLst>
              <a:gd name="adj" fmla="val 49106"/>
            </a:avLst>
          </a:prstGeom>
          <a:solidFill>
            <a:srgbClr val="33CCCC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en-US" altLang="zh-TW" sz="2400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kumimoji="0" lang="zh-TW" altLang="en-US" sz="2400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未辦理學力檢測縣市</a:t>
            </a:r>
            <a:r>
              <a:rPr kumimoji="0" lang="en-US" altLang="zh-TW" sz="2400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kumimoji="0" lang="zh-TW" altLang="en-US" sz="2400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雲林縣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en-US" altLang="zh-TW" sz="2400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kumimoji="0" lang="zh-TW" altLang="en-US" sz="2400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高雄市辦理</a:t>
            </a:r>
            <a:r>
              <a:rPr kumimoji="0" lang="en-US" altLang="zh-TW" sz="2400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0" lang="zh-TW" altLang="en-US" sz="2400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kumimoji="0" lang="en-US" altLang="zh-TW" sz="2400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:2015</a:t>
            </a:r>
            <a:r>
              <a:rPr kumimoji="0" lang="zh-TW" altLang="en-US" sz="2400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年停辦</a:t>
            </a:r>
          </a:p>
        </p:txBody>
      </p:sp>
      <p:sp>
        <p:nvSpPr>
          <p:cNvPr id="179263" name="Text Box 63"/>
          <p:cNvSpPr txBox="1">
            <a:spLocks noChangeArrowheads="1"/>
          </p:cNvSpPr>
          <p:nvPr/>
        </p:nvSpPr>
        <p:spPr bwMode="auto">
          <a:xfrm>
            <a:off x="900113" y="1341438"/>
            <a:ext cx="1800225" cy="45720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prstShdw prst="shdw17" dist="17961" dir="2700000">
              <a:srgbClr val="008000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2400" b="1" smtClean="0">
                <a:solidFill>
                  <a:srgbClr val="FFFFFF"/>
                </a:solidFill>
              </a:rPr>
              <a:t>辦理年數</a:t>
            </a:r>
          </a:p>
        </p:txBody>
      </p:sp>
    </p:spTree>
    <p:extLst>
      <p:ext uri="{BB962C8B-B14F-4D97-AF65-F5344CB8AC3E}">
        <p14:creationId xmlns:p14="http://schemas.microsoft.com/office/powerpoint/2010/main" val="184121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文字方塊 3"/>
          <p:cNvSpPr txBox="1">
            <a:spLocks noChangeArrowheads="1"/>
          </p:cNvSpPr>
          <p:nvPr/>
        </p:nvSpPr>
        <p:spPr bwMode="auto">
          <a:xfrm>
            <a:off x="7235825" y="6453188"/>
            <a:ext cx="18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zh-TW" sz="1800" smtClean="0">
              <a:solidFill>
                <a:srgbClr val="00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80229" name="標題 1"/>
          <p:cNvSpPr>
            <a:spLocks/>
          </p:cNvSpPr>
          <p:nvPr/>
        </p:nvSpPr>
        <p:spPr bwMode="auto">
          <a:xfrm>
            <a:off x="0" y="354013"/>
            <a:ext cx="9372600" cy="8890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b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2015</a:t>
            </a: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年各縣市辦理學力檢測情形</a:t>
            </a:r>
          </a:p>
        </p:txBody>
      </p:sp>
      <p:pic>
        <p:nvPicPr>
          <p:cNvPr id="180231" name="Picture 7" descr="imag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5084763"/>
            <a:ext cx="1782762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1188" name="Group 9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811942"/>
              </p:ext>
            </p:extLst>
          </p:nvPr>
        </p:nvGraphicFramePr>
        <p:xfrm>
          <a:off x="679451" y="1789113"/>
          <a:ext cx="8140701" cy="4754880"/>
        </p:xfrm>
        <a:graphic>
          <a:graphicData uri="http://schemas.openxmlformats.org/drawingml/2006/table">
            <a:tbl>
              <a:tblPr/>
              <a:tblGrid>
                <a:gridCol w="847348"/>
                <a:gridCol w="1284887"/>
                <a:gridCol w="1146230"/>
                <a:gridCol w="1035305"/>
                <a:gridCol w="1303375"/>
                <a:gridCol w="2523556"/>
              </a:tblGrid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縣市</a:t>
                      </a:r>
                      <a:endParaRPr kumimoji="1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抽測年級</a:t>
                      </a:r>
                      <a:endParaRPr kumimoji="1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除</a:t>
                      </a: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年級外</a:t>
                      </a: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1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檢測科目</a:t>
                      </a:r>
                      <a:endParaRPr kumimoji="1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除國、數外</a:t>
                      </a: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1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辦理方式</a:t>
                      </a:r>
                      <a:endParaRPr kumimoji="1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除普測外</a:t>
                      </a: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1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試題來源</a:t>
                      </a: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除國教院外</a:t>
                      </a: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1" lang="en-US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試題類型</a:t>
                      </a:r>
                      <a:endParaRPr kumimoji="1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除選擇題外</a:t>
                      </a: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1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台北市</a:t>
                      </a:r>
                      <a:endParaRPr kumimoji="1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英語：抽測</a:t>
                      </a:r>
                      <a:endParaRPr kumimoji="1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作文題：抽測</a:t>
                      </a:r>
                      <a:endParaRPr kumimoji="1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英語：抽測</a:t>
                      </a:r>
                      <a:endParaRPr kumimoji="1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自編</a:t>
                      </a:r>
                      <a:endParaRPr kumimoji="1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國語：填充題及問答題</a:t>
                      </a:r>
                      <a:endParaRPr kumimoji="1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數學：非選擇題（建構反應題）</a:t>
                      </a:r>
                      <a:endParaRPr kumimoji="1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英語：書寫試題、口說試題</a:t>
                      </a:r>
                      <a:endParaRPr kumimoji="1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新北市</a:t>
                      </a:r>
                      <a:endParaRPr kumimoji="1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英語：普測</a:t>
                      </a:r>
                      <a:endParaRPr kumimoji="1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endParaRPr kumimoji="1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自編</a:t>
                      </a: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國語：閱讀開放題型</a:t>
                      </a:r>
                      <a:endParaRPr kumimoji="1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數學：非選擇</a:t>
                      </a: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類</a:t>
                      </a: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PISA)</a:t>
                      </a:r>
                      <a:endParaRPr kumimoji="1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英語：非選擇</a:t>
                      </a: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寫的題型</a:t>
                      </a: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1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台南市</a:t>
                      </a:r>
                      <a:endParaRPr kumimoji="1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endParaRPr kumimoji="1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國語：抽測</a:t>
                      </a: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數學：抽測</a:t>
                      </a:r>
                      <a:endParaRPr kumimoji="1" lang="en-US" altLang="zh-TW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高雄市</a:t>
                      </a: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年級</a:t>
                      </a:r>
                      <a:endParaRPr kumimoji="1" lang="zh-TW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endParaRPr kumimoji="1" lang="en-US" altLang="zh-TW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endParaRPr kumimoji="1" lang="en-US" altLang="zh-TW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自編</a:t>
                      </a:r>
                      <a:endParaRPr kumimoji="1" lang="zh-TW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線上系統</a:t>
                      </a:r>
                      <a:endParaRPr kumimoji="1" lang="zh-TW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花蓮縣</a:t>
                      </a:r>
                      <a:endParaRPr kumimoji="1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國語：</a:t>
                      </a: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1~8</a:t>
                      </a: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年級</a:t>
                      </a: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數學：</a:t>
                      </a: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3~8</a:t>
                      </a: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年級</a:t>
                      </a: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英語：</a:t>
                      </a: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5~8</a:t>
                      </a: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年級</a:t>
                      </a: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英語：普測</a:t>
                      </a: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endParaRPr kumimoji="1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自編</a:t>
                      </a: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數學：</a:t>
                      </a: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7-8</a:t>
                      </a: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非選擇題</a:t>
                      </a: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英語：</a:t>
                      </a: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5-8</a:t>
                      </a: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聽力測驗</a:t>
                      </a: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宜蘭縣</a:t>
                      </a:r>
                      <a:endParaRPr kumimoji="1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國語：</a:t>
                      </a: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年級</a:t>
                      </a: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數學：</a:t>
                      </a: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年級</a:t>
                      </a: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自然：</a:t>
                      </a: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年級</a:t>
                      </a: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英語：</a:t>
                      </a: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年級</a:t>
                      </a: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自然：普測</a:t>
                      </a: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英語：普測</a:t>
                      </a: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endParaRPr kumimoji="1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自編</a:t>
                      </a: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英語：聽力測驗</a:t>
                      </a: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苗栗縣</a:t>
                      </a:r>
                      <a:endParaRPr kumimoji="1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3-8</a:t>
                      </a: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年級</a:t>
                      </a: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英語：普測</a:t>
                      </a:r>
                      <a:endParaRPr kumimoji="1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社會：普測</a:t>
                      </a:r>
                      <a:endParaRPr kumimoji="1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自然：普測</a:t>
                      </a:r>
                      <a:endParaRPr kumimoji="1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endParaRPr kumimoji="1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年級國語、數學：國教院</a:t>
                      </a:r>
                      <a:endParaRPr kumimoji="1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其它年級：自編</a:t>
                      </a:r>
                      <a:endParaRPr kumimoji="1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0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919869"/>
              </p:ext>
            </p:extLst>
          </p:nvPr>
        </p:nvGraphicFramePr>
        <p:xfrm>
          <a:off x="100013" y="1787525"/>
          <a:ext cx="8943974" cy="4857647"/>
        </p:xfrm>
        <a:graphic>
          <a:graphicData uri="http://schemas.openxmlformats.org/drawingml/2006/table">
            <a:tbl>
              <a:tblPr firstRow="1">
                <a:tableStyleId>{08FB837D-C827-4EFA-A057-4D05807E0F7C}</a:tableStyleId>
              </a:tblPr>
              <a:tblGrid>
                <a:gridCol w="5744189"/>
                <a:gridCol w="3199785"/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effectLst/>
                        </a:rPr>
                        <a:t>辦理內容說明</a:t>
                      </a:r>
                      <a:endParaRPr lang="zh-TW" altLang="en-US" sz="1800" b="1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effectLst/>
                        </a:rPr>
                        <a:t>參與縣市</a:t>
                      </a:r>
                      <a:endParaRPr lang="zh-TW" altLang="en-US" sz="1800" b="1" dirty="0"/>
                    </a:p>
                  </a:txBody>
                  <a:tcPr marL="10665" marR="10665" marT="5333" marB="5333" anchor="ctr"/>
                </a:tc>
              </a:tr>
              <a:tr h="638175">
                <a:tc>
                  <a:txBody>
                    <a:bodyPr/>
                    <a:lstStyle/>
                    <a:p>
                      <a:pPr fontAlgn="ctr"/>
                      <a:r>
                        <a:rPr lang="en-US" altLang="zh-TW" sz="1800" b="1" dirty="0">
                          <a:effectLst/>
                        </a:rPr>
                        <a:t>1.</a:t>
                      </a:r>
                      <a:r>
                        <a:rPr lang="zh-TW" altLang="en-US" sz="1800" b="1" dirty="0">
                          <a:effectLst/>
                        </a:rPr>
                        <a:t>提供統一題本進行 施測，協助國小</a:t>
                      </a:r>
                      <a:r>
                        <a:rPr lang="en-US" altLang="zh-TW" sz="1800" b="1" dirty="0">
                          <a:effectLst/>
                        </a:rPr>
                        <a:t>2</a:t>
                      </a:r>
                      <a:r>
                        <a:rPr lang="zh-TW" altLang="en-US" sz="1800" b="1" dirty="0">
                          <a:effectLst/>
                        </a:rPr>
                        <a:t>年級國語文、數學</a:t>
                      </a:r>
                      <a:br>
                        <a:rPr lang="zh-TW" altLang="en-US" sz="1800" b="1" dirty="0">
                          <a:effectLst/>
                        </a:rPr>
                      </a:br>
                      <a:r>
                        <a:rPr lang="en-US" altLang="zh-TW" sz="1800" b="1" dirty="0">
                          <a:effectLst/>
                        </a:rPr>
                        <a:t>2.</a:t>
                      </a:r>
                      <a:r>
                        <a:rPr lang="zh-TW" altLang="en-US" sz="1800" b="1" dirty="0">
                          <a:effectLst/>
                        </a:rPr>
                        <a:t>提供試後教學回饋研習及成果報告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effectLst/>
                        </a:rPr>
                        <a:t>桃園市、</a:t>
                      </a:r>
                      <a:r>
                        <a:rPr lang="zh-TW" altLang="en-US" sz="1800" b="1" dirty="0" smtClean="0">
                          <a:effectLst/>
                        </a:rPr>
                        <a:t>苗栗縣、彰化縣</a:t>
                      </a:r>
                      <a:r>
                        <a:rPr lang="zh-TW" altLang="en-US" sz="1800" b="1" dirty="0">
                          <a:effectLst/>
                        </a:rPr>
                        <a:t>、</a:t>
                      </a:r>
                      <a:r>
                        <a:rPr lang="zh-TW" altLang="en-US" sz="1800" b="1" dirty="0" smtClean="0">
                          <a:effectLst/>
                        </a:rPr>
                        <a:t>南投縣、</a:t>
                      </a:r>
                      <a:r>
                        <a:rPr lang="zh-TW" altLang="en-US" sz="1800" b="1" dirty="0" smtClean="0">
                          <a:solidFill>
                            <a:srgbClr val="FF0066"/>
                          </a:solidFill>
                          <a:effectLst/>
                        </a:rPr>
                        <a:t>雲林縣</a:t>
                      </a:r>
                      <a:r>
                        <a:rPr lang="en-US" altLang="zh-TW" sz="1400" b="1" dirty="0">
                          <a:solidFill>
                            <a:srgbClr val="FF0066"/>
                          </a:solidFill>
                          <a:effectLst/>
                        </a:rPr>
                        <a:t>(</a:t>
                      </a:r>
                      <a:r>
                        <a:rPr lang="zh-TW" altLang="en-US" sz="1400" b="1" dirty="0">
                          <a:solidFill>
                            <a:srgbClr val="FF0066"/>
                          </a:solidFill>
                          <a:effectLst/>
                        </a:rPr>
                        <a:t>僅國語</a:t>
                      </a:r>
                      <a:r>
                        <a:rPr lang="en-US" altLang="zh-TW" sz="1400" b="1" dirty="0" smtClean="0">
                          <a:solidFill>
                            <a:srgbClr val="FF0066"/>
                          </a:solidFill>
                          <a:effectLst/>
                        </a:rPr>
                        <a:t>)</a:t>
                      </a:r>
                      <a:r>
                        <a:rPr lang="zh-TW" altLang="en-US" sz="1400" b="1" dirty="0" smtClean="0">
                          <a:solidFill>
                            <a:srgbClr val="FF0066"/>
                          </a:solidFill>
                          <a:effectLst/>
                        </a:rPr>
                        <a:t> </a:t>
                      </a:r>
                      <a:r>
                        <a:rPr lang="zh-TW" altLang="en-US" sz="1400" b="1" dirty="0" smtClean="0">
                          <a:effectLst/>
                        </a:rPr>
                        <a:t>、</a:t>
                      </a:r>
                      <a:r>
                        <a:rPr lang="zh-TW" altLang="en-US" sz="1800" b="1" dirty="0" smtClean="0">
                          <a:effectLst/>
                        </a:rPr>
                        <a:t>臺</a:t>
                      </a:r>
                      <a:r>
                        <a:rPr lang="zh-TW" altLang="en-US" sz="1800" b="1" dirty="0">
                          <a:effectLst/>
                        </a:rPr>
                        <a:t>東縣　　　　</a:t>
                      </a:r>
                    </a:p>
                  </a:txBody>
                  <a:tcPr marL="0" marR="0" marT="0" marB="0"/>
                </a:tc>
              </a:tr>
              <a:tr h="791695">
                <a:tc>
                  <a:txBody>
                    <a:bodyPr/>
                    <a:lstStyle/>
                    <a:p>
                      <a:pPr fontAlgn="ctr"/>
                      <a:r>
                        <a:rPr lang="en-US" altLang="zh-TW" sz="1800" b="1" dirty="0">
                          <a:effectLst/>
                        </a:rPr>
                        <a:t>1.</a:t>
                      </a:r>
                      <a:r>
                        <a:rPr lang="zh-TW" altLang="en-US" sz="1800" b="1" dirty="0">
                          <a:effectLst/>
                        </a:rPr>
                        <a:t>提供統一題本進行 施測，協助國小</a:t>
                      </a:r>
                      <a:r>
                        <a:rPr lang="en-US" altLang="zh-TW" sz="1800" b="1" dirty="0">
                          <a:effectLst/>
                        </a:rPr>
                        <a:t>3</a:t>
                      </a:r>
                      <a:r>
                        <a:rPr lang="zh-TW" altLang="en-US" sz="1800" b="1" dirty="0">
                          <a:effectLst/>
                        </a:rPr>
                        <a:t>年級國語文、數學</a:t>
                      </a:r>
                      <a:br>
                        <a:rPr lang="zh-TW" altLang="en-US" sz="1800" b="1" dirty="0">
                          <a:effectLst/>
                        </a:rPr>
                      </a:br>
                      <a:r>
                        <a:rPr lang="en-US" altLang="zh-TW" sz="1800" b="1" dirty="0">
                          <a:effectLst/>
                        </a:rPr>
                        <a:t>2.</a:t>
                      </a:r>
                      <a:r>
                        <a:rPr lang="zh-TW" altLang="en-US" sz="1800" b="1" dirty="0">
                          <a:effectLst/>
                        </a:rPr>
                        <a:t>提供試後教學回饋研習及成果報告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effectLst/>
                        </a:rPr>
                        <a:t>基隆市、</a:t>
                      </a:r>
                      <a:r>
                        <a:rPr lang="zh-TW" altLang="en-US" sz="1800" b="1" dirty="0" smtClean="0">
                          <a:effectLst/>
                        </a:rPr>
                        <a:t>桃園市、苗栗縣</a:t>
                      </a:r>
                      <a:endParaRPr lang="en-US" altLang="zh-TW" sz="1800" b="1" dirty="0" smtClean="0">
                        <a:effectLst/>
                      </a:endParaRPr>
                    </a:p>
                    <a:p>
                      <a:pPr algn="ctr"/>
                      <a:r>
                        <a:rPr lang="zh-TW" altLang="en-US" sz="1800" b="1" dirty="0" smtClean="0">
                          <a:effectLst/>
                        </a:rPr>
                        <a:t>南投縣、</a:t>
                      </a:r>
                      <a:r>
                        <a:rPr lang="zh-TW" altLang="en-US" sz="1800" b="1" dirty="0" smtClean="0">
                          <a:solidFill>
                            <a:srgbClr val="FF0066"/>
                          </a:solidFill>
                          <a:effectLst/>
                        </a:rPr>
                        <a:t>雲林縣</a:t>
                      </a:r>
                      <a:r>
                        <a:rPr lang="en-US" altLang="zh-TW" sz="1800" b="1" dirty="0">
                          <a:solidFill>
                            <a:srgbClr val="FF0066"/>
                          </a:solidFill>
                          <a:effectLst/>
                        </a:rPr>
                        <a:t>(</a:t>
                      </a:r>
                      <a:r>
                        <a:rPr lang="zh-TW" altLang="en-US" sz="1800" b="1" dirty="0">
                          <a:solidFill>
                            <a:srgbClr val="FF0066"/>
                          </a:solidFill>
                          <a:effectLst/>
                        </a:rPr>
                        <a:t>僅數學</a:t>
                      </a:r>
                      <a:r>
                        <a:rPr lang="en-US" altLang="zh-TW" sz="1800" b="1" dirty="0">
                          <a:solidFill>
                            <a:srgbClr val="FF0066"/>
                          </a:solidFill>
                          <a:effectLst/>
                        </a:rPr>
                        <a:t>)</a:t>
                      </a:r>
                      <a:br>
                        <a:rPr lang="en-US" altLang="zh-TW" sz="1800" b="1" dirty="0">
                          <a:solidFill>
                            <a:srgbClr val="FF0066"/>
                          </a:solidFill>
                          <a:effectLst/>
                        </a:rPr>
                      </a:br>
                      <a:r>
                        <a:rPr lang="zh-TW" altLang="en-US" sz="1800" b="1" dirty="0">
                          <a:effectLst/>
                        </a:rPr>
                        <a:t>屏東縣、</a:t>
                      </a:r>
                      <a:r>
                        <a:rPr lang="zh-TW" altLang="en-US" sz="1800" b="1" dirty="0" smtClean="0">
                          <a:effectLst/>
                        </a:rPr>
                        <a:t>澎湖縣、</a:t>
                      </a:r>
                      <a:endParaRPr lang="zh-TW" altLang="en-US" sz="1800" b="1" dirty="0">
                        <a:effectLst/>
                      </a:endParaRPr>
                    </a:p>
                  </a:txBody>
                  <a:tcPr marL="0" marR="0" marT="0" marB="0"/>
                </a:tc>
              </a:tr>
              <a:tr h="1385467">
                <a:tc>
                  <a:txBody>
                    <a:bodyPr/>
                    <a:lstStyle/>
                    <a:p>
                      <a:pPr fontAlgn="ctr"/>
                      <a:r>
                        <a:rPr lang="en-US" altLang="zh-TW" sz="1800" b="1" dirty="0">
                          <a:effectLst/>
                        </a:rPr>
                        <a:t>1.</a:t>
                      </a:r>
                      <a:r>
                        <a:rPr lang="zh-TW" altLang="en-US" sz="1800" b="1" dirty="0">
                          <a:effectLst/>
                        </a:rPr>
                        <a:t>提供統一題本進 行施測，協助國小</a:t>
                      </a:r>
                      <a:r>
                        <a:rPr lang="en-US" altLang="zh-TW" sz="1800" b="1" dirty="0">
                          <a:effectLst/>
                        </a:rPr>
                        <a:t>5</a:t>
                      </a:r>
                      <a:r>
                        <a:rPr lang="zh-TW" altLang="en-US" sz="1800" b="1" dirty="0">
                          <a:effectLst/>
                        </a:rPr>
                        <a:t>年級國語文、數學、英語文</a:t>
                      </a:r>
                      <a:br>
                        <a:rPr lang="zh-TW" altLang="en-US" sz="1800" b="1" dirty="0">
                          <a:effectLst/>
                        </a:rPr>
                      </a:br>
                      <a:r>
                        <a:rPr lang="en-US" altLang="zh-TW" sz="1800" b="1" dirty="0">
                          <a:effectLst/>
                        </a:rPr>
                        <a:t>2.</a:t>
                      </a:r>
                      <a:r>
                        <a:rPr lang="zh-TW" altLang="en-US" sz="1800" b="1" dirty="0">
                          <a:effectLst/>
                        </a:rPr>
                        <a:t>提供試後教學回饋研習及成果報告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effectLst/>
                        </a:rPr>
                        <a:t>基隆市、</a:t>
                      </a:r>
                      <a:r>
                        <a:rPr lang="zh-TW" altLang="en-US" sz="1800" b="1" dirty="0" smtClean="0">
                          <a:effectLst/>
                        </a:rPr>
                        <a:t>澎湖縣、桃園市</a:t>
                      </a:r>
                      <a:endParaRPr lang="en-US" altLang="zh-TW" sz="1800" b="1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effectLst/>
                        </a:rPr>
                        <a:t>新竹縣、新竹市</a:t>
                      </a:r>
                      <a:r>
                        <a:rPr lang="zh-TW" altLang="en-US" sz="1800" b="1" dirty="0">
                          <a:effectLst/>
                        </a:rPr>
                        <a:t>、苗栗縣</a:t>
                      </a:r>
                      <a:br>
                        <a:rPr lang="zh-TW" altLang="en-US" sz="1800" b="1" dirty="0">
                          <a:effectLst/>
                        </a:rPr>
                      </a:br>
                      <a:r>
                        <a:rPr lang="zh-TW" altLang="en-US" sz="1800" b="1" dirty="0">
                          <a:effectLst/>
                        </a:rPr>
                        <a:t>南投縣、</a:t>
                      </a:r>
                      <a:r>
                        <a:rPr lang="zh-TW" altLang="en-US" sz="1800" b="1" dirty="0" smtClean="0">
                          <a:solidFill>
                            <a:srgbClr val="FF0066"/>
                          </a:solidFill>
                          <a:effectLst/>
                        </a:rPr>
                        <a:t>雲林縣</a:t>
                      </a:r>
                      <a:r>
                        <a:rPr lang="zh-TW" altLang="en-US" sz="1800" b="1" dirty="0" smtClean="0">
                          <a:effectLst/>
                        </a:rPr>
                        <a:t>、嘉義市</a:t>
                      </a:r>
                      <a:endParaRPr lang="en-US" altLang="zh-TW" sz="1800" b="1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effectLst/>
                        </a:rPr>
                        <a:t>臺南市、新北市</a:t>
                      </a:r>
                      <a:r>
                        <a:rPr lang="en-US" altLang="zh-TW" sz="1800" b="1" dirty="0" smtClean="0">
                          <a:effectLst/>
                        </a:rPr>
                        <a:t>(</a:t>
                      </a:r>
                      <a:r>
                        <a:rPr lang="zh-TW" altLang="en-US" sz="1800" b="1" dirty="0" smtClean="0">
                          <a:effectLst/>
                        </a:rPr>
                        <a:t>僅數學</a:t>
                      </a:r>
                      <a:r>
                        <a:rPr lang="en-US" altLang="zh-TW" sz="1800" b="1" dirty="0" smtClean="0">
                          <a:effectLst/>
                        </a:rPr>
                        <a:t>)</a:t>
                      </a:r>
                      <a:br>
                        <a:rPr lang="en-US" altLang="zh-TW" sz="1800" b="1" dirty="0" smtClean="0">
                          <a:effectLst/>
                        </a:rPr>
                      </a:br>
                      <a:r>
                        <a:rPr lang="zh-TW" altLang="en-US" sz="1800" b="1" dirty="0" smtClean="0">
                          <a:effectLst/>
                        </a:rPr>
                        <a:t>屏東縣</a:t>
                      </a:r>
                      <a:r>
                        <a:rPr lang="en-US" altLang="zh-TW" sz="1800" b="1" dirty="0" smtClean="0">
                          <a:effectLst/>
                        </a:rPr>
                        <a:t>(</a:t>
                      </a:r>
                      <a:r>
                        <a:rPr lang="zh-TW" altLang="en-US" sz="1800" b="1" dirty="0" smtClean="0">
                          <a:effectLst/>
                        </a:rPr>
                        <a:t>僅數學</a:t>
                      </a:r>
                      <a:r>
                        <a:rPr lang="en-US" altLang="zh-TW" sz="1800" b="1" dirty="0" smtClean="0">
                          <a:effectLst/>
                        </a:rPr>
                        <a:t>)</a:t>
                      </a:r>
                      <a:endParaRPr lang="en-US" altLang="zh-TW" sz="1800" b="1" dirty="0">
                        <a:effectLst/>
                      </a:endParaRPr>
                    </a:p>
                  </a:txBody>
                  <a:tcPr marL="0" marR="0" marT="0" marB="0"/>
                </a:tc>
              </a:tr>
              <a:tr h="791695">
                <a:tc>
                  <a:txBody>
                    <a:bodyPr/>
                    <a:lstStyle/>
                    <a:p>
                      <a:pPr fontAlgn="ctr"/>
                      <a:r>
                        <a:rPr lang="en-US" altLang="zh-TW" sz="1800" b="1" dirty="0">
                          <a:effectLst/>
                        </a:rPr>
                        <a:t>1.</a:t>
                      </a:r>
                      <a:r>
                        <a:rPr lang="zh-TW" altLang="en-US" sz="1800" b="1" dirty="0">
                          <a:effectLst/>
                        </a:rPr>
                        <a:t>提供統一題本進行施測，協助國小</a:t>
                      </a:r>
                      <a:r>
                        <a:rPr lang="en-US" altLang="zh-TW" sz="1800" b="1" dirty="0">
                          <a:effectLst/>
                        </a:rPr>
                        <a:t>7</a:t>
                      </a:r>
                      <a:r>
                        <a:rPr lang="zh-TW" altLang="en-US" sz="1800" b="1" dirty="0">
                          <a:effectLst/>
                        </a:rPr>
                        <a:t>年 級國語文、數學、英語文</a:t>
                      </a:r>
                      <a:br>
                        <a:rPr lang="zh-TW" altLang="en-US" sz="1800" b="1" dirty="0">
                          <a:effectLst/>
                        </a:rPr>
                      </a:br>
                      <a:r>
                        <a:rPr lang="en-US" altLang="zh-TW" sz="1800" b="1" dirty="0">
                          <a:effectLst/>
                        </a:rPr>
                        <a:t>2.</a:t>
                      </a:r>
                      <a:r>
                        <a:rPr lang="zh-TW" altLang="en-US" sz="1800" b="1" dirty="0">
                          <a:effectLst/>
                        </a:rPr>
                        <a:t>提供試後教學回饋研習及成果報告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effectLst/>
                        </a:rPr>
                        <a:t>基隆市、</a:t>
                      </a:r>
                      <a:r>
                        <a:rPr lang="zh-TW" altLang="en-US" sz="1800" b="1" dirty="0" smtClean="0">
                          <a:effectLst/>
                        </a:rPr>
                        <a:t>苗栗縣、彰化縣</a:t>
                      </a:r>
                      <a:endParaRPr lang="en-US" altLang="zh-TW" sz="1800" b="1" dirty="0" smtClean="0">
                        <a:effectLst/>
                      </a:endParaRPr>
                    </a:p>
                    <a:p>
                      <a:pPr algn="ctr"/>
                      <a:r>
                        <a:rPr lang="zh-TW" altLang="en-US" sz="1800" b="1" dirty="0" smtClean="0">
                          <a:effectLst/>
                        </a:rPr>
                        <a:t>南投縣、</a:t>
                      </a:r>
                      <a:r>
                        <a:rPr lang="zh-TW" altLang="en-US" sz="1800" b="1" dirty="0" smtClean="0">
                          <a:solidFill>
                            <a:srgbClr val="FF0066"/>
                          </a:solidFill>
                          <a:effectLst/>
                        </a:rPr>
                        <a:t>雲林縣</a:t>
                      </a:r>
                      <a:r>
                        <a:rPr lang="zh-TW" altLang="en-US" sz="1800" b="1" dirty="0">
                          <a:effectLst/>
                        </a:rPr>
                        <a:t>、</a:t>
                      </a:r>
                      <a:r>
                        <a:rPr lang="zh-TW" altLang="en-US" sz="1800" b="1" dirty="0" smtClean="0">
                          <a:effectLst/>
                        </a:rPr>
                        <a:t>屏東縣</a:t>
                      </a:r>
                      <a:r>
                        <a:rPr lang="zh-TW" altLang="en-US" sz="1800" b="1" dirty="0">
                          <a:effectLst/>
                        </a:rPr>
                        <a:t/>
                      </a:r>
                      <a:br>
                        <a:rPr lang="zh-TW" altLang="en-US" sz="1800" b="1" dirty="0">
                          <a:effectLst/>
                        </a:rPr>
                      </a:br>
                      <a:r>
                        <a:rPr lang="zh-TW" altLang="en-US" sz="1800" b="1" dirty="0">
                          <a:effectLst/>
                        </a:rPr>
                        <a:t>澎湖縣、</a:t>
                      </a:r>
                      <a:r>
                        <a:rPr lang="zh-TW" altLang="en-US" sz="1800" b="1" dirty="0">
                          <a:solidFill>
                            <a:srgbClr val="0066FF"/>
                          </a:solidFill>
                          <a:effectLst/>
                        </a:rPr>
                        <a:t>花蓮縣</a:t>
                      </a:r>
                    </a:p>
                  </a:txBody>
                  <a:tcPr marL="0" marR="0" marT="0" marB="0"/>
                </a:tc>
              </a:tr>
              <a:tr h="692734">
                <a:tc>
                  <a:txBody>
                    <a:bodyPr/>
                    <a:lstStyle/>
                    <a:p>
                      <a:pPr fontAlgn="ctr"/>
                      <a:r>
                        <a:rPr lang="en-US" altLang="zh-TW" sz="1800" b="1" dirty="0">
                          <a:effectLst/>
                        </a:rPr>
                        <a:t>1.</a:t>
                      </a:r>
                      <a:r>
                        <a:rPr lang="zh-TW" altLang="en-US" sz="1800" b="1" dirty="0">
                          <a:effectLst/>
                        </a:rPr>
                        <a:t>提供統一題本進行施測，協助國小</a:t>
                      </a:r>
                      <a:r>
                        <a:rPr lang="en-US" altLang="zh-TW" sz="1800" b="1" dirty="0">
                          <a:effectLst/>
                        </a:rPr>
                        <a:t>8</a:t>
                      </a:r>
                      <a:r>
                        <a:rPr lang="zh-TW" altLang="en-US" sz="1800" b="1" dirty="0">
                          <a:effectLst/>
                        </a:rPr>
                        <a:t>年 級國語文、數學、英語文</a:t>
                      </a:r>
                      <a:br>
                        <a:rPr lang="zh-TW" altLang="en-US" sz="1800" b="1" dirty="0">
                          <a:effectLst/>
                        </a:rPr>
                      </a:br>
                      <a:r>
                        <a:rPr lang="en-US" altLang="zh-TW" sz="1800" b="1" dirty="0">
                          <a:effectLst/>
                        </a:rPr>
                        <a:t>2.</a:t>
                      </a:r>
                      <a:r>
                        <a:rPr lang="zh-TW" altLang="en-US" sz="1800" b="1" dirty="0">
                          <a:effectLst/>
                        </a:rPr>
                        <a:t>提供試後教學回饋研習及成果報告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effectLst/>
                        </a:rPr>
                        <a:t>基隆市、</a:t>
                      </a:r>
                      <a:r>
                        <a:rPr lang="zh-TW" altLang="en-US" sz="1800" b="1" dirty="0" smtClean="0">
                          <a:effectLst/>
                        </a:rPr>
                        <a:t>苗栗縣、彰化縣</a:t>
                      </a:r>
                      <a:endParaRPr lang="en-US" altLang="zh-TW" sz="1800" b="1" dirty="0" smtClean="0">
                        <a:effectLst/>
                      </a:endParaRPr>
                    </a:p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FF0066"/>
                          </a:solidFill>
                          <a:effectLst/>
                        </a:rPr>
                        <a:t>雲林縣</a:t>
                      </a:r>
                      <a:r>
                        <a:rPr lang="zh-TW" altLang="en-US" sz="1800" b="1" dirty="0" smtClean="0">
                          <a:effectLst/>
                        </a:rPr>
                        <a:t>、屏東縣、澎湖縣</a:t>
                      </a:r>
                      <a:br>
                        <a:rPr lang="zh-TW" altLang="en-US" sz="1800" b="1" dirty="0" smtClean="0">
                          <a:effectLst/>
                        </a:rPr>
                      </a:br>
                      <a:r>
                        <a:rPr lang="zh-TW" altLang="en-US" sz="1800" b="1" dirty="0" smtClean="0">
                          <a:solidFill>
                            <a:srgbClr val="0066FF"/>
                          </a:solidFill>
                          <a:effectLst/>
                        </a:rPr>
                        <a:t>花蓮縣</a:t>
                      </a:r>
                      <a:r>
                        <a:rPr lang="zh-TW" altLang="en-US" sz="1800" b="1" dirty="0" smtClean="0">
                          <a:effectLst/>
                        </a:rPr>
                        <a:t>　　　</a:t>
                      </a:r>
                      <a:endParaRPr lang="zh-TW" altLang="en-US" sz="1800" b="1" dirty="0">
                        <a:effectLst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6" name="標題 1"/>
          <p:cNvSpPr>
            <a:spLocks/>
          </p:cNvSpPr>
          <p:nvPr/>
        </p:nvSpPr>
        <p:spPr bwMode="auto">
          <a:xfrm>
            <a:off x="447675" y="477838"/>
            <a:ext cx="8596312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b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年各縣市辦理學力檢測情形</a:t>
            </a:r>
          </a:p>
        </p:txBody>
      </p:sp>
    </p:spTree>
    <p:extLst>
      <p:ext uri="{BB962C8B-B14F-4D97-AF65-F5344CB8AC3E}">
        <p14:creationId xmlns:p14="http://schemas.microsoft.com/office/powerpoint/2010/main" val="342429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0" y="494888"/>
            <a:ext cx="8965580" cy="905649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 smtClean="0">
                <a:solidFill>
                  <a:srgbClr val="FF0066"/>
                </a:solidFill>
                <a:latin typeface="Heiti TC Light"/>
                <a:ea typeface="Heiti TC Light"/>
                <a:cs typeface="Heiti TC Light"/>
              </a:rPr>
              <a:t>【</a:t>
            </a:r>
            <a:r>
              <a:rPr lang="zh-TW" altLang="en-US" b="1" dirty="0">
                <a:solidFill>
                  <a:srgbClr val="FF0066"/>
                </a:solidFill>
                <a:latin typeface="Heiti TC Light"/>
                <a:ea typeface="Heiti TC Light"/>
                <a:cs typeface="Heiti TC Light"/>
              </a:rPr>
              <a:t>親子天下</a:t>
            </a:r>
            <a:r>
              <a:rPr lang="en-US" altLang="zh-TW" b="1" dirty="0">
                <a:solidFill>
                  <a:srgbClr val="FF0066"/>
                </a:solidFill>
                <a:latin typeface="Heiti TC Light"/>
                <a:ea typeface="Heiti TC Light"/>
                <a:cs typeface="Heiti TC Light"/>
              </a:rPr>
              <a:t>】</a:t>
            </a:r>
            <a:r>
              <a:rPr lang="zh-TW" altLang="en-US" b="1" dirty="0">
                <a:solidFill>
                  <a:srgbClr val="FF0066"/>
                </a:solidFill>
                <a:latin typeface="Heiti TC Light"/>
                <a:ea typeface="Heiti TC Light"/>
                <a:cs typeface="Heiti TC Light"/>
              </a:rPr>
              <a:t>上海教改啟示錄</a:t>
            </a:r>
          </a:p>
        </p:txBody>
      </p:sp>
      <p:sp>
        <p:nvSpPr>
          <p:cNvPr id="5" name="矩形 4"/>
          <p:cNvSpPr/>
          <p:nvPr/>
        </p:nvSpPr>
        <p:spPr>
          <a:xfrm>
            <a:off x="1602470" y="5825849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prstClr val="black"/>
                </a:solidFill>
              </a:rPr>
              <a:t>https</a:t>
            </a:r>
            <a:r>
              <a:rPr lang="en-US" altLang="zh-TW" b="1" dirty="0">
                <a:solidFill>
                  <a:prstClr val="black"/>
                </a:solidFill>
              </a:rPr>
              <a:t>://</a:t>
            </a:r>
            <a:r>
              <a:rPr lang="en-US" altLang="zh-TW" b="1" dirty="0">
                <a:solidFill>
                  <a:prstClr val="black"/>
                </a:solidFill>
                <a:hlinkClick r:id="rId2"/>
              </a:rPr>
              <a:t>www.youtube.com/watch?v=7hVF9wiaYEk</a:t>
            </a:r>
            <a:endParaRPr lang="zh-TW" altLang="en-US" b="1" dirty="0">
              <a:solidFill>
                <a:prstClr val="black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02470" y="2136339"/>
            <a:ext cx="57606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發佈日期：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2012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</a:p>
          <a:p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二○○九年，上海首度參與國際學生能力評量（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PISA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評比），結果上海十五歲的中學生在閱讀、數學、科學三項，皆獲得第一名，成績遠遠領先台灣，引起全世界注目。三項第一的背後，上海的教育，有什麼獨特之處？</a:t>
            </a:r>
          </a:p>
        </p:txBody>
      </p:sp>
    </p:spTree>
    <p:extLst>
      <p:ext uri="{BB962C8B-B14F-4D97-AF65-F5344CB8AC3E}">
        <p14:creationId xmlns:p14="http://schemas.microsoft.com/office/powerpoint/2010/main" val="194321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文字方塊 3"/>
          <p:cNvSpPr txBox="1">
            <a:spLocks noChangeArrowheads="1"/>
          </p:cNvSpPr>
          <p:nvPr/>
        </p:nvSpPr>
        <p:spPr bwMode="auto">
          <a:xfrm>
            <a:off x="7235825" y="6453188"/>
            <a:ext cx="18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zh-TW" sz="1800" smtClean="0">
              <a:solidFill>
                <a:srgbClr val="00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80229" name="標題 1"/>
          <p:cNvSpPr>
            <a:spLocks/>
          </p:cNvSpPr>
          <p:nvPr/>
        </p:nvSpPr>
        <p:spPr bwMode="auto">
          <a:xfrm>
            <a:off x="0" y="354013"/>
            <a:ext cx="9372600" cy="8890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b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年各縣市辦理學力檢測情形</a:t>
            </a:r>
          </a:p>
        </p:txBody>
      </p:sp>
      <p:pic>
        <p:nvPicPr>
          <p:cNvPr id="180231" name="Picture 7" descr="imag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5084763"/>
            <a:ext cx="1782762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1188" name="Group 9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162748"/>
              </p:ext>
            </p:extLst>
          </p:nvPr>
        </p:nvGraphicFramePr>
        <p:xfrm>
          <a:off x="1536701" y="1836739"/>
          <a:ext cx="5978524" cy="4550406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2835274"/>
                <a:gridCol w="3143250"/>
              </a:tblGrid>
              <a:tr h="8241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未參加縣市</a:t>
                      </a: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試題來源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除國教院外</a:t>
                      </a:r>
                      <a:r>
                        <a:rPr kumimoji="1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/>
                </a:tc>
              </a:tr>
              <a:tr h="5768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台北市</a:t>
                      </a: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自編</a:t>
                      </a: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/>
                </a:tc>
              </a:tr>
              <a:tr h="5768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台中市</a:t>
                      </a: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自編</a:t>
                      </a: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/>
                </a:tc>
              </a:tr>
              <a:tr h="5768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高雄市</a:t>
                      </a: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自編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線上系統</a:t>
                      </a: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/>
                </a:tc>
              </a:tr>
              <a:tr h="5768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嘉義縣</a:t>
                      </a: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/>
                </a:tc>
              </a:tr>
              <a:tr h="5957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宜蘭縣</a:t>
                      </a: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自編</a:t>
                      </a: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/>
                </a:tc>
              </a:tr>
              <a:tr h="5768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連江縣</a:t>
                      </a: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3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3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altLang="en-US" sz="3600" b="1" dirty="0">
                <a:solidFill>
                  <a:srgbClr val="48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學力檢測之目的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b="1" dirty="0" smtClean="0">
                <a:solidFill>
                  <a:srgbClr val="FF0000"/>
                </a:solidFill>
              </a:rPr>
              <a:t>政府</a:t>
            </a:r>
            <a:r>
              <a:rPr lang="zh-TW" altLang="en-US" b="1" dirty="0" smtClean="0"/>
              <a:t>的決定：制定、推展教育政策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b="1" u="sng" dirty="0" smtClean="0">
                <a:solidFill>
                  <a:srgbClr val="FF0000"/>
                </a:solidFill>
              </a:rPr>
              <a:t>學校</a:t>
            </a:r>
            <a:r>
              <a:rPr lang="zh-TW" altLang="en-US" b="1" u="sng" dirty="0" smtClean="0"/>
              <a:t>的決定</a:t>
            </a:r>
            <a:r>
              <a:rPr lang="zh-TW" altLang="en-US" b="1" dirty="0" smtClean="0"/>
              <a:t>：改進教學措施、行政決定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b="1" u="sng" dirty="0" smtClean="0">
                <a:solidFill>
                  <a:srgbClr val="FF0000"/>
                </a:solidFill>
              </a:rPr>
              <a:t>教師</a:t>
            </a:r>
            <a:r>
              <a:rPr lang="zh-TW" altLang="en-US" b="1" u="sng" dirty="0" smtClean="0"/>
              <a:t>的決定</a:t>
            </a:r>
            <a:r>
              <a:rPr lang="zh-TW" altLang="en-US" b="1" dirty="0" smtClean="0"/>
              <a:t>：瞭解教學成效、改進教學方  法、選擇弱勢學生進行補救教學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b="1" u="sng" dirty="0" smtClean="0">
                <a:solidFill>
                  <a:srgbClr val="FF0000"/>
                </a:solidFill>
              </a:rPr>
              <a:t>學生</a:t>
            </a:r>
            <a:r>
              <a:rPr lang="zh-TW" altLang="en-US" b="1" u="sng" dirty="0" smtClean="0"/>
              <a:t>的決定</a:t>
            </a:r>
            <a:r>
              <a:rPr lang="zh-TW" altLang="en-US" b="1" dirty="0" smtClean="0"/>
              <a:t>：瞭解個人的學習效果、針對個人缺失改善，以提升學習成效</a:t>
            </a:r>
          </a:p>
        </p:txBody>
      </p:sp>
      <p:sp>
        <p:nvSpPr>
          <p:cNvPr id="6" name="矩形 5"/>
          <p:cNvSpPr/>
          <p:nvPr/>
        </p:nvSpPr>
        <p:spPr>
          <a:xfrm>
            <a:off x="714375" y="455361"/>
            <a:ext cx="8229599" cy="8715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altLang="zh-TW" sz="1100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TW" altLang="zh-TW" sz="36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</a:t>
            </a:r>
            <a:r>
              <a:rPr lang="zh-TW" altLang="zh-TW" sz="36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教育研究院「學生學習能力檢測</a:t>
            </a:r>
            <a:r>
              <a:rPr lang="zh-TW" altLang="zh-TW" sz="36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zh-TW" altLang="en-US" sz="36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013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7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zh-TW" altLang="en-US" sz="3900" b="1" dirty="0">
                <a:solidFill>
                  <a:srgbClr val="48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學力檢測之特性</a:t>
            </a:r>
            <a:r>
              <a:rPr lang="en-US" altLang="zh-TW" sz="3900" b="1" dirty="0">
                <a:solidFill>
                  <a:srgbClr val="48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b="1" dirty="0" smtClean="0">
                <a:solidFill>
                  <a:srgbClr val="0000CC"/>
                </a:solidFill>
              </a:rPr>
              <a:t>目標導向</a:t>
            </a:r>
            <a:r>
              <a:rPr lang="zh-TW" altLang="en-US" b="1" dirty="0" smtClean="0"/>
              <a:t>：依</a:t>
            </a:r>
            <a:r>
              <a:rPr lang="zh-TW" altLang="en-US" b="1" u="sng" dirty="0" smtClean="0"/>
              <a:t>既定目標</a:t>
            </a:r>
            <a:r>
              <a:rPr lang="zh-TW" altLang="en-US" b="1" dirty="0" smtClean="0"/>
              <a:t>確立</a:t>
            </a:r>
            <a:r>
              <a:rPr lang="zh-TW" altLang="en-US" b="1" u="sng" dirty="0" smtClean="0"/>
              <a:t>評量之內容</a:t>
            </a:r>
            <a:r>
              <a:rPr lang="zh-TW" altLang="en-US" b="1" dirty="0" smtClean="0"/>
              <a:t>與</a:t>
            </a:r>
            <a:r>
              <a:rPr lang="zh-TW" altLang="en-US" b="1" u="sng" dirty="0" smtClean="0"/>
              <a:t>方法</a:t>
            </a:r>
            <a:r>
              <a:rPr lang="zh-TW" altLang="en-US" b="1" dirty="0" smtClean="0"/>
              <a:t>、</a:t>
            </a:r>
            <a:r>
              <a:rPr lang="zh-TW" altLang="en-US" b="1" u="sng" dirty="0" smtClean="0"/>
              <a:t>評量結果</a:t>
            </a:r>
            <a:r>
              <a:rPr lang="zh-TW" altLang="en-US" b="1" dirty="0" smtClean="0"/>
              <a:t>的解釋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b="1" dirty="0" smtClean="0">
                <a:solidFill>
                  <a:srgbClr val="0000CC"/>
                </a:solidFill>
              </a:rPr>
              <a:t>學生本位</a:t>
            </a:r>
            <a:r>
              <a:rPr lang="zh-TW" altLang="en-US" b="1" dirty="0" smtClean="0"/>
              <a:t>：對</a:t>
            </a:r>
            <a:r>
              <a:rPr lang="zh-TW" altLang="en-US" b="1" u="sng" dirty="0" smtClean="0"/>
              <a:t>學生知能</a:t>
            </a:r>
            <a:r>
              <a:rPr lang="zh-TW" altLang="en-US" b="1" dirty="0" smtClean="0"/>
              <a:t>之測量，作為補救教學之依據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b="1" dirty="0" smtClean="0">
                <a:solidFill>
                  <a:srgbClr val="0000CC"/>
                </a:solidFill>
              </a:rPr>
              <a:t>成果本位</a:t>
            </a:r>
            <a:r>
              <a:rPr lang="zh-TW" altLang="en-US" b="1" dirty="0" smtClean="0"/>
              <a:t>：測量學生是否獲得</a:t>
            </a:r>
            <a:r>
              <a:rPr lang="zh-TW" altLang="en-US" b="1" u="sng" dirty="0" smtClean="0"/>
              <a:t>實際知能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b="1" dirty="0" smtClean="0">
                <a:solidFill>
                  <a:srgbClr val="0000CC"/>
                </a:solidFill>
              </a:rPr>
              <a:t>核心取向</a:t>
            </a:r>
            <a:r>
              <a:rPr lang="zh-TW" altLang="en-US" b="1" dirty="0" smtClean="0"/>
              <a:t>：檢測的基本學力係</a:t>
            </a:r>
            <a:r>
              <a:rPr lang="zh-TW" altLang="en-US" b="1" u="sng" dirty="0" smtClean="0"/>
              <a:t>未來學習的基礎與關鍵核心</a:t>
            </a:r>
          </a:p>
        </p:txBody>
      </p:sp>
      <p:sp>
        <p:nvSpPr>
          <p:cNvPr id="5" name="矩形 4"/>
          <p:cNvSpPr/>
          <p:nvPr/>
        </p:nvSpPr>
        <p:spPr>
          <a:xfrm>
            <a:off x="714375" y="455361"/>
            <a:ext cx="8229599" cy="8715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altLang="zh-TW" sz="1100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TW" altLang="zh-TW" sz="36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</a:t>
            </a:r>
            <a:r>
              <a:rPr lang="zh-TW" altLang="zh-TW" sz="36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教育研究院「學生學習能力檢測</a:t>
            </a:r>
            <a:r>
              <a:rPr lang="zh-TW" altLang="zh-TW" sz="36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zh-TW" altLang="en-US" sz="36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6734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20000"/>
              </a:lnSpc>
              <a:buNone/>
            </a:pPr>
            <a:r>
              <a:rPr lang="zh-TW" altLang="en-US" sz="3600" b="1" dirty="0">
                <a:solidFill>
                  <a:srgbClr val="48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學力檢測之特性</a:t>
            </a:r>
            <a:r>
              <a:rPr lang="en-US" altLang="zh-TW" sz="3600" b="1" dirty="0">
                <a:solidFill>
                  <a:srgbClr val="48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</a:p>
          <a:p>
            <a:pPr eaLnBrk="1" hangingPunct="1"/>
            <a:r>
              <a:rPr lang="zh-TW" altLang="en-US" b="1" dirty="0" smtClean="0">
                <a:solidFill>
                  <a:srgbClr val="0000CC"/>
                </a:solidFill>
              </a:rPr>
              <a:t>整體取向</a:t>
            </a:r>
            <a:r>
              <a:rPr lang="zh-TW" altLang="en-US" b="1" dirty="0" smtClean="0"/>
              <a:t>：評量內容、方式的規劃，以</a:t>
            </a:r>
            <a:r>
              <a:rPr lang="zh-TW" altLang="en-US" b="1" u="sng" dirty="0" smtClean="0"/>
              <a:t>多數學習者</a:t>
            </a:r>
            <a:r>
              <a:rPr lang="zh-TW" altLang="en-US" b="1" dirty="0" smtClean="0"/>
              <a:t>必須擁有的知能為考量</a:t>
            </a:r>
            <a:endParaRPr lang="en-US" altLang="zh-TW" b="1" dirty="0" smtClean="0"/>
          </a:p>
          <a:p>
            <a:pPr eaLnBrk="1" hangingPunct="1"/>
            <a:r>
              <a:rPr lang="zh-TW" altLang="en-US" b="1" dirty="0" smtClean="0">
                <a:solidFill>
                  <a:srgbClr val="0000CC"/>
                </a:solidFill>
              </a:rPr>
              <a:t>公平取向</a:t>
            </a:r>
            <a:r>
              <a:rPr lang="zh-TW" altLang="en-US" b="1" dirty="0" smtClean="0"/>
              <a:t>：評量工具必須避免族群文化、社經地位、性別、生理狀況等因素的影響 </a:t>
            </a:r>
            <a:r>
              <a:rPr lang="en-US" altLang="zh-TW" b="1" dirty="0" smtClean="0"/>
              <a:t>bias</a:t>
            </a:r>
          </a:p>
          <a:p>
            <a:pPr eaLnBrk="1" hangingPunct="1"/>
            <a:r>
              <a:rPr lang="zh-TW" altLang="en-US" b="1" dirty="0" smtClean="0">
                <a:solidFill>
                  <a:srgbClr val="0000CC"/>
                </a:solidFill>
              </a:rPr>
              <a:t>開放取向</a:t>
            </a:r>
            <a:r>
              <a:rPr lang="zh-TW" altLang="en-US" b="1" dirty="0" smtClean="0"/>
              <a:t>：檢測的標準、程序、方法、工具、評量結果，皆可已</a:t>
            </a:r>
            <a:r>
              <a:rPr lang="zh-TW" altLang="en-US" b="1" u="sng" dirty="0" smtClean="0"/>
              <a:t>公開接受大眾評論</a:t>
            </a:r>
          </a:p>
        </p:txBody>
      </p:sp>
      <p:sp>
        <p:nvSpPr>
          <p:cNvPr id="5" name="矩形 4"/>
          <p:cNvSpPr/>
          <p:nvPr/>
        </p:nvSpPr>
        <p:spPr>
          <a:xfrm>
            <a:off x="704850" y="550611"/>
            <a:ext cx="8229599" cy="5909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TW" altLang="zh-TW" sz="36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國家教育研究院「學生學習能力檢測」</a:t>
            </a:r>
            <a:endParaRPr lang="zh-TW" altLang="en-US" sz="36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183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altLang="en-US" sz="3600" b="1" dirty="0">
                <a:solidFill>
                  <a:srgbClr val="48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台灣學力檢測之</a:t>
            </a:r>
            <a:r>
              <a:rPr lang="zh-TW" altLang="en-US" sz="3600" b="1" u="sng" dirty="0">
                <a:solidFill>
                  <a:srgbClr val="48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評量結果處理</a:t>
            </a:r>
            <a:endParaRPr lang="en-US" altLang="zh-TW" sz="3600" b="1" u="sng" dirty="0">
              <a:solidFill>
                <a:srgbClr val="48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</a:pPr>
            <a:r>
              <a:rPr lang="zh-TW" altLang="en-US" b="1" dirty="0" smtClean="0"/>
              <a:t>皆</a:t>
            </a:r>
            <a:r>
              <a:rPr lang="zh-TW" altLang="en-US" b="1" u="sng" dirty="0" smtClean="0">
                <a:solidFill>
                  <a:srgbClr val="0000CC"/>
                </a:solidFill>
              </a:rPr>
              <a:t>不公開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b="1" dirty="0" smtClean="0"/>
              <a:t>設立</a:t>
            </a:r>
            <a:r>
              <a:rPr lang="zh-TW" altLang="en-US" b="1" u="sng" dirty="0" smtClean="0">
                <a:solidFill>
                  <a:srgbClr val="CC0000"/>
                </a:solidFill>
              </a:rPr>
              <a:t>門檻分數</a:t>
            </a:r>
            <a:r>
              <a:rPr lang="zh-TW" altLang="en-US" sz="2800" b="1" dirty="0" smtClean="0"/>
              <a:t>（未達標準者，立即進行補救教學）</a:t>
            </a:r>
          </a:p>
          <a:p>
            <a:pPr lvl="1" eaLnBrk="1" hangingPunct="1">
              <a:lnSpc>
                <a:spcPct val="120000"/>
              </a:lnSpc>
            </a:pPr>
            <a:r>
              <a:rPr lang="zh-TW" altLang="en-US" sz="3200" b="1" dirty="0" smtClean="0"/>
              <a:t>台北市、台北縣、新竹縣、台東縣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b="1" dirty="0" smtClean="0"/>
              <a:t>評量結果建立</a:t>
            </a:r>
            <a:r>
              <a:rPr lang="zh-TW" altLang="en-US" b="1" u="sng" dirty="0" smtClean="0">
                <a:solidFill>
                  <a:srgbClr val="CC0000"/>
                </a:solidFill>
              </a:rPr>
              <a:t>教育追蹤長期資料庫</a:t>
            </a:r>
          </a:p>
          <a:p>
            <a:pPr lvl="1" eaLnBrk="1" hangingPunct="1">
              <a:lnSpc>
                <a:spcPct val="120000"/>
              </a:lnSpc>
            </a:pPr>
            <a:r>
              <a:rPr lang="zh-TW" altLang="en-US" sz="3200" b="1" dirty="0" smtClean="0"/>
              <a:t>桃園縣、</a:t>
            </a:r>
            <a:r>
              <a:rPr lang="zh-TW" altLang="en-US" sz="3200" b="1" dirty="0" smtClean="0">
                <a:solidFill>
                  <a:srgbClr val="0000CC"/>
                </a:solidFill>
              </a:rPr>
              <a:t>花蓮縣</a:t>
            </a:r>
            <a:r>
              <a:rPr lang="zh-TW" altLang="en-US" sz="3200" b="1" dirty="0" smtClean="0"/>
              <a:t>、台東縣</a:t>
            </a:r>
            <a:endParaRPr lang="en-US" altLang="zh-TW" sz="3200" b="1" u="sng" dirty="0" smtClean="0"/>
          </a:p>
        </p:txBody>
      </p:sp>
      <p:sp>
        <p:nvSpPr>
          <p:cNvPr id="5" name="矩形 4"/>
          <p:cNvSpPr/>
          <p:nvPr/>
        </p:nvSpPr>
        <p:spPr>
          <a:xfrm>
            <a:off x="714375" y="455361"/>
            <a:ext cx="8229599" cy="8715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altLang="zh-TW" sz="1100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TW" altLang="zh-TW" sz="36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</a:t>
            </a:r>
            <a:r>
              <a:rPr lang="zh-TW" altLang="zh-TW" sz="36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教育研究院「學生學習能力檢測</a:t>
            </a:r>
            <a:r>
              <a:rPr lang="zh-TW" altLang="zh-TW" sz="36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zh-TW" altLang="en-US" sz="36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081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7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zh-TW" altLang="en-US" sz="3600" b="1" dirty="0">
                <a:solidFill>
                  <a:srgbClr val="48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台灣學力檢測之評量</a:t>
            </a:r>
            <a:r>
              <a:rPr lang="zh-TW" altLang="en-US" sz="3600" b="1" u="sng" dirty="0">
                <a:solidFill>
                  <a:srgbClr val="48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結果研究</a:t>
            </a:r>
            <a:endParaRPr lang="en-US" altLang="zh-TW" sz="3600" b="1" u="sng" dirty="0">
              <a:solidFill>
                <a:srgbClr val="48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b="1" dirty="0" smtClean="0">
                <a:solidFill>
                  <a:srgbClr val="0000CC"/>
                </a:solidFill>
              </a:rPr>
              <a:t>桃園縣</a:t>
            </a:r>
            <a:r>
              <a:rPr lang="en-US" altLang="zh-TW" b="1" dirty="0" smtClean="0">
                <a:solidFill>
                  <a:srgbClr val="0000CC"/>
                </a:solidFill>
              </a:rPr>
              <a:t>(92)</a:t>
            </a:r>
            <a:r>
              <a:rPr lang="zh-TW" altLang="en-US" b="1" dirty="0" smtClean="0">
                <a:solidFill>
                  <a:srgbClr val="0000CC"/>
                </a:solidFill>
              </a:rPr>
              <a:t>：</a:t>
            </a:r>
          </a:p>
          <a:p>
            <a:pPr lvl="1" eaLnBrk="1" hangingPunct="1">
              <a:lnSpc>
                <a:spcPct val="90000"/>
              </a:lnSpc>
            </a:pPr>
            <a:r>
              <a:rPr lang="zh-TW" altLang="en-US" b="1" dirty="0" smtClean="0"/>
              <a:t>一年級注音符號教學之學習狀況與改進建議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b="1" dirty="0" smtClean="0">
                <a:solidFill>
                  <a:srgbClr val="CC0000"/>
                </a:solidFill>
              </a:rPr>
              <a:t>高雄縣、屏東縣</a:t>
            </a:r>
            <a:r>
              <a:rPr lang="zh-TW" altLang="en-US" sz="2800" b="1" dirty="0" smtClean="0"/>
              <a:t>：</a:t>
            </a:r>
          </a:p>
          <a:p>
            <a:pPr lvl="1" eaLnBrk="1" hangingPunct="1">
              <a:lnSpc>
                <a:spcPct val="90000"/>
              </a:lnSpc>
            </a:pPr>
            <a:r>
              <a:rPr lang="zh-TW" altLang="en-US" b="1" dirty="0" smtClean="0"/>
              <a:t>瞭解學生在不同教學重點之表現情形，教師</a:t>
            </a:r>
            <a:r>
              <a:rPr lang="zh-TW" altLang="en-US" b="1" u="sng" dirty="0" smtClean="0"/>
              <a:t>教學重點</a:t>
            </a:r>
            <a:r>
              <a:rPr lang="zh-TW" altLang="en-US" b="1" dirty="0" smtClean="0"/>
              <a:t>，</a:t>
            </a:r>
            <a:r>
              <a:rPr lang="zh-TW" altLang="en-US" b="1" u="sng" dirty="0" smtClean="0"/>
              <a:t>補救教學成效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b="1" dirty="0" smtClean="0">
                <a:solidFill>
                  <a:srgbClr val="006600"/>
                </a:solidFill>
              </a:rPr>
              <a:t>新竹縣、台中縣：</a:t>
            </a:r>
          </a:p>
          <a:p>
            <a:pPr lvl="1" eaLnBrk="1" hangingPunct="1">
              <a:lnSpc>
                <a:spcPct val="90000"/>
              </a:lnSpc>
            </a:pPr>
            <a:r>
              <a:rPr lang="zh-TW" altLang="en-US" b="1" dirty="0" smtClean="0"/>
              <a:t>不同</a:t>
            </a:r>
            <a:r>
              <a:rPr lang="zh-TW" altLang="en-US" b="1" u="sng" dirty="0" smtClean="0"/>
              <a:t>版本</a:t>
            </a:r>
            <a:r>
              <a:rPr lang="zh-TW" altLang="en-US" b="1" dirty="0" smtClean="0"/>
              <a:t>教科書，對國小升國中產生的</a:t>
            </a:r>
            <a:r>
              <a:rPr lang="zh-TW" altLang="en-US" b="1" u="sng" dirty="0" smtClean="0"/>
              <a:t>教學銜接</a:t>
            </a:r>
            <a:r>
              <a:rPr lang="zh-TW" altLang="en-US" b="1" dirty="0" smtClean="0"/>
              <a:t>問題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b="1" dirty="0" smtClean="0">
                <a:solidFill>
                  <a:srgbClr val="6600CC"/>
                </a:solidFill>
              </a:rPr>
              <a:t>各縣市：</a:t>
            </a:r>
            <a:r>
              <a:rPr lang="zh-TW" altLang="en-US" sz="2800" b="1" dirty="0" smtClean="0"/>
              <a:t>瞭解學生的</a:t>
            </a:r>
            <a:r>
              <a:rPr lang="zh-TW" altLang="en-US" sz="2800" b="1" u="sng" dirty="0" smtClean="0"/>
              <a:t>學習狀況</a:t>
            </a:r>
            <a:endParaRPr lang="en-US" altLang="zh-TW" sz="2800" b="1" u="sng" dirty="0" smtClean="0"/>
          </a:p>
        </p:txBody>
      </p:sp>
      <p:sp>
        <p:nvSpPr>
          <p:cNvPr id="4" name="矩形 3"/>
          <p:cNvSpPr/>
          <p:nvPr/>
        </p:nvSpPr>
        <p:spPr>
          <a:xfrm>
            <a:off x="714375" y="455361"/>
            <a:ext cx="8229599" cy="8715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altLang="zh-TW" sz="1100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TW" altLang="zh-TW" sz="36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</a:t>
            </a:r>
            <a:r>
              <a:rPr lang="zh-TW" altLang="zh-TW" sz="36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教育研究院「學生學習能力檢測</a:t>
            </a:r>
            <a:r>
              <a:rPr lang="zh-TW" altLang="zh-TW" sz="36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zh-TW" altLang="en-US" sz="36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984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圖片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53" y="-3088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299" name="文字方塊 3"/>
          <p:cNvSpPr txBox="1">
            <a:spLocks noChangeArrowheads="1"/>
          </p:cNvSpPr>
          <p:nvPr/>
        </p:nvSpPr>
        <p:spPr bwMode="auto">
          <a:xfrm>
            <a:off x="7235825" y="6453188"/>
            <a:ext cx="18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zh-TW" sz="1800" smtClean="0">
              <a:solidFill>
                <a:srgbClr val="000000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183300" name="Picture 4" descr="台南市市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315913"/>
            <a:ext cx="2519363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1" name="標題 1"/>
          <p:cNvSpPr>
            <a:spLocks/>
          </p:cNvSpPr>
          <p:nvPr/>
        </p:nvSpPr>
        <p:spPr bwMode="auto">
          <a:xfrm>
            <a:off x="1908175" y="692150"/>
            <a:ext cx="64071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TW" altLang="en-US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年國民小學學力檢測</a:t>
            </a:r>
          </a:p>
        </p:txBody>
      </p:sp>
      <p:pic>
        <p:nvPicPr>
          <p:cNvPr id="183302" name="Picture 6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6338"/>
            <a:ext cx="4356100" cy="60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3" name="Picture 7" descr="imag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5084763"/>
            <a:ext cx="1782762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4" name="Rectangle 8"/>
          <p:cNvSpPr>
            <a:spLocks noChangeArrowheads="1"/>
          </p:cNvSpPr>
          <p:nvPr/>
        </p:nvSpPr>
        <p:spPr bwMode="auto">
          <a:xfrm>
            <a:off x="0" y="3398113"/>
            <a:ext cx="9144000" cy="3170099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23971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tabLst>
                <a:tab pos="23971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tabLst>
                <a:tab pos="23971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tabLst>
                <a:tab pos="23971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tabLst>
                <a:tab pos="23971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3971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3971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3971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3971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 smtClean="0">
                <a:solidFill>
                  <a:srgbClr val="000000"/>
                </a:solidFill>
              </a:rPr>
              <a:t>檢測科目：國語、數學</a:t>
            </a:r>
            <a:r>
              <a:rPr lang="zh-TW" altLang="en-US" sz="2000" b="1" dirty="0" smtClean="0">
                <a:solidFill>
                  <a:srgbClr val="000000"/>
                </a:solidFill>
                <a:latin typeface="新細明體"/>
                <a:ea typeface="新細明體"/>
              </a:rPr>
              <a:t>、英語</a:t>
            </a:r>
            <a:endParaRPr lang="zh-TW" altLang="en-US" sz="2000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 smtClean="0">
                <a:solidFill>
                  <a:srgbClr val="000000"/>
                </a:solidFill>
              </a:rPr>
              <a:t>檢測方式：採普測方式辦理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>
                <a:solidFill>
                  <a:srgbClr val="000000"/>
                </a:solidFill>
              </a:rPr>
              <a:t>普</a:t>
            </a:r>
            <a:r>
              <a:rPr lang="zh-TW" altLang="en-US" sz="2000" b="1" dirty="0" smtClean="0">
                <a:solidFill>
                  <a:srgbClr val="000000"/>
                </a:solidFill>
              </a:rPr>
              <a:t>測對象：國小五年級學生。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 smtClean="0">
                <a:solidFill>
                  <a:srgbClr val="000000"/>
                </a:solidFill>
              </a:rPr>
              <a:t>測後分析團隊：臺南大學、國民教育輔導團數學、國語</a:t>
            </a:r>
            <a:r>
              <a:rPr lang="zh-TW" altLang="en-US" sz="2000" b="1" dirty="0" smtClean="0">
                <a:solidFill>
                  <a:srgbClr val="000000"/>
                </a:solidFill>
                <a:latin typeface="新細明體"/>
                <a:ea typeface="新細明體"/>
              </a:rPr>
              <a:t>、英語</a:t>
            </a:r>
            <a:r>
              <a:rPr lang="zh-TW" altLang="en-US" sz="2000" b="1" dirty="0" smtClean="0">
                <a:solidFill>
                  <a:srgbClr val="000000"/>
                </a:solidFill>
              </a:rPr>
              <a:t>領域工作小組。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 smtClean="0">
                <a:solidFill>
                  <a:srgbClr val="000000"/>
                </a:solidFill>
              </a:rPr>
              <a:t>試務工作團隊：承辦學校安慶國小及</a:t>
            </a:r>
            <a:r>
              <a:rPr lang="en-US" altLang="zh-TW" sz="2000" b="1" dirty="0" smtClean="0">
                <a:solidFill>
                  <a:srgbClr val="000000"/>
                </a:solidFill>
              </a:rPr>
              <a:t>5</a:t>
            </a:r>
            <a:r>
              <a:rPr lang="zh-TW" altLang="en-US" sz="2000" b="1" dirty="0" smtClean="0">
                <a:solidFill>
                  <a:srgbClr val="000000"/>
                </a:solidFill>
              </a:rPr>
              <a:t>所協辦學校，每</a:t>
            </a:r>
            <a:r>
              <a:rPr lang="en-US" altLang="zh-TW" sz="2000" b="1" dirty="0" smtClean="0">
                <a:solidFill>
                  <a:srgbClr val="000000"/>
                </a:solidFill>
              </a:rPr>
              <a:t>2</a:t>
            </a:r>
            <a:r>
              <a:rPr lang="zh-TW" altLang="en-US" sz="2000" b="1" dirty="0" smtClean="0">
                <a:solidFill>
                  <a:srgbClr val="000000"/>
                </a:solidFill>
              </a:rPr>
              <a:t>年承辦學校由團隊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 smtClean="0">
                <a:solidFill>
                  <a:srgbClr val="000000"/>
                </a:solidFill>
              </a:rPr>
              <a:t>內學校進行輪動。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 smtClean="0">
                <a:solidFill>
                  <a:srgbClr val="000000"/>
                </a:solidFill>
              </a:rPr>
              <a:t>檢測試題來源：國家教育研究院提供。另由國民教育輔導團數學、國語</a:t>
            </a:r>
            <a:r>
              <a:rPr lang="zh-TW" altLang="en-US" sz="2000" b="1" dirty="0" smtClean="0">
                <a:solidFill>
                  <a:srgbClr val="000000"/>
                </a:solidFill>
                <a:latin typeface="新細明體"/>
                <a:ea typeface="新細明體"/>
              </a:rPr>
              <a:t>、英語</a:t>
            </a:r>
            <a:r>
              <a:rPr lang="zh-TW" altLang="en-US" sz="2000" b="1" dirty="0" smtClean="0">
                <a:solidFill>
                  <a:srgbClr val="000000"/>
                </a:solidFill>
              </a:rPr>
              <a:t>領域工作小組編擬本市情意題後進行組卷。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 smtClean="0">
                <a:solidFill>
                  <a:srgbClr val="000000"/>
                </a:solidFill>
              </a:rPr>
              <a:t>試題類型：國語文為例，其為四選一單選 題型（國語科含</a:t>
            </a:r>
            <a:r>
              <a:rPr lang="en-US" altLang="zh-TW" sz="2000" b="1" dirty="0" smtClean="0">
                <a:solidFill>
                  <a:srgbClr val="000000"/>
                </a:solidFill>
              </a:rPr>
              <a:t>16</a:t>
            </a:r>
            <a:r>
              <a:rPr lang="zh-TW" altLang="en-US" sz="2000" b="1" dirty="0" smtClean="0">
                <a:solidFill>
                  <a:srgbClr val="000000"/>
                </a:solidFill>
              </a:rPr>
              <a:t>題的單選題型及</a:t>
            </a:r>
            <a:r>
              <a:rPr lang="en-US" altLang="zh-TW" sz="2000" b="1" dirty="0" smtClean="0">
                <a:solidFill>
                  <a:srgbClr val="000000"/>
                </a:solidFill>
              </a:rPr>
              <a:t>3</a:t>
            </a:r>
            <a:r>
              <a:rPr lang="zh-TW" altLang="en-US" sz="2000" b="1" dirty="0" smtClean="0">
                <a:solidFill>
                  <a:srgbClr val="000000"/>
                </a:solidFill>
              </a:rPr>
              <a:t>大題的閱讀題組，</a:t>
            </a:r>
            <a:r>
              <a:rPr lang="en-US" altLang="zh-TW" sz="2000" b="1" dirty="0" smtClean="0">
                <a:solidFill>
                  <a:srgbClr val="000000"/>
                </a:solidFill>
              </a:rPr>
              <a:t>3</a:t>
            </a:r>
            <a:r>
              <a:rPr lang="zh-TW" altLang="en-US" sz="2000" b="1" dirty="0" smtClean="0">
                <a:solidFill>
                  <a:srgbClr val="000000"/>
                </a:solidFill>
              </a:rPr>
              <a:t>大題組分別</a:t>
            </a:r>
            <a:r>
              <a:rPr lang="zh-TW" altLang="en-US" sz="2000" b="1" dirty="0">
                <a:solidFill>
                  <a:srgbClr val="000000"/>
                </a:solidFill>
              </a:rPr>
              <a:t>有</a:t>
            </a:r>
            <a:r>
              <a:rPr lang="en-US" altLang="zh-TW" sz="2000" b="1" dirty="0">
                <a:solidFill>
                  <a:srgbClr val="000000"/>
                </a:solidFill>
              </a:rPr>
              <a:t>5</a:t>
            </a:r>
            <a:r>
              <a:rPr lang="zh-TW" altLang="en-US" sz="2000" b="1" dirty="0">
                <a:solidFill>
                  <a:srgbClr val="000000"/>
                </a:solidFill>
              </a:rPr>
              <a:t>小題、</a:t>
            </a:r>
            <a:r>
              <a:rPr lang="en-US" altLang="zh-TW" sz="2000" b="1" dirty="0">
                <a:solidFill>
                  <a:srgbClr val="000000"/>
                </a:solidFill>
              </a:rPr>
              <a:t>5</a:t>
            </a:r>
            <a:r>
              <a:rPr lang="zh-TW" altLang="en-US" sz="2000" b="1" dirty="0">
                <a:solidFill>
                  <a:srgbClr val="000000"/>
                </a:solidFill>
              </a:rPr>
              <a:t>小題、</a:t>
            </a:r>
            <a:r>
              <a:rPr lang="en-US" altLang="zh-TW" sz="2000" b="1" dirty="0">
                <a:solidFill>
                  <a:srgbClr val="000000"/>
                </a:solidFill>
              </a:rPr>
              <a:t>4</a:t>
            </a:r>
            <a:r>
              <a:rPr lang="zh-TW" altLang="en-US" sz="2000" b="1" dirty="0">
                <a:solidFill>
                  <a:srgbClr val="000000"/>
                </a:solidFill>
              </a:rPr>
              <a:t>小題，</a:t>
            </a:r>
            <a:r>
              <a:rPr lang="zh-TW" altLang="en-US" sz="2000" b="1" dirty="0" smtClean="0">
                <a:solidFill>
                  <a:srgbClr val="000000"/>
                </a:solidFill>
              </a:rPr>
              <a:t>題數合計</a:t>
            </a:r>
            <a:r>
              <a:rPr lang="en-US" altLang="zh-TW" sz="2000" b="1" dirty="0" smtClean="0">
                <a:solidFill>
                  <a:srgbClr val="000000"/>
                </a:solidFill>
              </a:rPr>
              <a:t>30</a:t>
            </a:r>
            <a:r>
              <a:rPr lang="zh-TW" altLang="en-US" sz="2000" b="1" dirty="0" smtClean="0">
                <a:solidFill>
                  <a:srgbClr val="000000"/>
                </a:solidFill>
              </a:rPr>
              <a:t>小題）。</a:t>
            </a:r>
            <a:endParaRPr lang="zh-TW" alt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22" name="爆炸 2 21"/>
          <p:cNvSpPr/>
          <p:nvPr/>
        </p:nvSpPr>
        <p:spPr>
          <a:xfrm>
            <a:off x="7237275" y="3129975"/>
            <a:ext cx="1657350" cy="1373188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2509 w 21600"/>
              <a:gd name="connsiteY22" fmla="*/ 11475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2509 w 21600"/>
              <a:gd name="connsiteY22" fmla="*/ 11475 h 21600"/>
              <a:gd name="connsiteX23" fmla="*/ 1172 w 21600"/>
              <a:gd name="connsiteY23" fmla="*/ 8270 h 21600"/>
              <a:gd name="connsiteX24" fmla="*/ 4731 w 21600"/>
              <a:gd name="connsiteY24" fmla="*/ 746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337 w 21600"/>
              <a:gd name="connsiteY7" fmla="*/ 12341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2509 w 21600"/>
              <a:gd name="connsiteY22" fmla="*/ 11475 h 21600"/>
              <a:gd name="connsiteX23" fmla="*/ 1172 w 21600"/>
              <a:gd name="connsiteY23" fmla="*/ 8270 h 21600"/>
              <a:gd name="connsiteX24" fmla="*/ 4731 w 21600"/>
              <a:gd name="connsiteY24" fmla="*/ 746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337 w 21600"/>
              <a:gd name="connsiteY7" fmla="*/ 12341 h 21600"/>
              <a:gd name="connsiteX8" fmla="*/ 17877 w 21600"/>
              <a:gd name="connsiteY8" fmla="*/ 13011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2509 w 21600"/>
              <a:gd name="connsiteY22" fmla="*/ 11475 h 21600"/>
              <a:gd name="connsiteX23" fmla="*/ 1172 w 21600"/>
              <a:gd name="connsiteY23" fmla="*/ 8270 h 21600"/>
              <a:gd name="connsiteX24" fmla="*/ 4731 w 21600"/>
              <a:gd name="connsiteY24" fmla="*/ 746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337 w 21600"/>
              <a:gd name="connsiteY7" fmla="*/ 12341 h 21600"/>
              <a:gd name="connsiteX8" fmla="*/ 17877 w 21600"/>
              <a:gd name="connsiteY8" fmla="*/ 13011 h 21600"/>
              <a:gd name="connsiteX9" fmla="*/ 19804 w 21600"/>
              <a:gd name="connsiteY9" fmla="*/ 18201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2509 w 21600"/>
              <a:gd name="connsiteY22" fmla="*/ 11475 h 21600"/>
              <a:gd name="connsiteX23" fmla="*/ 1172 w 21600"/>
              <a:gd name="connsiteY23" fmla="*/ 8270 h 21600"/>
              <a:gd name="connsiteX24" fmla="*/ 4731 w 21600"/>
              <a:gd name="connsiteY24" fmla="*/ 746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337 w 21600"/>
              <a:gd name="connsiteY7" fmla="*/ 12341 h 21600"/>
              <a:gd name="connsiteX8" fmla="*/ 17877 w 21600"/>
              <a:gd name="connsiteY8" fmla="*/ 13011 h 21600"/>
              <a:gd name="connsiteX9" fmla="*/ 19804 w 21600"/>
              <a:gd name="connsiteY9" fmla="*/ 18201 h 21600"/>
              <a:gd name="connsiteX10" fmla="*/ 14640 w 21600"/>
              <a:gd name="connsiteY10" fmla="*/ 14350 h 21600"/>
              <a:gd name="connsiteX11" fmla="*/ 15869 w 21600"/>
              <a:gd name="connsiteY11" fmla="*/ 21223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2509 w 21600"/>
              <a:gd name="connsiteY22" fmla="*/ 11475 h 21600"/>
              <a:gd name="connsiteX23" fmla="*/ 1172 w 21600"/>
              <a:gd name="connsiteY23" fmla="*/ 8270 h 21600"/>
              <a:gd name="connsiteX24" fmla="*/ 4731 w 21600"/>
              <a:gd name="connsiteY24" fmla="*/ 746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337 w 21600"/>
              <a:gd name="connsiteY7" fmla="*/ 12341 h 21600"/>
              <a:gd name="connsiteX8" fmla="*/ 17877 w 21600"/>
              <a:gd name="connsiteY8" fmla="*/ 13011 h 21600"/>
              <a:gd name="connsiteX9" fmla="*/ 19804 w 21600"/>
              <a:gd name="connsiteY9" fmla="*/ 18201 h 21600"/>
              <a:gd name="connsiteX10" fmla="*/ 16066 w 21600"/>
              <a:gd name="connsiteY10" fmla="*/ 16685 h 21600"/>
              <a:gd name="connsiteX11" fmla="*/ 15869 w 21600"/>
              <a:gd name="connsiteY11" fmla="*/ 21223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2509 w 21600"/>
              <a:gd name="connsiteY22" fmla="*/ 11475 h 21600"/>
              <a:gd name="connsiteX23" fmla="*/ 1172 w 21600"/>
              <a:gd name="connsiteY23" fmla="*/ 8270 h 21600"/>
              <a:gd name="connsiteX24" fmla="*/ 4731 w 21600"/>
              <a:gd name="connsiteY24" fmla="*/ 746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20337 w 21600"/>
              <a:gd name="connsiteY7" fmla="*/ 12341 h 21600"/>
              <a:gd name="connsiteX8" fmla="*/ 17877 w 21600"/>
              <a:gd name="connsiteY8" fmla="*/ 13011 h 21600"/>
              <a:gd name="connsiteX9" fmla="*/ 19804 w 21600"/>
              <a:gd name="connsiteY9" fmla="*/ 18201 h 21600"/>
              <a:gd name="connsiteX10" fmla="*/ 16066 w 21600"/>
              <a:gd name="connsiteY10" fmla="*/ 16685 h 21600"/>
              <a:gd name="connsiteX11" fmla="*/ 15869 w 21600"/>
              <a:gd name="connsiteY11" fmla="*/ 21223 h 21600"/>
              <a:gd name="connsiteX12" fmla="*/ 12821 w 21600"/>
              <a:gd name="connsiteY12" fmla="*/ 18737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2509 w 21600"/>
              <a:gd name="connsiteY22" fmla="*/ 11475 h 21600"/>
              <a:gd name="connsiteX23" fmla="*/ 1172 w 21600"/>
              <a:gd name="connsiteY23" fmla="*/ 8270 h 21600"/>
              <a:gd name="connsiteX24" fmla="*/ 4731 w 21600"/>
              <a:gd name="connsiteY24" fmla="*/ 746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2928"/>
              <a:gd name="connsiteX1" fmla="*/ 14790 w 21600"/>
              <a:gd name="connsiteY1" fmla="*/ 0 h 22928"/>
              <a:gd name="connsiteX2" fmla="*/ 14525 w 21600"/>
              <a:gd name="connsiteY2" fmla="*/ 5777 h 22928"/>
              <a:gd name="connsiteX3" fmla="*/ 18007 w 21600"/>
              <a:gd name="connsiteY3" fmla="*/ 3172 h 22928"/>
              <a:gd name="connsiteX4" fmla="*/ 16380 w 21600"/>
              <a:gd name="connsiteY4" fmla="*/ 6532 h 22928"/>
              <a:gd name="connsiteX5" fmla="*/ 21600 w 21600"/>
              <a:gd name="connsiteY5" fmla="*/ 6645 h 22928"/>
              <a:gd name="connsiteX6" fmla="*/ 16985 w 21600"/>
              <a:gd name="connsiteY6" fmla="*/ 9402 h 22928"/>
              <a:gd name="connsiteX7" fmla="*/ 20337 w 21600"/>
              <a:gd name="connsiteY7" fmla="*/ 12341 h 22928"/>
              <a:gd name="connsiteX8" fmla="*/ 17877 w 21600"/>
              <a:gd name="connsiteY8" fmla="*/ 13011 h 22928"/>
              <a:gd name="connsiteX9" fmla="*/ 19804 w 21600"/>
              <a:gd name="connsiteY9" fmla="*/ 18201 h 22928"/>
              <a:gd name="connsiteX10" fmla="*/ 16066 w 21600"/>
              <a:gd name="connsiteY10" fmla="*/ 16685 h 22928"/>
              <a:gd name="connsiteX11" fmla="*/ 15869 w 21600"/>
              <a:gd name="connsiteY11" fmla="*/ 21223 h 22928"/>
              <a:gd name="connsiteX12" fmla="*/ 12821 w 21600"/>
              <a:gd name="connsiteY12" fmla="*/ 18737 h 22928"/>
              <a:gd name="connsiteX13" fmla="*/ 11612 w 21600"/>
              <a:gd name="connsiteY13" fmla="*/ 22928 h 22928"/>
              <a:gd name="connsiteX14" fmla="*/ 9872 w 21600"/>
              <a:gd name="connsiteY14" fmla="*/ 17370 h 22928"/>
              <a:gd name="connsiteX15" fmla="*/ 8700 w 21600"/>
              <a:gd name="connsiteY15" fmla="*/ 19712 h 22928"/>
              <a:gd name="connsiteX16" fmla="*/ 7527 w 21600"/>
              <a:gd name="connsiteY16" fmla="*/ 18125 h 22928"/>
              <a:gd name="connsiteX17" fmla="*/ 4917 w 21600"/>
              <a:gd name="connsiteY17" fmla="*/ 21600 h 22928"/>
              <a:gd name="connsiteX18" fmla="*/ 4805 w 21600"/>
              <a:gd name="connsiteY18" fmla="*/ 18240 h 22928"/>
              <a:gd name="connsiteX19" fmla="*/ 1285 w 21600"/>
              <a:gd name="connsiteY19" fmla="*/ 17825 h 22928"/>
              <a:gd name="connsiteX20" fmla="*/ 3330 w 21600"/>
              <a:gd name="connsiteY20" fmla="*/ 15370 h 22928"/>
              <a:gd name="connsiteX21" fmla="*/ 0 w 21600"/>
              <a:gd name="connsiteY21" fmla="*/ 12877 h 22928"/>
              <a:gd name="connsiteX22" fmla="*/ 2509 w 21600"/>
              <a:gd name="connsiteY22" fmla="*/ 11475 h 22928"/>
              <a:gd name="connsiteX23" fmla="*/ 1172 w 21600"/>
              <a:gd name="connsiteY23" fmla="*/ 8270 h 22928"/>
              <a:gd name="connsiteX24" fmla="*/ 4731 w 21600"/>
              <a:gd name="connsiteY24" fmla="*/ 7467 h 22928"/>
              <a:gd name="connsiteX25" fmla="*/ 4502 w 21600"/>
              <a:gd name="connsiteY25" fmla="*/ 3625 h 22928"/>
              <a:gd name="connsiteX26" fmla="*/ 8550 w 21600"/>
              <a:gd name="connsiteY26" fmla="*/ 6382 h 22928"/>
              <a:gd name="connsiteX27" fmla="*/ 9722 w 21600"/>
              <a:gd name="connsiteY27" fmla="*/ 1887 h 22928"/>
              <a:gd name="connsiteX28" fmla="*/ 11462 w 21600"/>
              <a:gd name="connsiteY28" fmla="*/ 4342 h 22928"/>
              <a:gd name="connsiteX0" fmla="*/ 11462 w 21600"/>
              <a:gd name="connsiteY0" fmla="*/ 4342 h 24382"/>
              <a:gd name="connsiteX1" fmla="*/ 14790 w 21600"/>
              <a:gd name="connsiteY1" fmla="*/ 0 h 24382"/>
              <a:gd name="connsiteX2" fmla="*/ 14525 w 21600"/>
              <a:gd name="connsiteY2" fmla="*/ 5777 h 24382"/>
              <a:gd name="connsiteX3" fmla="*/ 18007 w 21600"/>
              <a:gd name="connsiteY3" fmla="*/ 3172 h 24382"/>
              <a:gd name="connsiteX4" fmla="*/ 16380 w 21600"/>
              <a:gd name="connsiteY4" fmla="*/ 6532 h 24382"/>
              <a:gd name="connsiteX5" fmla="*/ 21600 w 21600"/>
              <a:gd name="connsiteY5" fmla="*/ 6645 h 24382"/>
              <a:gd name="connsiteX6" fmla="*/ 16985 w 21600"/>
              <a:gd name="connsiteY6" fmla="*/ 9402 h 24382"/>
              <a:gd name="connsiteX7" fmla="*/ 20337 w 21600"/>
              <a:gd name="connsiteY7" fmla="*/ 12341 h 24382"/>
              <a:gd name="connsiteX8" fmla="*/ 17877 w 21600"/>
              <a:gd name="connsiteY8" fmla="*/ 13011 h 24382"/>
              <a:gd name="connsiteX9" fmla="*/ 19804 w 21600"/>
              <a:gd name="connsiteY9" fmla="*/ 18201 h 24382"/>
              <a:gd name="connsiteX10" fmla="*/ 16066 w 21600"/>
              <a:gd name="connsiteY10" fmla="*/ 16685 h 24382"/>
              <a:gd name="connsiteX11" fmla="*/ 15869 w 21600"/>
              <a:gd name="connsiteY11" fmla="*/ 21223 h 24382"/>
              <a:gd name="connsiteX12" fmla="*/ 12821 w 21600"/>
              <a:gd name="connsiteY12" fmla="*/ 18737 h 24382"/>
              <a:gd name="connsiteX13" fmla="*/ 11612 w 21600"/>
              <a:gd name="connsiteY13" fmla="*/ 22928 h 24382"/>
              <a:gd name="connsiteX14" fmla="*/ 9872 w 21600"/>
              <a:gd name="connsiteY14" fmla="*/ 17370 h 24382"/>
              <a:gd name="connsiteX15" fmla="*/ 7702 w 21600"/>
              <a:gd name="connsiteY15" fmla="*/ 24382 h 24382"/>
              <a:gd name="connsiteX16" fmla="*/ 7527 w 21600"/>
              <a:gd name="connsiteY16" fmla="*/ 18125 h 24382"/>
              <a:gd name="connsiteX17" fmla="*/ 4917 w 21600"/>
              <a:gd name="connsiteY17" fmla="*/ 21600 h 24382"/>
              <a:gd name="connsiteX18" fmla="*/ 4805 w 21600"/>
              <a:gd name="connsiteY18" fmla="*/ 18240 h 24382"/>
              <a:gd name="connsiteX19" fmla="*/ 1285 w 21600"/>
              <a:gd name="connsiteY19" fmla="*/ 17825 h 24382"/>
              <a:gd name="connsiteX20" fmla="*/ 3330 w 21600"/>
              <a:gd name="connsiteY20" fmla="*/ 15370 h 24382"/>
              <a:gd name="connsiteX21" fmla="*/ 0 w 21600"/>
              <a:gd name="connsiteY21" fmla="*/ 12877 h 24382"/>
              <a:gd name="connsiteX22" fmla="*/ 2509 w 21600"/>
              <a:gd name="connsiteY22" fmla="*/ 11475 h 24382"/>
              <a:gd name="connsiteX23" fmla="*/ 1172 w 21600"/>
              <a:gd name="connsiteY23" fmla="*/ 8270 h 24382"/>
              <a:gd name="connsiteX24" fmla="*/ 4731 w 21600"/>
              <a:gd name="connsiteY24" fmla="*/ 7467 h 24382"/>
              <a:gd name="connsiteX25" fmla="*/ 4502 w 21600"/>
              <a:gd name="connsiteY25" fmla="*/ 3625 h 24382"/>
              <a:gd name="connsiteX26" fmla="*/ 8550 w 21600"/>
              <a:gd name="connsiteY26" fmla="*/ 6382 h 24382"/>
              <a:gd name="connsiteX27" fmla="*/ 9722 w 21600"/>
              <a:gd name="connsiteY27" fmla="*/ 1887 h 24382"/>
              <a:gd name="connsiteX28" fmla="*/ 11462 w 21600"/>
              <a:gd name="connsiteY28" fmla="*/ 4342 h 24382"/>
              <a:gd name="connsiteX0" fmla="*/ 11462 w 21600"/>
              <a:gd name="connsiteY0" fmla="*/ 4342 h 24382"/>
              <a:gd name="connsiteX1" fmla="*/ 14790 w 21600"/>
              <a:gd name="connsiteY1" fmla="*/ 0 h 24382"/>
              <a:gd name="connsiteX2" fmla="*/ 14525 w 21600"/>
              <a:gd name="connsiteY2" fmla="*/ 5777 h 24382"/>
              <a:gd name="connsiteX3" fmla="*/ 18007 w 21600"/>
              <a:gd name="connsiteY3" fmla="*/ 3172 h 24382"/>
              <a:gd name="connsiteX4" fmla="*/ 16380 w 21600"/>
              <a:gd name="connsiteY4" fmla="*/ 6532 h 24382"/>
              <a:gd name="connsiteX5" fmla="*/ 21600 w 21600"/>
              <a:gd name="connsiteY5" fmla="*/ 6645 h 24382"/>
              <a:gd name="connsiteX6" fmla="*/ 16985 w 21600"/>
              <a:gd name="connsiteY6" fmla="*/ 9402 h 24382"/>
              <a:gd name="connsiteX7" fmla="*/ 20337 w 21600"/>
              <a:gd name="connsiteY7" fmla="*/ 12341 h 24382"/>
              <a:gd name="connsiteX8" fmla="*/ 17877 w 21600"/>
              <a:gd name="connsiteY8" fmla="*/ 13011 h 24382"/>
              <a:gd name="connsiteX9" fmla="*/ 19804 w 21600"/>
              <a:gd name="connsiteY9" fmla="*/ 18201 h 24382"/>
              <a:gd name="connsiteX10" fmla="*/ 16066 w 21600"/>
              <a:gd name="connsiteY10" fmla="*/ 16685 h 24382"/>
              <a:gd name="connsiteX11" fmla="*/ 15869 w 21600"/>
              <a:gd name="connsiteY11" fmla="*/ 21223 h 24382"/>
              <a:gd name="connsiteX12" fmla="*/ 12821 w 21600"/>
              <a:gd name="connsiteY12" fmla="*/ 18737 h 24382"/>
              <a:gd name="connsiteX13" fmla="*/ 11612 w 21600"/>
              <a:gd name="connsiteY13" fmla="*/ 22928 h 24382"/>
              <a:gd name="connsiteX14" fmla="*/ 9729 w 21600"/>
              <a:gd name="connsiteY14" fmla="*/ 19705 h 24382"/>
              <a:gd name="connsiteX15" fmla="*/ 7702 w 21600"/>
              <a:gd name="connsiteY15" fmla="*/ 24382 h 24382"/>
              <a:gd name="connsiteX16" fmla="*/ 7527 w 21600"/>
              <a:gd name="connsiteY16" fmla="*/ 18125 h 24382"/>
              <a:gd name="connsiteX17" fmla="*/ 4917 w 21600"/>
              <a:gd name="connsiteY17" fmla="*/ 21600 h 24382"/>
              <a:gd name="connsiteX18" fmla="*/ 4805 w 21600"/>
              <a:gd name="connsiteY18" fmla="*/ 18240 h 24382"/>
              <a:gd name="connsiteX19" fmla="*/ 1285 w 21600"/>
              <a:gd name="connsiteY19" fmla="*/ 17825 h 24382"/>
              <a:gd name="connsiteX20" fmla="*/ 3330 w 21600"/>
              <a:gd name="connsiteY20" fmla="*/ 15370 h 24382"/>
              <a:gd name="connsiteX21" fmla="*/ 0 w 21600"/>
              <a:gd name="connsiteY21" fmla="*/ 12877 h 24382"/>
              <a:gd name="connsiteX22" fmla="*/ 2509 w 21600"/>
              <a:gd name="connsiteY22" fmla="*/ 11475 h 24382"/>
              <a:gd name="connsiteX23" fmla="*/ 1172 w 21600"/>
              <a:gd name="connsiteY23" fmla="*/ 8270 h 24382"/>
              <a:gd name="connsiteX24" fmla="*/ 4731 w 21600"/>
              <a:gd name="connsiteY24" fmla="*/ 7467 h 24382"/>
              <a:gd name="connsiteX25" fmla="*/ 4502 w 21600"/>
              <a:gd name="connsiteY25" fmla="*/ 3625 h 24382"/>
              <a:gd name="connsiteX26" fmla="*/ 8550 w 21600"/>
              <a:gd name="connsiteY26" fmla="*/ 6382 h 24382"/>
              <a:gd name="connsiteX27" fmla="*/ 9722 w 21600"/>
              <a:gd name="connsiteY27" fmla="*/ 1887 h 24382"/>
              <a:gd name="connsiteX28" fmla="*/ 11462 w 21600"/>
              <a:gd name="connsiteY28" fmla="*/ 4342 h 24382"/>
              <a:gd name="connsiteX0" fmla="*/ 11462 w 21600"/>
              <a:gd name="connsiteY0" fmla="*/ 4342 h 24382"/>
              <a:gd name="connsiteX1" fmla="*/ 14790 w 21600"/>
              <a:gd name="connsiteY1" fmla="*/ 0 h 24382"/>
              <a:gd name="connsiteX2" fmla="*/ 14525 w 21600"/>
              <a:gd name="connsiteY2" fmla="*/ 5777 h 24382"/>
              <a:gd name="connsiteX3" fmla="*/ 18007 w 21600"/>
              <a:gd name="connsiteY3" fmla="*/ 3172 h 24382"/>
              <a:gd name="connsiteX4" fmla="*/ 16380 w 21600"/>
              <a:gd name="connsiteY4" fmla="*/ 6532 h 24382"/>
              <a:gd name="connsiteX5" fmla="*/ 21600 w 21600"/>
              <a:gd name="connsiteY5" fmla="*/ 6645 h 24382"/>
              <a:gd name="connsiteX6" fmla="*/ 16985 w 21600"/>
              <a:gd name="connsiteY6" fmla="*/ 9402 h 24382"/>
              <a:gd name="connsiteX7" fmla="*/ 20337 w 21600"/>
              <a:gd name="connsiteY7" fmla="*/ 12341 h 24382"/>
              <a:gd name="connsiteX8" fmla="*/ 17877 w 21600"/>
              <a:gd name="connsiteY8" fmla="*/ 13011 h 24382"/>
              <a:gd name="connsiteX9" fmla="*/ 19804 w 21600"/>
              <a:gd name="connsiteY9" fmla="*/ 18201 h 24382"/>
              <a:gd name="connsiteX10" fmla="*/ 16066 w 21600"/>
              <a:gd name="connsiteY10" fmla="*/ 16685 h 24382"/>
              <a:gd name="connsiteX11" fmla="*/ 15869 w 21600"/>
              <a:gd name="connsiteY11" fmla="*/ 21223 h 24382"/>
              <a:gd name="connsiteX12" fmla="*/ 12821 w 21600"/>
              <a:gd name="connsiteY12" fmla="*/ 18737 h 24382"/>
              <a:gd name="connsiteX13" fmla="*/ 11612 w 21600"/>
              <a:gd name="connsiteY13" fmla="*/ 22928 h 24382"/>
              <a:gd name="connsiteX14" fmla="*/ 9729 w 21600"/>
              <a:gd name="connsiteY14" fmla="*/ 19705 h 24382"/>
              <a:gd name="connsiteX15" fmla="*/ 7702 w 21600"/>
              <a:gd name="connsiteY15" fmla="*/ 24382 h 24382"/>
              <a:gd name="connsiteX16" fmla="*/ 7171 w 21600"/>
              <a:gd name="connsiteY16" fmla="*/ 19059 h 24382"/>
              <a:gd name="connsiteX17" fmla="*/ 4917 w 21600"/>
              <a:gd name="connsiteY17" fmla="*/ 21600 h 24382"/>
              <a:gd name="connsiteX18" fmla="*/ 4805 w 21600"/>
              <a:gd name="connsiteY18" fmla="*/ 18240 h 24382"/>
              <a:gd name="connsiteX19" fmla="*/ 1285 w 21600"/>
              <a:gd name="connsiteY19" fmla="*/ 17825 h 24382"/>
              <a:gd name="connsiteX20" fmla="*/ 3330 w 21600"/>
              <a:gd name="connsiteY20" fmla="*/ 15370 h 24382"/>
              <a:gd name="connsiteX21" fmla="*/ 0 w 21600"/>
              <a:gd name="connsiteY21" fmla="*/ 12877 h 24382"/>
              <a:gd name="connsiteX22" fmla="*/ 2509 w 21600"/>
              <a:gd name="connsiteY22" fmla="*/ 11475 h 24382"/>
              <a:gd name="connsiteX23" fmla="*/ 1172 w 21600"/>
              <a:gd name="connsiteY23" fmla="*/ 8270 h 24382"/>
              <a:gd name="connsiteX24" fmla="*/ 4731 w 21600"/>
              <a:gd name="connsiteY24" fmla="*/ 7467 h 24382"/>
              <a:gd name="connsiteX25" fmla="*/ 4502 w 21600"/>
              <a:gd name="connsiteY25" fmla="*/ 3625 h 24382"/>
              <a:gd name="connsiteX26" fmla="*/ 8550 w 21600"/>
              <a:gd name="connsiteY26" fmla="*/ 6382 h 24382"/>
              <a:gd name="connsiteX27" fmla="*/ 9722 w 21600"/>
              <a:gd name="connsiteY27" fmla="*/ 1887 h 24382"/>
              <a:gd name="connsiteX28" fmla="*/ 11462 w 21600"/>
              <a:gd name="connsiteY28" fmla="*/ 4342 h 24382"/>
              <a:gd name="connsiteX0" fmla="*/ 11462 w 21600"/>
              <a:gd name="connsiteY0" fmla="*/ 4342 h 24382"/>
              <a:gd name="connsiteX1" fmla="*/ 14790 w 21600"/>
              <a:gd name="connsiteY1" fmla="*/ 0 h 24382"/>
              <a:gd name="connsiteX2" fmla="*/ 14525 w 21600"/>
              <a:gd name="connsiteY2" fmla="*/ 5777 h 24382"/>
              <a:gd name="connsiteX3" fmla="*/ 18007 w 21600"/>
              <a:gd name="connsiteY3" fmla="*/ 3172 h 24382"/>
              <a:gd name="connsiteX4" fmla="*/ 16380 w 21600"/>
              <a:gd name="connsiteY4" fmla="*/ 6532 h 24382"/>
              <a:gd name="connsiteX5" fmla="*/ 21600 w 21600"/>
              <a:gd name="connsiteY5" fmla="*/ 6645 h 24382"/>
              <a:gd name="connsiteX6" fmla="*/ 18054 w 21600"/>
              <a:gd name="connsiteY6" fmla="*/ 9752 h 24382"/>
              <a:gd name="connsiteX7" fmla="*/ 20337 w 21600"/>
              <a:gd name="connsiteY7" fmla="*/ 12341 h 24382"/>
              <a:gd name="connsiteX8" fmla="*/ 17877 w 21600"/>
              <a:gd name="connsiteY8" fmla="*/ 13011 h 24382"/>
              <a:gd name="connsiteX9" fmla="*/ 19804 w 21600"/>
              <a:gd name="connsiteY9" fmla="*/ 18201 h 24382"/>
              <a:gd name="connsiteX10" fmla="*/ 16066 w 21600"/>
              <a:gd name="connsiteY10" fmla="*/ 16685 h 24382"/>
              <a:gd name="connsiteX11" fmla="*/ 15869 w 21600"/>
              <a:gd name="connsiteY11" fmla="*/ 21223 h 24382"/>
              <a:gd name="connsiteX12" fmla="*/ 12821 w 21600"/>
              <a:gd name="connsiteY12" fmla="*/ 18737 h 24382"/>
              <a:gd name="connsiteX13" fmla="*/ 11612 w 21600"/>
              <a:gd name="connsiteY13" fmla="*/ 22928 h 24382"/>
              <a:gd name="connsiteX14" fmla="*/ 9729 w 21600"/>
              <a:gd name="connsiteY14" fmla="*/ 19705 h 24382"/>
              <a:gd name="connsiteX15" fmla="*/ 7702 w 21600"/>
              <a:gd name="connsiteY15" fmla="*/ 24382 h 24382"/>
              <a:gd name="connsiteX16" fmla="*/ 7171 w 21600"/>
              <a:gd name="connsiteY16" fmla="*/ 19059 h 24382"/>
              <a:gd name="connsiteX17" fmla="*/ 4917 w 21600"/>
              <a:gd name="connsiteY17" fmla="*/ 21600 h 24382"/>
              <a:gd name="connsiteX18" fmla="*/ 4805 w 21600"/>
              <a:gd name="connsiteY18" fmla="*/ 18240 h 24382"/>
              <a:gd name="connsiteX19" fmla="*/ 1285 w 21600"/>
              <a:gd name="connsiteY19" fmla="*/ 17825 h 24382"/>
              <a:gd name="connsiteX20" fmla="*/ 3330 w 21600"/>
              <a:gd name="connsiteY20" fmla="*/ 15370 h 24382"/>
              <a:gd name="connsiteX21" fmla="*/ 0 w 21600"/>
              <a:gd name="connsiteY21" fmla="*/ 12877 h 24382"/>
              <a:gd name="connsiteX22" fmla="*/ 2509 w 21600"/>
              <a:gd name="connsiteY22" fmla="*/ 11475 h 24382"/>
              <a:gd name="connsiteX23" fmla="*/ 1172 w 21600"/>
              <a:gd name="connsiteY23" fmla="*/ 8270 h 24382"/>
              <a:gd name="connsiteX24" fmla="*/ 4731 w 21600"/>
              <a:gd name="connsiteY24" fmla="*/ 7467 h 24382"/>
              <a:gd name="connsiteX25" fmla="*/ 4502 w 21600"/>
              <a:gd name="connsiteY25" fmla="*/ 3625 h 24382"/>
              <a:gd name="connsiteX26" fmla="*/ 8550 w 21600"/>
              <a:gd name="connsiteY26" fmla="*/ 6382 h 24382"/>
              <a:gd name="connsiteX27" fmla="*/ 9722 w 21600"/>
              <a:gd name="connsiteY27" fmla="*/ 1887 h 24382"/>
              <a:gd name="connsiteX28" fmla="*/ 11462 w 21600"/>
              <a:gd name="connsiteY28" fmla="*/ 4342 h 24382"/>
              <a:gd name="connsiteX0" fmla="*/ 11462 w 21600"/>
              <a:gd name="connsiteY0" fmla="*/ 4342 h 24382"/>
              <a:gd name="connsiteX1" fmla="*/ 14790 w 21600"/>
              <a:gd name="connsiteY1" fmla="*/ 0 h 24382"/>
              <a:gd name="connsiteX2" fmla="*/ 14525 w 21600"/>
              <a:gd name="connsiteY2" fmla="*/ 5777 h 24382"/>
              <a:gd name="connsiteX3" fmla="*/ 18007 w 21600"/>
              <a:gd name="connsiteY3" fmla="*/ 3172 h 24382"/>
              <a:gd name="connsiteX4" fmla="*/ 17449 w 21600"/>
              <a:gd name="connsiteY4" fmla="*/ 6649 h 24382"/>
              <a:gd name="connsiteX5" fmla="*/ 21600 w 21600"/>
              <a:gd name="connsiteY5" fmla="*/ 6645 h 24382"/>
              <a:gd name="connsiteX6" fmla="*/ 18054 w 21600"/>
              <a:gd name="connsiteY6" fmla="*/ 9752 h 24382"/>
              <a:gd name="connsiteX7" fmla="*/ 20337 w 21600"/>
              <a:gd name="connsiteY7" fmla="*/ 12341 h 24382"/>
              <a:gd name="connsiteX8" fmla="*/ 17877 w 21600"/>
              <a:gd name="connsiteY8" fmla="*/ 13011 h 24382"/>
              <a:gd name="connsiteX9" fmla="*/ 19804 w 21600"/>
              <a:gd name="connsiteY9" fmla="*/ 18201 h 24382"/>
              <a:gd name="connsiteX10" fmla="*/ 16066 w 21600"/>
              <a:gd name="connsiteY10" fmla="*/ 16685 h 24382"/>
              <a:gd name="connsiteX11" fmla="*/ 15869 w 21600"/>
              <a:gd name="connsiteY11" fmla="*/ 21223 h 24382"/>
              <a:gd name="connsiteX12" fmla="*/ 12821 w 21600"/>
              <a:gd name="connsiteY12" fmla="*/ 18737 h 24382"/>
              <a:gd name="connsiteX13" fmla="*/ 11612 w 21600"/>
              <a:gd name="connsiteY13" fmla="*/ 22928 h 24382"/>
              <a:gd name="connsiteX14" fmla="*/ 9729 w 21600"/>
              <a:gd name="connsiteY14" fmla="*/ 19705 h 24382"/>
              <a:gd name="connsiteX15" fmla="*/ 7702 w 21600"/>
              <a:gd name="connsiteY15" fmla="*/ 24382 h 24382"/>
              <a:gd name="connsiteX16" fmla="*/ 7171 w 21600"/>
              <a:gd name="connsiteY16" fmla="*/ 19059 h 24382"/>
              <a:gd name="connsiteX17" fmla="*/ 4917 w 21600"/>
              <a:gd name="connsiteY17" fmla="*/ 21600 h 24382"/>
              <a:gd name="connsiteX18" fmla="*/ 4805 w 21600"/>
              <a:gd name="connsiteY18" fmla="*/ 18240 h 24382"/>
              <a:gd name="connsiteX19" fmla="*/ 1285 w 21600"/>
              <a:gd name="connsiteY19" fmla="*/ 17825 h 24382"/>
              <a:gd name="connsiteX20" fmla="*/ 3330 w 21600"/>
              <a:gd name="connsiteY20" fmla="*/ 15370 h 24382"/>
              <a:gd name="connsiteX21" fmla="*/ 0 w 21600"/>
              <a:gd name="connsiteY21" fmla="*/ 12877 h 24382"/>
              <a:gd name="connsiteX22" fmla="*/ 2509 w 21600"/>
              <a:gd name="connsiteY22" fmla="*/ 11475 h 24382"/>
              <a:gd name="connsiteX23" fmla="*/ 1172 w 21600"/>
              <a:gd name="connsiteY23" fmla="*/ 8270 h 24382"/>
              <a:gd name="connsiteX24" fmla="*/ 4731 w 21600"/>
              <a:gd name="connsiteY24" fmla="*/ 7467 h 24382"/>
              <a:gd name="connsiteX25" fmla="*/ 4502 w 21600"/>
              <a:gd name="connsiteY25" fmla="*/ 3625 h 24382"/>
              <a:gd name="connsiteX26" fmla="*/ 8550 w 21600"/>
              <a:gd name="connsiteY26" fmla="*/ 6382 h 24382"/>
              <a:gd name="connsiteX27" fmla="*/ 9722 w 21600"/>
              <a:gd name="connsiteY27" fmla="*/ 1887 h 24382"/>
              <a:gd name="connsiteX28" fmla="*/ 11462 w 21600"/>
              <a:gd name="connsiteY28" fmla="*/ 4342 h 24382"/>
              <a:gd name="connsiteX0" fmla="*/ 11462 w 21600"/>
              <a:gd name="connsiteY0" fmla="*/ 4342 h 24382"/>
              <a:gd name="connsiteX1" fmla="*/ 14790 w 21600"/>
              <a:gd name="connsiteY1" fmla="*/ 0 h 24382"/>
              <a:gd name="connsiteX2" fmla="*/ 14953 w 21600"/>
              <a:gd name="connsiteY2" fmla="*/ 4259 h 24382"/>
              <a:gd name="connsiteX3" fmla="*/ 18007 w 21600"/>
              <a:gd name="connsiteY3" fmla="*/ 3172 h 24382"/>
              <a:gd name="connsiteX4" fmla="*/ 17449 w 21600"/>
              <a:gd name="connsiteY4" fmla="*/ 6649 h 24382"/>
              <a:gd name="connsiteX5" fmla="*/ 21600 w 21600"/>
              <a:gd name="connsiteY5" fmla="*/ 6645 h 24382"/>
              <a:gd name="connsiteX6" fmla="*/ 18054 w 21600"/>
              <a:gd name="connsiteY6" fmla="*/ 9752 h 24382"/>
              <a:gd name="connsiteX7" fmla="*/ 20337 w 21600"/>
              <a:gd name="connsiteY7" fmla="*/ 12341 h 24382"/>
              <a:gd name="connsiteX8" fmla="*/ 17877 w 21600"/>
              <a:gd name="connsiteY8" fmla="*/ 13011 h 24382"/>
              <a:gd name="connsiteX9" fmla="*/ 19804 w 21600"/>
              <a:gd name="connsiteY9" fmla="*/ 18201 h 24382"/>
              <a:gd name="connsiteX10" fmla="*/ 16066 w 21600"/>
              <a:gd name="connsiteY10" fmla="*/ 16685 h 24382"/>
              <a:gd name="connsiteX11" fmla="*/ 15869 w 21600"/>
              <a:gd name="connsiteY11" fmla="*/ 21223 h 24382"/>
              <a:gd name="connsiteX12" fmla="*/ 12821 w 21600"/>
              <a:gd name="connsiteY12" fmla="*/ 18737 h 24382"/>
              <a:gd name="connsiteX13" fmla="*/ 11612 w 21600"/>
              <a:gd name="connsiteY13" fmla="*/ 22928 h 24382"/>
              <a:gd name="connsiteX14" fmla="*/ 9729 w 21600"/>
              <a:gd name="connsiteY14" fmla="*/ 19705 h 24382"/>
              <a:gd name="connsiteX15" fmla="*/ 7702 w 21600"/>
              <a:gd name="connsiteY15" fmla="*/ 24382 h 24382"/>
              <a:gd name="connsiteX16" fmla="*/ 7171 w 21600"/>
              <a:gd name="connsiteY16" fmla="*/ 19059 h 24382"/>
              <a:gd name="connsiteX17" fmla="*/ 4917 w 21600"/>
              <a:gd name="connsiteY17" fmla="*/ 21600 h 24382"/>
              <a:gd name="connsiteX18" fmla="*/ 4805 w 21600"/>
              <a:gd name="connsiteY18" fmla="*/ 18240 h 24382"/>
              <a:gd name="connsiteX19" fmla="*/ 1285 w 21600"/>
              <a:gd name="connsiteY19" fmla="*/ 17825 h 24382"/>
              <a:gd name="connsiteX20" fmla="*/ 3330 w 21600"/>
              <a:gd name="connsiteY20" fmla="*/ 15370 h 24382"/>
              <a:gd name="connsiteX21" fmla="*/ 0 w 21600"/>
              <a:gd name="connsiteY21" fmla="*/ 12877 h 24382"/>
              <a:gd name="connsiteX22" fmla="*/ 2509 w 21600"/>
              <a:gd name="connsiteY22" fmla="*/ 11475 h 24382"/>
              <a:gd name="connsiteX23" fmla="*/ 1172 w 21600"/>
              <a:gd name="connsiteY23" fmla="*/ 8270 h 24382"/>
              <a:gd name="connsiteX24" fmla="*/ 4731 w 21600"/>
              <a:gd name="connsiteY24" fmla="*/ 7467 h 24382"/>
              <a:gd name="connsiteX25" fmla="*/ 4502 w 21600"/>
              <a:gd name="connsiteY25" fmla="*/ 3625 h 24382"/>
              <a:gd name="connsiteX26" fmla="*/ 8550 w 21600"/>
              <a:gd name="connsiteY26" fmla="*/ 6382 h 24382"/>
              <a:gd name="connsiteX27" fmla="*/ 9722 w 21600"/>
              <a:gd name="connsiteY27" fmla="*/ 1887 h 24382"/>
              <a:gd name="connsiteX28" fmla="*/ 11462 w 21600"/>
              <a:gd name="connsiteY28" fmla="*/ 4342 h 24382"/>
              <a:gd name="connsiteX0" fmla="*/ 11462 w 21600"/>
              <a:gd name="connsiteY0" fmla="*/ 4342 h 24382"/>
              <a:gd name="connsiteX1" fmla="*/ 14790 w 21600"/>
              <a:gd name="connsiteY1" fmla="*/ 0 h 24382"/>
              <a:gd name="connsiteX2" fmla="*/ 14953 w 21600"/>
              <a:gd name="connsiteY2" fmla="*/ 4259 h 24382"/>
              <a:gd name="connsiteX3" fmla="*/ 18007 w 21600"/>
              <a:gd name="connsiteY3" fmla="*/ 3172 h 24382"/>
              <a:gd name="connsiteX4" fmla="*/ 17449 w 21600"/>
              <a:gd name="connsiteY4" fmla="*/ 6649 h 24382"/>
              <a:gd name="connsiteX5" fmla="*/ 21600 w 21600"/>
              <a:gd name="connsiteY5" fmla="*/ 6645 h 24382"/>
              <a:gd name="connsiteX6" fmla="*/ 18054 w 21600"/>
              <a:gd name="connsiteY6" fmla="*/ 9752 h 24382"/>
              <a:gd name="connsiteX7" fmla="*/ 20337 w 21600"/>
              <a:gd name="connsiteY7" fmla="*/ 12341 h 24382"/>
              <a:gd name="connsiteX8" fmla="*/ 17877 w 21600"/>
              <a:gd name="connsiteY8" fmla="*/ 13011 h 24382"/>
              <a:gd name="connsiteX9" fmla="*/ 19804 w 21600"/>
              <a:gd name="connsiteY9" fmla="*/ 18201 h 24382"/>
              <a:gd name="connsiteX10" fmla="*/ 16066 w 21600"/>
              <a:gd name="connsiteY10" fmla="*/ 16685 h 24382"/>
              <a:gd name="connsiteX11" fmla="*/ 15869 w 21600"/>
              <a:gd name="connsiteY11" fmla="*/ 21223 h 24382"/>
              <a:gd name="connsiteX12" fmla="*/ 12821 w 21600"/>
              <a:gd name="connsiteY12" fmla="*/ 18737 h 24382"/>
              <a:gd name="connsiteX13" fmla="*/ 11612 w 21600"/>
              <a:gd name="connsiteY13" fmla="*/ 22928 h 24382"/>
              <a:gd name="connsiteX14" fmla="*/ 9729 w 21600"/>
              <a:gd name="connsiteY14" fmla="*/ 19705 h 24382"/>
              <a:gd name="connsiteX15" fmla="*/ 7702 w 21600"/>
              <a:gd name="connsiteY15" fmla="*/ 24382 h 24382"/>
              <a:gd name="connsiteX16" fmla="*/ 7171 w 21600"/>
              <a:gd name="connsiteY16" fmla="*/ 19059 h 24382"/>
              <a:gd name="connsiteX17" fmla="*/ 4917 w 21600"/>
              <a:gd name="connsiteY17" fmla="*/ 21600 h 24382"/>
              <a:gd name="connsiteX18" fmla="*/ 4805 w 21600"/>
              <a:gd name="connsiteY18" fmla="*/ 18240 h 24382"/>
              <a:gd name="connsiteX19" fmla="*/ 1285 w 21600"/>
              <a:gd name="connsiteY19" fmla="*/ 17825 h 24382"/>
              <a:gd name="connsiteX20" fmla="*/ 3330 w 21600"/>
              <a:gd name="connsiteY20" fmla="*/ 15370 h 24382"/>
              <a:gd name="connsiteX21" fmla="*/ 0 w 21600"/>
              <a:gd name="connsiteY21" fmla="*/ 12877 h 24382"/>
              <a:gd name="connsiteX22" fmla="*/ 2509 w 21600"/>
              <a:gd name="connsiteY22" fmla="*/ 11475 h 24382"/>
              <a:gd name="connsiteX23" fmla="*/ 1172 w 21600"/>
              <a:gd name="connsiteY23" fmla="*/ 8270 h 24382"/>
              <a:gd name="connsiteX24" fmla="*/ 4731 w 21600"/>
              <a:gd name="connsiteY24" fmla="*/ 7467 h 24382"/>
              <a:gd name="connsiteX25" fmla="*/ 4502 w 21600"/>
              <a:gd name="connsiteY25" fmla="*/ 3625 h 24382"/>
              <a:gd name="connsiteX26" fmla="*/ 8051 w 21600"/>
              <a:gd name="connsiteY26" fmla="*/ 5681 h 24382"/>
              <a:gd name="connsiteX27" fmla="*/ 9722 w 21600"/>
              <a:gd name="connsiteY27" fmla="*/ 1887 h 24382"/>
              <a:gd name="connsiteX28" fmla="*/ 11462 w 21600"/>
              <a:gd name="connsiteY28" fmla="*/ 4342 h 24382"/>
              <a:gd name="connsiteX0" fmla="*/ 10290 w 20428"/>
              <a:gd name="connsiteY0" fmla="*/ 4342 h 24382"/>
              <a:gd name="connsiteX1" fmla="*/ 13618 w 20428"/>
              <a:gd name="connsiteY1" fmla="*/ 0 h 24382"/>
              <a:gd name="connsiteX2" fmla="*/ 13781 w 20428"/>
              <a:gd name="connsiteY2" fmla="*/ 4259 h 24382"/>
              <a:gd name="connsiteX3" fmla="*/ 16835 w 20428"/>
              <a:gd name="connsiteY3" fmla="*/ 3172 h 24382"/>
              <a:gd name="connsiteX4" fmla="*/ 16277 w 20428"/>
              <a:gd name="connsiteY4" fmla="*/ 6649 h 24382"/>
              <a:gd name="connsiteX5" fmla="*/ 20428 w 20428"/>
              <a:gd name="connsiteY5" fmla="*/ 6645 h 24382"/>
              <a:gd name="connsiteX6" fmla="*/ 16882 w 20428"/>
              <a:gd name="connsiteY6" fmla="*/ 9752 h 24382"/>
              <a:gd name="connsiteX7" fmla="*/ 19165 w 20428"/>
              <a:gd name="connsiteY7" fmla="*/ 12341 h 24382"/>
              <a:gd name="connsiteX8" fmla="*/ 16705 w 20428"/>
              <a:gd name="connsiteY8" fmla="*/ 13011 h 24382"/>
              <a:gd name="connsiteX9" fmla="*/ 18632 w 20428"/>
              <a:gd name="connsiteY9" fmla="*/ 18201 h 24382"/>
              <a:gd name="connsiteX10" fmla="*/ 14894 w 20428"/>
              <a:gd name="connsiteY10" fmla="*/ 16685 h 24382"/>
              <a:gd name="connsiteX11" fmla="*/ 14697 w 20428"/>
              <a:gd name="connsiteY11" fmla="*/ 21223 h 24382"/>
              <a:gd name="connsiteX12" fmla="*/ 11649 w 20428"/>
              <a:gd name="connsiteY12" fmla="*/ 18737 h 24382"/>
              <a:gd name="connsiteX13" fmla="*/ 10440 w 20428"/>
              <a:gd name="connsiteY13" fmla="*/ 22928 h 24382"/>
              <a:gd name="connsiteX14" fmla="*/ 8557 w 20428"/>
              <a:gd name="connsiteY14" fmla="*/ 19705 h 24382"/>
              <a:gd name="connsiteX15" fmla="*/ 6530 w 20428"/>
              <a:gd name="connsiteY15" fmla="*/ 24382 h 24382"/>
              <a:gd name="connsiteX16" fmla="*/ 5999 w 20428"/>
              <a:gd name="connsiteY16" fmla="*/ 19059 h 24382"/>
              <a:gd name="connsiteX17" fmla="*/ 3745 w 20428"/>
              <a:gd name="connsiteY17" fmla="*/ 21600 h 24382"/>
              <a:gd name="connsiteX18" fmla="*/ 3633 w 20428"/>
              <a:gd name="connsiteY18" fmla="*/ 18240 h 24382"/>
              <a:gd name="connsiteX19" fmla="*/ 113 w 20428"/>
              <a:gd name="connsiteY19" fmla="*/ 17825 h 24382"/>
              <a:gd name="connsiteX20" fmla="*/ 2158 w 20428"/>
              <a:gd name="connsiteY20" fmla="*/ 15370 h 24382"/>
              <a:gd name="connsiteX21" fmla="*/ 111 w 20428"/>
              <a:gd name="connsiteY21" fmla="*/ 13227 h 24382"/>
              <a:gd name="connsiteX22" fmla="*/ 1337 w 20428"/>
              <a:gd name="connsiteY22" fmla="*/ 11475 h 24382"/>
              <a:gd name="connsiteX23" fmla="*/ 0 w 20428"/>
              <a:gd name="connsiteY23" fmla="*/ 8270 h 24382"/>
              <a:gd name="connsiteX24" fmla="*/ 3559 w 20428"/>
              <a:gd name="connsiteY24" fmla="*/ 7467 h 24382"/>
              <a:gd name="connsiteX25" fmla="*/ 3330 w 20428"/>
              <a:gd name="connsiteY25" fmla="*/ 3625 h 24382"/>
              <a:gd name="connsiteX26" fmla="*/ 6879 w 20428"/>
              <a:gd name="connsiteY26" fmla="*/ 5681 h 24382"/>
              <a:gd name="connsiteX27" fmla="*/ 8550 w 20428"/>
              <a:gd name="connsiteY27" fmla="*/ 1887 h 24382"/>
              <a:gd name="connsiteX28" fmla="*/ 10290 w 20428"/>
              <a:gd name="connsiteY28" fmla="*/ 4342 h 24382"/>
              <a:gd name="connsiteX0" fmla="*/ 10290 w 20428"/>
              <a:gd name="connsiteY0" fmla="*/ 4342 h 24382"/>
              <a:gd name="connsiteX1" fmla="*/ 13618 w 20428"/>
              <a:gd name="connsiteY1" fmla="*/ 0 h 24382"/>
              <a:gd name="connsiteX2" fmla="*/ 13781 w 20428"/>
              <a:gd name="connsiteY2" fmla="*/ 4259 h 24382"/>
              <a:gd name="connsiteX3" fmla="*/ 16835 w 20428"/>
              <a:gd name="connsiteY3" fmla="*/ 3172 h 24382"/>
              <a:gd name="connsiteX4" fmla="*/ 16277 w 20428"/>
              <a:gd name="connsiteY4" fmla="*/ 6649 h 24382"/>
              <a:gd name="connsiteX5" fmla="*/ 20428 w 20428"/>
              <a:gd name="connsiteY5" fmla="*/ 6645 h 24382"/>
              <a:gd name="connsiteX6" fmla="*/ 16882 w 20428"/>
              <a:gd name="connsiteY6" fmla="*/ 9752 h 24382"/>
              <a:gd name="connsiteX7" fmla="*/ 19165 w 20428"/>
              <a:gd name="connsiteY7" fmla="*/ 12341 h 24382"/>
              <a:gd name="connsiteX8" fmla="*/ 16705 w 20428"/>
              <a:gd name="connsiteY8" fmla="*/ 13011 h 24382"/>
              <a:gd name="connsiteX9" fmla="*/ 18632 w 20428"/>
              <a:gd name="connsiteY9" fmla="*/ 18201 h 24382"/>
              <a:gd name="connsiteX10" fmla="*/ 14894 w 20428"/>
              <a:gd name="connsiteY10" fmla="*/ 16685 h 24382"/>
              <a:gd name="connsiteX11" fmla="*/ 14697 w 20428"/>
              <a:gd name="connsiteY11" fmla="*/ 21223 h 24382"/>
              <a:gd name="connsiteX12" fmla="*/ 11649 w 20428"/>
              <a:gd name="connsiteY12" fmla="*/ 18737 h 24382"/>
              <a:gd name="connsiteX13" fmla="*/ 10440 w 20428"/>
              <a:gd name="connsiteY13" fmla="*/ 22928 h 24382"/>
              <a:gd name="connsiteX14" fmla="*/ 8557 w 20428"/>
              <a:gd name="connsiteY14" fmla="*/ 19705 h 24382"/>
              <a:gd name="connsiteX15" fmla="*/ 6530 w 20428"/>
              <a:gd name="connsiteY15" fmla="*/ 24382 h 24382"/>
              <a:gd name="connsiteX16" fmla="*/ 5999 w 20428"/>
              <a:gd name="connsiteY16" fmla="*/ 19059 h 24382"/>
              <a:gd name="connsiteX17" fmla="*/ 3745 w 20428"/>
              <a:gd name="connsiteY17" fmla="*/ 21600 h 24382"/>
              <a:gd name="connsiteX18" fmla="*/ 3633 w 20428"/>
              <a:gd name="connsiteY18" fmla="*/ 18240 h 24382"/>
              <a:gd name="connsiteX19" fmla="*/ 113 w 20428"/>
              <a:gd name="connsiteY19" fmla="*/ 17825 h 24382"/>
              <a:gd name="connsiteX20" fmla="*/ 2158 w 20428"/>
              <a:gd name="connsiteY20" fmla="*/ 15370 h 24382"/>
              <a:gd name="connsiteX21" fmla="*/ 111 w 20428"/>
              <a:gd name="connsiteY21" fmla="*/ 13227 h 24382"/>
              <a:gd name="connsiteX22" fmla="*/ 2620 w 20428"/>
              <a:gd name="connsiteY22" fmla="*/ 11125 h 24382"/>
              <a:gd name="connsiteX23" fmla="*/ 0 w 20428"/>
              <a:gd name="connsiteY23" fmla="*/ 8270 h 24382"/>
              <a:gd name="connsiteX24" fmla="*/ 3559 w 20428"/>
              <a:gd name="connsiteY24" fmla="*/ 7467 h 24382"/>
              <a:gd name="connsiteX25" fmla="*/ 3330 w 20428"/>
              <a:gd name="connsiteY25" fmla="*/ 3625 h 24382"/>
              <a:gd name="connsiteX26" fmla="*/ 6879 w 20428"/>
              <a:gd name="connsiteY26" fmla="*/ 5681 h 24382"/>
              <a:gd name="connsiteX27" fmla="*/ 8550 w 20428"/>
              <a:gd name="connsiteY27" fmla="*/ 1887 h 24382"/>
              <a:gd name="connsiteX28" fmla="*/ 10290 w 20428"/>
              <a:gd name="connsiteY28" fmla="*/ 4342 h 24382"/>
              <a:gd name="connsiteX0" fmla="*/ 10179 w 20317"/>
              <a:gd name="connsiteY0" fmla="*/ 4342 h 24382"/>
              <a:gd name="connsiteX1" fmla="*/ 13507 w 20317"/>
              <a:gd name="connsiteY1" fmla="*/ 0 h 24382"/>
              <a:gd name="connsiteX2" fmla="*/ 13670 w 20317"/>
              <a:gd name="connsiteY2" fmla="*/ 4259 h 24382"/>
              <a:gd name="connsiteX3" fmla="*/ 16724 w 20317"/>
              <a:gd name="connsiteY3" fmla="*/ 3172 h 24382"/>
              <a:gd name="connsiteX4" fmla="*/ 16166 w 20317"/>
              <a:gd name="connsiteY4" fmla="*/ 6649 h 24382"/>
              <a:gd name="connsiteX5" fmla="*/ 20317 w 20317"/>
              <a:gd name="connsiteY5" fmla="*/ 6645 h 24382"/>
              <a:gd name="connsiteX6" fmla="*/ 16771 w 20317"/>
              <a:gd name="connsiteY6" fmla="*/ 9752 h 24382"/>
              <a:gd name="connsiteX7" fmla="*/ 19054 w 20317"/>
              <a:gd name="connsiteY7" fmla="*/ 12341 h 24382"/>
              <a:gd name="connsiteX8" fmla="*/ 16594 w 20317"/>
              <a:gd name="connsiteY8" fmla="*/ 13011 h 24382"/>
              <a:gd name="connsiteX9" fmla="*/ 18521 w 20317"/>
              <a:gd name="connsiteY9" fmla="*/ 18201 h 24382"/>
              <a:gd name="connsiteX10" fmla="*/ 14783 w 20317"/>
              <a:gd name="connsiteY10" fmla="*/ 16685 h 24382"/>
              <a:gd name="connsiteX11" fmla="*/ 14586 w 20317"/>
              <a:gd name="connsiteY11" fmla="*/ 21223 h 24382"/>
              <a:gd name="connsiteX12" fmla="*/ 11538 w 20317"/>
              <a:gd name="connsiteY12" fmla="*/ 18737 h 24382"/>
              <a:gd name="connsiteX13" fmla="*/ 10329 w 20317"/>
              <a:gd name="connsiteY13" fmla="*/ 22928 h 24382"/>
              <a:gd name="connsiteX14" fmla="*/ 8446 w 20317"/>
              <a:gd name="connsiteY14" fmla="*/ 19705 h 24382"/>
              <a:gd name="connsiteX15" fmla="*/ 6419 w 20317"/>
              <a:gd name="connsiteY15" fmla="*/ 24382 h 24382"/>
              <a:gd name="connsiteX16" fmla="*/ 5888 w 20317"/>
              <a:gd name="connsiteY16" fmla="*/ 19059 h 24382"/>
              <a:gd name="connsiteX17" fmla="*/ 3634 w 20317"/>
              <a:gd name="connsiteY17" fmla="*/ 21600 h 24382"/>
              <a:gd name="connsiteX18" fmla="*/ 3522 w 20317"/>
              <a:gd name="connsiteY18" fmla="*/ 18240 h 24382"/>
              <a:gd name="connsiteX19" fmla="*/ 2 w 20317"/>
              <a:gd name="connsiteY19" fmla="*/ 17825 h 24382"/>
              <a:gd name="connsiteX20" fmla="*/ 2047 w 20317"/>
              <a:gd name="connsiteY20" fmla="*/ 15370 h 24382"/>
              <a:gd name="connsiteX21" fmla="*/ 0 w 20317"/>
              <a:gd name="connsiteY21" fmla="*/ 13227 h 24382"/>
              <a:gd name="connsiteX22" fmla="*/ 2509 w 20317"/>
              <a:gd name="connsiteY22" fmla="*/ 11125 h 24382"/>
              <a:gd name="connsiteX23" fmla="*/ 958 w 20317"/>
              <a:gd name="connsiteY23" fmla="*/ 8620 h 24382"/>
              <a:gd name="connsiteX24" fmla="*/ 3448 w 20317"/>
              <a:gd name="connsiteY24" fmla="*/ 7467 h 24382"/>
              <a:gd name="connsiteX25" fmla="*/ 3219 w 20317"/>
              <a:gd name="connsiteY25" fmla="*/ 3625 h 24382"/>
              <a:gd name="connsiteX26" fmla="*/ 6768 w 20317"/>
              <a:gd name="connsiteY26" fmla="*/ 5681 h 24382"/>
              <a:gd name="connsiteX27" fmla="*/ 8439 w 20317"/>
              <a:gd name="connsiteY27" fmla="*/ 1887 h 24382"/>
              <a:gd name="connsiteX28" fmla="*/ 10179 w 20317"/>
              <a:gd name="connsiteY28" fmla="*/ 4342 h 24382"/>
              <a:gd name="connsiteX0" fmla="*/ 10179 w 20317"/>
              <a:gd name="connsiteY0" fmla="*/ 4342 h 24382"/>
              <a:gd name="connsiteX1" fmla="*/ 13507 w 20317"/>
              <a:gd name="connsiteY1" fmla="*/ 0 h 24382"/>
              <a:gd name="connsiteX2" fmla="*/ 13670 w 20317"/>
              <a:gd name="connsiteY2" fmla="*/ 4259 h 24382"/>
              <a:gd name="connsiteX3" fmla="*/ 16724 w 20317"/>
              <a:gd name="connsiteY3" fmla="*/ 3172 h 24382"/>
              <a:gd name="connsiteX4" fmla="*/ 16166 w 20317"/>
              <a:gd name="connsiteY4" fmla="*/ 6649 h 24382"/>
              <a:gd name="connsiteX5" fmla="*/ 20317 w 20317"/>
              <a:gd name="connsiteY5" fmla="*/ 6645 h 24382"/>
              <a:gd name="connsiteX6" fmla="*/ 16771 w 20317"/>
              <a:gd name="connsiteY6" fmla="*/ 9752 h 24382"/>
              <a:gd name="connsiteX7" fmla="*/ 19054 w 20317"/>
              <a:gd name="connsiteY7" fmla="*/ 12341 h 24382"/>
              <a:gd name="connsiteX8" fmla="*/ 16594 w 20317"/>
              <a:gd name="connsiteY8" fmla="*/ 13011 h 24382"/>
              <a:gd name="connsiteX9" fmla="*/ 18521 w 20317"/>
              <a:gd name="connsiteY9" fmla="*/ 18201 h 24382"/>
              <a:gd name="connsiteX10" fmla="*/ 14783 w 20317"/>
              <a:gd name="connsiteY10" fmla="*/ 16685 h 24382"/>
              <a:gd name="connsiteX11" fmla="*/ 14586 w 20317"/>
              <a:gd name="connsiteY11" fmla="*/ 21223 h 24382"/>
              <a:gd name="connsiteX12" fmla="*/ 11538 w 20317"/>
              <a:gd name="connsiteY12" fmla="*/ 18737 h 24382"/>
              <a:gd name="connsiteX13" fmla="*/ 10329 w 20317"/>
              <a:gd name="connsiteY13" fmla="*/ 22928 h 24382"/>
              <a:gd name="connsiteX14" fmla="*/ 8446 w 20317"/>
              <a:gd name="connsiteY14" fmla="*/ 19705 h 24382"/>
              <a:gd name="connsiteX15" fmla="*/ 6419 w 20317"/>
              <a:gd name="connsiteY15" fmla="*/ 24382 h 24382"/>
              <a:gd name="connsiteX16" fmla="*/ 5888 w 20317"/>
              <a:gd name="connsiteY16" fmla="*/ 19059 h 24382"/>
              <a:gd name="connsiteX17" fmla="*/ 3634 w 20317"/>
              <a:gd name="connsiteY17" fmla="*/ 21600 h 24382"/>
              <a:gd name="connsiteX18" fmla="*/ 3522 w 20317"/>
              <a:gd name="connsiteY18" fmla="*/ 18240 h 24382"/>
              <a:gd name="connsiteX19" fmla="*/ 1214 w 20317"/>
              <a:gd name="connsiteY19" fmla="*/ 17825 h 24382"/>
              <a:gd name="connsiteX20" fmla="*/ 2047 w 20317"/>
              <a:gd name="connsiteY20" fmla="*/ 15370 h 24382"/>
              <a:gd name="connsiteX21" fmla="*/ 0 w 20317"/>
              <a:gd name="connsiteY21" fmla="*/ 13227 h 24382"/>
              <a:gd name="connsiteX22" fmla="*/ 2509 w 20317"/>
              <a:gd name="connsiteY22" fmla="*/ 11125 h 24382"/>
              <a:gd name="connsiteX23" fmla="*/ 958 w 20317"/>
              <a:gd name="connsiteY23" fmla="*/ 8620 h 24382"/>
              <a:gd name="connsiteX24" fmla="*/ 3448 w 20317"/>
              <a:gd name="connsiteY24" fmla="*/ 7467 h 24382"/>
              <a:gd name="connsiteX25" fmla="*/ 3219 w 20317"/>
              <a:gd name="connsiteY25" fmla="*/ 3625 h 24382"/>
              <a:gd name="connsiteX26" fmla="*/ 6768 w 20317"/>
              <a:gd name="connsiteY26" fmla="*/ 5681 h 24382"/>
              <a:gd name="connsiteX27" fmla="*/ 8439 w 20317"/>
              <a:gd name="connsiteY27" fmla="*/ 1887 h 24382"/>
              <a:gd name="connsiteX28" fmla="*/ 10179 w 20317"/>
              <a:gd name="connsiteY28" fmla="*/ 4342 h 24382"/>
              <a:gd name="connsiteX0" fmla="*/ 9395 w 19533"/>
              <a:gd name="connsiteY0" fmla="*/ 4342 h 24382"/>
              <a:gd name="connsiteX1" fmla="*/ 12723 w 19533"/>
              <a:gd name="connsiteY1" fmla="*/ 0 h 24382"/>
              <a:gd name="connsiteX2" fmla="*/ 12886 w 19533"/>
              <a:gd name="connsiteY2" fmla="*/ 4259 h 24382"/>
              <a:gd name="connsiteX3" fmla="*/ 15940 w 19533"/>
              <a:gd name="connsiteY3" fmla="*/ 3172 h 24382"/>
              <a:gd name="connsiteX4" fmla="*/ 15382 w 19533"/>
              <a:gd name="connsiteY4" fmla="*/ 6649 h 24382"/>
              <a:gd name="connsiteX5" fmla="*/ 19533 w 19533"/>
              <a:gd name="connsiteY5" fmla="*/ 6645 h 24382"/>
              <a:gd name="connsiteX6" fmla="*/ 15987 w 19533"/>
              <a:gd name="connsiteY6" fmla="*/ 9752 h 24382"/>
              <a:gd name="connsiteX7" fmla="*/ 18270 w 19533"/>
              <a:gd name="connsiteY7" fmla="*/ 12341 h 24382"/>
              <a:gd name="connsiteX8" fmla="*/ 15810 w 19533"/>
              <a:gd name="connsiteY8" fmla="*/ 13011 h 24382"/>
              <a:gd name="connsiteX9" fmla="*/ 17737 w 19533"/>
              <a:gd name="connsiteY9" fmla="*/ 18201 h 24382"/>
              <a:gd name="connsiteX10" fmla="*/ 13999 w 19533"/>
              <a:gd name="connsiteY10" fmla="*/ 16685 h 24382"/>
              <a:gd name="connsiteX11" fmla="*/ 13802 w 19533"/>
              <a:gd name="connsiteY11" fmla="*/ 21223 h 24382"/>
              <a:gd name="connsiteX12" fmla="*/ 10754 w 19533"/>
              <a:gd name="connsiteY12" fmla="*/ 18737 h 24382"/>
              <a:gd name="connsiteX13" fmla="*/ 9545 w 19533"/>
              <a:gd name="connsiteY13" fmla="*/ 22928 h 24382"/>
              <a:gd name="connsiteX14" fmla="*/ 7662 w 19533"/>
              <a:gd name="connsiteY14" fmla="*/ 19705 h 24382"/>
              <a:gd name="connsiteX15" fmla="*/ 5635 w 19533"/>
              <a:gd name="connsiteY15" fmla="*/ 24382 h 24382"/>
              <a:gd name="connsiteX16" fmla="*/ 5104 w 19533"/>
              <a:gd name="connsiteY16" fmla="*/ 19059 h 24382"/>
              <a:gd name="connsiteX17" fmla="*/ 2850 w 19533"/>
              <a:gd name="connsiteY17" fmla="*/ 21600 h 24382"/>
              <a:gd name="connsiteX18" fmla="*/ 2738 w 19533"/>
              <a:gd name="connsiteY18" fmla="*/ 18240 h 24382"/>
              <a:gd name="connsiteX19" fmla="*/ 430 w 19533"/>
              <a:gd name="connsiteY19" fmla="*/ 17825 h 24382"/>
              <a:gd name="connsiteX20" fmla="*/ 1263 w 19533"/>
              <a:gd name="connsiteY20" fmla="*/ 15370 h 24382"/>
              <a:gd name="connsiteX21" fmla="*/ 0 w 19533"/>
              <a:gd name="connsiteY21" fmla="*/ 13344 h 24382"/>
              <a:gd name="connsiteX22" fmla="*/ 1725 w 19533"/>
              <a:gd name="connsiteY22" fmla="*/ 11125 h 24382"/>
              <a:gd name="connsiteX23" fmla="*/ 174 w 19533"/>
              <a:gd name="connsiteY23" fmla="*/ 8620 h 24382"/>
              <a:gd name="connsiteX24" fmla="*/ 2664 w 19533"/>
              <a:gd name="connsiteY24" fmla="*/ 7467 h 24382"/>
              <a:gd name="connsiteX25" fmla="*/ 2435 w 19533"/>
              <a:gd name="connsiteY25" fmla="*/ 3625 h 24382"/>
              <a:gd name="connsiteX26" fmla="*/ 5984 w 19533"/>
              <a:gd name="connsiteY26" fmla="*/ 5681 h 24382"/>
              <a:gd name="connsiteX27" fmla="*/ 7655 w 19533"/>
              <a:gd name="connsiteY27" fmla="*/ 1887 h 24382"/>
              <a:gd name="connsiteX28" fmla="*/ 9395 w 19533"/>
              <a:gd name="connsiteY28" fmla="*/ 4342 h 24382"/>
              <a:gd name="connsiteX0" fmla="*/ 9181 w 19533"/>
              <a:gd name="connsiteY0" fmla="*/ 7611 h 24382"/>
              <a:gd name="connsiteX1" fmla="*/ 12723 w 19533"/>
              <a:gd name="connsiteY1" fmla="*/ 0 h 24382"/>
              <a:gd name="connsiteX2" fmla="*/ 12886 w 19533"/>
              <a:gd name="connsiteY2" fmla="*/ 4259 h 24382"/>
              <a:gd name="connsiteX3" fmla="*/ 15940 w 19533"/>
              <a:gd name="connsiteY3" fmla="*/ 3172 h 24382"/>
              <a:gd name="connsiteX4" fmla="*/ 15382 w 19533"/>
              <a:gd name="connsiteY4" fmla="*/ 6649 h 24382"/>
              <a:gd name="connsiteX5" fmla="*/ 19533 w 19533"/>
              <a:gd name="connsiteY5" fmla="*/ 6645 h 24382"/>
              <a:gd name="connsiteX6" fmla="*/ 15987 w 19533"/>
              <a:gd name="connsiteY6" fmla="*/ 9752 h 24382"/>
              <a:gd name="connsiteX7" fmla="*/ 18270 w 19533"/>
              <a:gd name="connsiteY7" fmla="*/ 12341 h 24382"/>
              <a:gd name="connsiteX8" fmla="*/ 15810 w 19533"/>
              <a:gd name="connsiteY8" fmla="*/ 13011 h 24382"/>
              <a:gd name="connsiteX9" fmla="*/ 17737 w 19533"/>
              <a:gd name="connsiteY9" fmla="*/ 18201 h 24382"/>
              <a:gd name="connsiteX10" fmla="*/ 13999 w 19533"/>
              <a:gd name="connsiteY10" fmla="*/ 16685 h 24382"/>
              <a:gd name="connsiteX11" fmla="*/ 13802 w 19533"/>
              <a:gd name="connsiteY11" fmla="*/ 21223 h 24382"/>
              <a:gd name="connsiteX12" fmla="*/ 10754 w 19533"/>
              <a:gd name="connsiteY12" fmla="*/ 18737 h 24382"/>
              <a:gd name="connsiteX13" fmla="*/ 9545 w 19533"/>
              <a:gd name="connsiteY13" fmla="*/ 22928 h 24382"/>
              <a:gd name="connsiteX14" fmla="*/ 7662 w 19533"/>
              <a:gd name="connsiteY14" fmla="*/ 19705 h 24382"/>
              <a:gd name="connsiteX15" fmla="*/ 5635 w 19533"/>
              <a:gd name="connsiteY15" fmla="*/ 24382 h 24382"/>
              <a:gd name="connsiteX16" fmla="*/ 5104 w 19533"/>
              <a:gd name="connsiteY16" fmla="*/ 19059 h 24382"/>
              <a:gd name="connsiteX17" fmla="*/ 2850 w 19533"/>
              <a:gd name="connsiteY17" fmla="*/ 21600 h 24382"/>
              <a:gd name="connsiteX18" fmla="*/ 2738 w 19533"/>
              <a:gd name="connsiteY18" fmla="*/ 18240 h 24382"/>
              <a:gd name="connsiteX19" fmla="*/ 430 w 19533"/>
              <a:gd name="connsiteY19" fmla="*/ 17825 h 24382"/>
              <a:gd name="connsiteX20" fmla="*/ 1263 w 19533"/>
              <a:gd name="connsiteY20" fmla="*/ 15370 h 24382"/>
              <a:gd name="connsiteX21" fmla="*/ 0 w 19533"/>
              <a:gd name="connsiteY21" fmla="*/ 13344 h 24382"/>
              <a:gd name="connsiteX22" fmla="*/ 1725 w 19533"/>
              <a:gd name="connsiteY22" fmla="*/ 11125 h 24382"/>
              <a:gd name="connsiteX23" fmla="*/ 174 w 19533"/>
              <a:gd name="connsiteY23" fmla="*/ 8620 h 24382"/>
              <a:gd name="connsiteX24" fmla="*/ 2664 w 19533"/>
              <a:gd name="connsiteY24" fmla="*/ 7467 h 24382"/>
              <a:gd name="connsiteX25" fmla="*/ 2435 w 19533"/>
              <a:gd name="connsiteY25" fmla="*/ 3625 h 24382"/>
              <a:gd name="connsiteX26" fmla="*/ 5984 w 19533"/>
              <a:gd name="connsiteY26" fmla="*/ 5681 h 24382"/>
              <a:gd name="connsiteX27" fmla="*/ 7655 w 19533"/>
              <a:gd name="connsiteY27" fmla="*/ 1887 h 24382"/>
              <a:gd name="connsiteX28" fmla="*/ 9181 w 19533"/>
              <a:gd name="connsiteY28" fmla="*/ 7611 h 24382"/>
              <a:gd name="connsiteX0" fmla="*/ 9181 w 19533"/>
              <a:gd name="connsiteY0" fmla="*/ 7611 h 24382"/>
              <a:gd name="connsiteX1" fmla="*/ 12723 w 19533"/>
              <a:gd name="connsiteY1" fmla="*/ 0 h 24382"/>
              <a:gd name="connsiteX2" fmla="*/ 12886 w 19533"/>
              <a:gd name="connsiteY2" fmla="*/ 4259 h 24382"/>
              <a:gd name="connsiteX3" fmla="*/ 15940 w 19533"/>
              <a:gd name="connsiteY3" fmla="*/ 3172 h 24382"/>
              <a:gd name="connsiteX4" fmla="*/ 15382 w 19533"/>
              <a:gd name="connsiteY4" fmla="*/ 6649 h 24382"/>
              <a:gd name="connsiteX5" fmla="*/ 19533 w 19533"/>
              <a:gd name="connsiteY5" fmla="*/ 6645 h 24382"/>
              <a:gd name="connsiteX6" fmla="*/ 15987 w 19533"/>
              <a:gd name="connsiteY6" fmla="*/ 9752 h 24382"/>
              <a:gd name="connsiteX7" fmla="*/ 18270 w 19533"/>
              <a:gd name="connsiteY7" fmla="*/ 12341 h 24382"/>
              <a:gd name="connsiteX8" fmla="*/ 15810 w 19533"/>
              <a:gd name="connsiteY8" fmla="*/ 13011 h 24382"/>
              <a:gd name="connsiteX9" fmla="*/ 17737 w 19533"/>
              <a:gd name="connsiteY9" fmla="*/ 18201 h 24382"/>
              <a:gd name="connsiteX10" fmla="*/ 13999 w 19533"/>
              <a:gd name="connsiteY10" fmla="*/ 16685 h 24382"/>
              <a:gd name="connsiteX11" fmla="*/ 13802 w 19533"/>
              <a:gd name="connsiteY11" fmla="*/ 21223 h 24382"/>
              <a:gd name="connsiteX12" fmla="*/ 10754 w 19533"/>
              <a:gd name="connsiteY12" fmla="*/ 18737 h 24382"/>
              <a:gd name="connsiteX13" fmla="*/ 9545 w 19533"/>
              <a:gd name="connsiteY13" fmla="*/ 22928 h 24382"/>
              <a:gd name="connsiteX14" fmla="*/ 7662 w 19533"/>
              <a:gd name="connsiteY14" fmla="*/ 19705 h 24382"/>
              <a:gd name="connsiteX15" fmla="*/ 5635 w 19533"/>
              <a:gd name="connsiteY15" fmla="*/ 24382 h 24382"/>
              <a:gd name="connsiteX16" fmla="*/ 5104 w 19533"/>
              <a:gd name="connsiteY16" fmla="*/ 19059 h 24382"/>
              <a:gd name="connsiteX17" fmla="*/ 2850 w 19533"/>
              <a:gd name="connsiteY17" fmla="*/ 21600 h 24382"/>
              <a:gd name="connsiteX18" fmla="*/ 2738 w 19533"/>
              <a:gd name="connsiteY18" fmla="*/ 18240 h 24382"/>
              <a:gd name="connsiteX19" fmla="*/ 430 w 19533"/>
              <a:gd name="connsiteY19" fmla="*/ 17825 h 24382"/>
              <a:gd name="connsiteX20" fmla="*/ 1263 w 19533"/>
              <a:gd name="connsiteY20" fmla="*/ 15370 h 24382"/>
              <a:gd name="connsiteX21" fmla="*/ 0 w 19533"/>
              <a:gd name="connsiteY21" fmla="*/ 13344 h 24382"/>
              <a:gd name="connsiteX22" fmla="*/ 1725 w 19533"/>
              <a:gd name="connsiteY22" fmla="*/ 11125 h 24382"/>
              <a:gd name="connsiteX23" fmla="*/ 174 w 19533"/>
              <a:gd name="connsiteY23" fmla="*/ 8620 h 24382"/>
              <a:gd name="connsiteX24" fmla="*/ 2664 w 19533"/>
              <a:gd name="connsiteY24" fmla="*/ 7467 h 24382"/>
              <a:gd name="connsiteX25" fmla="*/ 2435 w 19533"/>
              <a:gd name="connsiteY25" fmla="*/ 3625 h 24382"/>
              <a:gd name="connsiteX26" fmla="*/ 6340 w 19533"/>
              <a:gd name="connsiteY26" fmla="*/ 8483 h 24382"/>
              <a:gd name="connsiteX27" fmla="*/ 7655 w 19533"/>
              <a:gd name="connsiteY27" fmla="*/ 1887 h 24382"/>
              <a:gd name="connsiteX28" fmla="*/ 9181 w 19533"/>
              <a:gd name="connsiteY28" fmla="*/ 7611 h 24382"/>
              <a:gd name="connsiteX0" fmla="*/ 9181 w 19533"/>
              <a:gd name="connsiteY0" fmla="*/ 7611 h 24382"/>
              <a:gd name="connsiteX1" fmla="*/ 12723 w 19533"/>
              <a:gd name="connsiteY1" fmla="*/ 0 h 24382"/>
              <a:gd name="connsiteX2" fmla="*/ 12886 w 19533"/>
              <a:gd name="connsiteY2" fmla="*/ 4259 h 24382"/>
              <a:gd name="connsiteX3" fmla="*/ 15940 w 19533"/>
              <a:gd name="connsiteY3" fmla="*/ 3172 h 24382"/>
              <a:gd name="connsiteX4" fmla="*/ 15382 w 19533"/>
              <a:gd name="connsiteY4" fmla="*/ 6649 h 24382"/>
              <a:gd name="connsiteX5" fmla="*/ 19533 w 19533"/>
              <a:gd name="connsiteY5" fmla="*/ 6645 h 24382"/>
              <a:gd name="connsiteX6" fmla="*/ 15987 w 19533"/>
              <a:gd name="connsiteY6" fmla="*/ 9752 h 24382"/>
              <a:gd name="connsiteX7" fmla="*/ 18270 w 19533"/>
              <a:gd name="connsiteY7" fmla="*/ 12341 h 24382"/>
              <a:gd name="connsiteX8" fmla="*/ 15810 w 19533"/>
              <a:gd name="connsiteY8" fmla="*/ 13011 h 24382"/>
              <a:gd name="connsiteX9" fmla="*/ 17737 w 19533"/>
              <a:gd name="connsiteY9" fmla="*/ 18201 h 24382"/>
              <a:gd name="connsiteX10" fmla="*/ 13999 w 19533"/>
              <a:gd name="connsiteY10" fmla="*/ 16685 h 24382"/>
              <a:gd name="connsiteX11" fmla="*/ 13802 w 19533"/>
              <a:gd name="connsiteY11" fmla="*/ 21223 h 24382"/>
              <a:gd name="connsiteX12" fmla="*/ 10754 w 19533"/>
              <a:gd name="connsiteY12" fmla="*/ 18737 h 24382"/>
              <a:gd name="connsiteX13" fmla="*/ 9545 w 19533"/>
              <a:gd name="connsiteY13" fmla="*/ 22928 h 24382"/>
              <a:gd name="connsiteX14" fmla="*/ 7662 w 19533"/>
              <a:gd name="connsiteY14" fmla="*/ 19705 h 24382"/>
              <a:gd name="connsiteX15" fmla="*/ 5635 w 19533"/>
              <a:gd name="connsiteY15" fmla="*/ 24382 h 24382"/>
              <a:gd name="connsiteX16" fmla="*/ 5104 w 19533"/>
              <a:gd name="connsiteY16" fmla="*/ 19059 h 24382"/>
              <a:gd name="connsiteX17" fmla="*/ 2850 w 19533"/>
              <a:gd name="connsiteY17" fmla="*/ 21600 h 24382"/>
              <a:gd name="connsiteX18" fmla="*/ 2738 w 19533"/>
              <a:gd name="connsiteY18" fmla="*/ 18240 h 24382"/>
              <a:gd name="connsiteX19" fmla="*/ 430 w 19533"/>
              <a:gd name="connsiteY19" fmla="*/ 17825 h 24382"/>
              <a:gd name="connsiteX20" fmla="*/ 1263 w 19533"/>
              <a:gd name="connsiteY20" fmla="*/ 15370 h 24382"/>
              <a:gd name="connsiteX21" fmla="*/ 0 w 19533"/>
              <a:gd name="connsiteY21" fmla="*/ 13344 h 24382"/>
              <a:gd name="connsiteX22" fmla="*/ 1725 w 19533"/>
              <a:gd name="connsiteY22" fmla="*/ 11125 h 24382"/>
              <a:gd name="connsiteX23" fmla="*/ 174 w 19533"/>
              <a:gd name="connsiteY23" fmla="*/ 8620 h 24382"/>
              <a:gd name="connsiteX24" fmla="*/ 2664 w 19533"/>
              <a:gd name="connsiteY24" fmla="*/ 7467 h 24382"/>
              <a:gd name="connsiteX25" fmla="*/ 2435 w 19533"/>
              <a:gd name="connsiteY25" fmla="*/ 3625 h 24382"/>
              <a:gd name="connsiteX26" fmla="*/ 6340 w 19533"/>
              <a:gd name="connsiteY26" fmla="*/ 8483 h 24382"/>
              <a:gd name="connsiteX27" fmla="*/ 7869 w 19533"/>
              <a:gd name="connsiteY27" fmla="*/ 4806 h 24382"/>
              <a:gd name="connsiteX28" fmla="*/ 9181 w 19533"/>
              <a:gd name="connsiteY28" fmla="*/ 7611 h 24382"/>
              <a:gd name="connsiteX0" fmla="*/ 9181 w 19533"/>
              <a:gd name="connsiteY0" fmla="*/ 7611 h 24382"/>
              <a:gd name="connsiteX1" fmla="*/ 12723 w 19533"/>
              <a:gd name="connsiteY1" fmla="*/ 0 h 24382"/>
              <a:gd name="connsiteX2" fmla="*/ 12886 w 19533"/>
              <a:gd name="connsiteY2" fmla="*/ 4259 h 24382"/>
              <a:gd name="connsiteX3" fmla="*/ 15940 w 19533"/>
              <a:gd name="connsiteY3" fmla="*/ 3172 h 24382"/>
              <a:gd name="connsiteX4" fmla="*/ 15382 w 19533"/>
              <a:gd name="connsiteY4" fmla="*/ 6649 h 24382"/>
              <a:gd name="connsiteX5" fmla="*/ 19533 w 19533"/>
              <a:gd name="connsiteY5" fmla="*/ 6645 h 24382"/>
              <a:gd name="connsiteX6" fmla="*/ 15987 w 19533"/>
              <a:gd name="connsiteY6" fmla="*/ 9752 h 24382"/>
              <a:gd name="connsiteX7" fmla="*/ 18270 w 19533"/>
              <a:gd name="connsiteY7" fmla="*/ 12341 h 24382"/>
              <a:gd name="connsiteX8" fmla="*/ 15810 w 19533"/>
              <a:gd name="connsiteY8" fmla="*/ 13011 h 24382"/>
              <a:gd name="connsiteX9" fmla="*/ 17737 w 19533"/>
              <a:gd name="connsiteY9" fmla="*/ 18201 h 24382"/>
              <a:gd name="connsiteX10" fmla="*/ 13999 w 19533"/>
              <a:gd name="connsiteY10" fmla="*/ 16685 h 24382"/>
              <a:gd name="connsiteX11" fmla="*/ 13802 w 19533"/>
              <a:gd name="connsiteY11" fmla="*/ 21223 h 24382"/>
              <a:gd name="connsiteX12" fmla="*/ 10754 w 19533"/>
              <a:gd name="connsiteY12" fmla="*/ 18737 h 24382"/>
              <a:gd name="connsiteX13" fmla="*/ 9545 w 19533"/>
              <a:gd name="connsiteY13" fmla="*/ 22928 h 24382"/>
              <a:gd name="connsiteX14" fmla="*/ 7662 w 19533"/>
              <a:gd name="connsiteY14" fmla="*/ 19705 h 24382"/>
              <a:gd name="connsiteX15" fmla="*/ 5635 w 19533"/>
              <a:gd name="connsiteY15" fmla="*/ 24382 h 24382"/>
              <a:gd name="connsiteX16" fmla="*/ 5104 w 19533"/>
              <a:gd name="connsiteY16" fmla="*/ 19059 h 24382"/>
              <a:gd name="connsiteX17" fmla="*/ 2850 w 19533"/>
              <a:gd name="connsiteY17" fmla="*/ 21600 h 24382"/>
              <a:gd name="connsiteX18" fmla="*/ 2738 w 19533"/>
              <a:gd name="connsiteY18" fmla="*/ 18240 h 24382"/>
              <a:gd name="connsiteX19" fmla="*/ 430 w 19533"/>
              <a:gd name="connsiteY19" fmla="*/ 17825 h 24382"/>
              <a:gd name="connsiteX20" fmla="*/ 1263 w 19533"/>
              <a:gd name="connsiteY20" fmla="*/ 15370 h 24382"/>
              <a:gd name="connsiteX21" fmla="*/ 0 w 19533"/>
              <a:gd name="connsiteY21" fmla="*/ 13344 h 24382"/>
              <a:gd name="connsiteX22" fmla="*/ 1725 w 19533"/>
              <a:gd name="connsiteY22" fmla="*/ 11125 h 24382"/>
              <a:gd name="connsiteX23" fmla="*/ 174 w 19533"/>
              <a:gd name="connsiteY23" fmla="*/ 8620 h 24382"/>
              <a:gd name="connsiteX24" fmla="*/ 2807 w 19533"/>
              <a:gd name="connsiteY24" fmla="*/ 8051 h 24382"/>
              <a:gd name="connsiteX25" fmla="*/ 2435 w 19533"/>
              <a:gd name="connsiteY25" fmla="*/ 3625 h 24382"/>
              <a:gd name="connsiteX26" fmla="*/ 6340 w 19533"/>
              <a:gd name="connsiteY26" fmla="*/ 8483 h 24382"/>
              <a:gd name="connsiteX27" fmla="*/ 7869 w 19533"/>
              <a:gd name="connsiteY27" fmla="*/ 4806 h 24382"/>
              <a:gd name="connsiteX28" fmla="*/ 9181 w 19533"/>
              <a:gd name="connsiteY28" fmla="*/ 7611 h 24382"/>
              <a:gd name="connsiteX0" fmla="*/ 9181 w 19533"/>
              <a:gd name="connsiteY0" fmla="*/ 7611 h 24382"/>
              <a:gd name="connsiteX1" fmla="*/ 12723 w 19533"/>
              <a:gd name="connsiteY1" fmla="*/ 0 h 24382"/>
              <a:gd name="connsiteX2" fmla="*/ 12886 w 19533"/>
              <a:gd name="connsiteY2" fmla="*/ 4259 h 24382"/>
              <a:gd name="connsiteX3" fmla="*/ 15940 w 19533"/>
              <a:gd name="connsiteY3" fmla="*/ 3172 h 24382"/>
              <a:gd name="connsiteX4" fmla="*/ 15382 w 19533"/>
              <a:gd name="connsiteY4" fmla="*/ 6649 h 24382"/>
              <a:gd name="connsiteX5" fmla="*/ 19533 w 19533"/>
              <a:gd name="connsiteY5" fmla="*/ 6645 h 24382"/>
              <a:gd name="connsiteX6" fmla="*/ 15987 w 19533"/>
              <a:gd name="connsiteY6" fmla="*/ 9752 h 24382"/>
              <a:gd name="connsiteX7" fmla="*/ 18270 w 19533"/>
              <a:gd name="connsiteY7" fmla="*/ 12341 h 24382"/>
              <a:gd name="connsiteX8" fmla="*/ 15810 w 19533"/>
              <a:gd name="connsiteY8" fmla="*/ 13011 h 24382"/>
              <a:gd name="connsiteX9" fmla="*/ 17737 w 19533"/>
              <a:gd name="connsiteY9" fmla="*/ 18201 h 24382"/>
              <a:gd name="connsiteX10" fmla="*/ 13999 w 19533"/>
              <a:gd name="connsiteY10" fmla="*/ 16685 h 24382"/>
              <a:gd name="connsiteX11" fmla="*/ 13802 w 19533"/>
              <a:gd name="connsiteY11" fmla="*/ 21223 h 24382"/>
              <a:gd name="connsiteX12" fmla="*/ 10754 w 19533"/>
              <a:gd name="connsiteY12" fmla="*/ 18737 h 24382"/>
              <a:gd name="connsiteX13" fmla="*/ 9545 w 19533"/>
              <a:gd name="connsiteY13" fmla="*/ 22928 h 24382"/>
              <a:gd name="connsiteX14" fmla="*/ 7662 w 19533"/>
              <a:gd name="connsiteY14" fmla="*/ 19705 h 24382"/>
              <a:gd name="connsiteX15" fmla="*/ 5635 w 19533"/>
              <a:gd name="connsiteY15" fmla="*/ 24382 h 24382"/>
              <a:gd name="connsiteX16" fmla="*/ 5104 w 19533"/>
              <a:gd name="connsiteY16" fmla="*/ 19059 h 24382"/>
              <a:gd name="connsiteX17" fmla="*/ 2850 w 19533"/>
              <a:gd name="connsiteY17" fmla="*/ 21600 h 24382"/>
              <a:gd name="connsiteX18" fmla="*/ 2738 w 19533"/>
              <a:gd name="connsiteY18" fmla="*/ 18240 h 24382"/>
              <a:gd name="connsiteX19" fmla="*/ 430 w 19533"/>
              <a:gd name="connsiteY19" fmla="*/ 17825 h 24382"/>
              <a:gd name="connsiteX20" fmla="*/ 1263 w 19533"/>
              <a:gd name="connsiteY20" fmla="*/ 15370 h 24382"/>
              <a:gd name="connsiteX21" fmla="*/ 0 w 19533"/>
              <a:gd name="connsiteY21" fmla="*/ 13344 h 24382"/>
              <a:gd name="connsiteX22" fmla="*/ 1725 w 19533"/>
              <a:gd name="connsiteY22" fmla="*/ 11125 h 24382"/>
              <a:gd name="connsiteX23" fmla="*/ 174 w 19533"/>
              <a:gd name="connsiteY23" fmla="*/ 8620 h 24382"/>
              <a:gd name="connsiteX24" fmla="*/ 2807 w 19533"/>
              <a:gd name="connsiteY24" fmla="*/ 8051 h 24382"/>
              <a:gd name="connsiteX25" fmla="*/ 2435 w 19533"/>
              <a:gd name="connsiteY25" fmla="*/ 3625 h 24382"/>
              <a:gd name="connsiteX26" fmla="*/ 5984 w 19533"/>
              <a:gd name="connsiteY26" fmla="*/ 6965 h 24382"/>
              <a:gd name="connsiteX27" fmla="*/ 7869 w 19533"/>
              <a:gd name="connsiteY27" fmla="*/ 4806 h 24382"/>
              <a:gd name="connsiteX28" fmla="*/ 9181 w 19533"/>
              <a:gd name="connsiteY28" fmla="*/ 7611 h 24382"/>
              <a:gd name="connsiteX0" fmla="*/ 9680 w 19533"/>
              <a:gd name="connsiteY0" fmla="*/ 6210 h 24382"/>
              <a:gd name="connsiteX1" fmla="*/ 12723 w 19533"/>
              <a:gd name="connsiteY1" fmla="*/ 0 h 24382"/>
              <a:gd name="connsiteX2" fmla="*/ 12886 w 19533"/>
              <a:gd name="connsiteY2" fmla="*/ 4259 h 24382"/>
              <a:gd name="connsiteX3" fmla="*/ 15940 w 19533"/>
              <a:gd name="connsiteY3" fmla="*/ 3172 h 24382"/>
              <a:gd name="connsiteX4" fmla="*/ 15382 w 19533"/>
              <a:gd name="connsiteY4" fmla="*/ 6649 h 24382"/>
              <a:gd name="connsiteX5" fmla="*/ 19533 w 19533"/>
              <a:gd name="connsiteY5" fmla="*/ 6645 h 24382"/>
              <a:gd name="connsiteX6" fmla="*/ 15987 w 19533"/>
              <a:gd name="connsiteY6" fmla="*/ 9752 h 24382"/>
              <a:gd name="connsiteX7" fmla="*/ 18270 w 19533"/>
              <a:gd name="connsiteY7" fmla="*/ 12341 h 24382"/>
              <a:gd name="connsiteX8" fmla="*/ 15810 w 19533"/>
              <a:gd name="connsiteY8" fmla="*/ 13011 h 24382"/>
              <a:gd name="connsiteX9" fmla="*/ 17737 w 19533"/>
              <a:gd name="connsiteY9" fmla="*/ 18201 h 24382"/>
              <a:gd name="connsiteX10" fmla="*/ 13999 w 19533"/>
              <a:gd name="connsiteY10" fmla="*/ 16685 h 24382"/>
              <a:gd name="connsiteX11" fmla="*/ 13802 w 19533"/>
              <a:gd name="connsiteY11" fmla="*/ 21223 h 24382"/>
              <a:gd name="connsiteX12" fmla="*/ 10754 w 19533"/>
              <a:gd name="connsiteY12" fmla="*/ 18737 h 24382"/>
              <a:gd name="connsiteX13" fmla="*/ 9545 w 19533"/>
              <a:gd name="connsiteY13" fmla="*/ 22928 h 24382"/>
              <a:gd name="connsiteX14" fmla="*/ 7662 w 19533"/>
              <a:gd name="connsiteY14" fmla="*/ 19705 h 24382"/>
              <a:gd name="connsiteX15" fmla="*/ 5635 w 19533"/>
              <a:gd name="connsiteY15" fmla="*/ 24382 h 24382"/>
              <a:gd name="connsiteX16" fmla="*/ 5104 w 19533"/>
              <a:gd name="connsiteY16" fmla="*/ 19059 h 24382"/>
              <a:gd name="connsiteX17" fmla="*/ 2850 w 19533"/>
              <a:gd name="connsiteY17" fmla="*/ 21600 h 24382"/>
              <a:gd name="connsiteX18" fmla="*/ 2738 w 19533"/>
              <a:gd name="connsiteY18" fmla="*/ 18240 h 24382"/>
              <a:gd name="connsiteX19" fmla="*/ 430 w 19533"/>
              <a:gd name="connsiteY19" fmla="*/ 17825 h 24382"/>
              <a:gd name="connsiteX20" fmla="*/ 1263 w 19533"/>
              <a:gd name="connsiteY20" fmla="*/ 15370 h 24382"/>
              <a:gd name="connsiteX21" fmla="*/ 0 w 19533"/>
              <a:gd name="connsiteY21" fmla="*/ 13344 h 24382"/>
              <a:gd name="connsiteX22" fmla="*/ 1725 w 19533"/>
              <a:gd name="connsiteY22" fmla="*/ 11125 h 24382"/>
              <a:gd name="connsiteX23" fmla="*/ 174 w 19533"/>
              <a:gd name="connsiteY23" fmla="*/ 8620 h 24382"/>
              <a:gd name="connsiteX24" fmla="*/ 2807 w 19533"/>
              <a:gd name="connsiteY24" fmla="*/ 8051 h 24382"/>
              <a:gd name="connsiteX25" fmla="*/ 2435 w 19533"/>
              <a:gd name="connsiteY25" fmla="*/ 3625 h 24382"/>
              <a:gd name="connsiteX26" fmla="*/ 5984 w 19533"/>
              <a:gd name="connsiteY26" fmla="*/ 6965 h 24382"/>
              <a:gd name="connsiteX27" fmla="*/ 7869 w 19533"/>
              <a:gd name="connsiteY27" fmla="*/ 4806 h 24382"/>
              <a:gd name="connsiteX28" fmla="*/ 9680 w 19533"/>
              <a:gd name="connsiteY28" fmla="*/ 6210 h 24382"/>
              <a:gd name="connsiteX0" fmla="*/ 9680 w 18270"/>
              <a:gd name="connsiteY0" fmla="*/ 6210 h 24382"/>
              <a:gd name="connsiteX1" fmla="*/ 12723 w 18270"/>
              <a:gd name="connsiteY1" fmla="*/ 0 h 24382"/>
              <a:gd name="connsiteX2" fmla="*/ 12886 w 18270"/>
              <a:gd name="connsiteY2" fmla="*/ 4259 h 24382"/>
              <a:gd name="connsiteX3" fmla="*/ 15940 w 18270"/>
              <a:gd name="connsiteY3" fmla="*/ 3172 h 24382"/>
              <a:gd name="connsiteX4" fmla="*/ 15382 w 18270"/>
              <a:gd name="connsiteY4" fmla="*/ 6649 h 24382"/>
              <a:gd name="connsiteX5" fmla="*/ 17822 w 18270"/>
              <a:gd name="connsiteY5" fmla="*/ 7229 h 24382"/>
              <a:gd name="connsiteX6" fmla="*/ 15987 w 18270"/>
              <a:gd name="connsiteY6" fmla="*/ 9752 h 24382"/>
              <a:gd name="connsiteX7" fmla="*/ 18270 w 18270"/>
              <a:gd name="connsiteY7" fmla="*/ 12341 h 24382"/>
              <a:gd name="connsiteX8" fmla="*/ 15810 w 18270"/>
              <a:gd name="connsiteY8" fmla="*/ 13011 h 24382"/>
              <a:gd name="connsiteX9" fmla="*/ 17737 w 18270"/>
              <a:gd name="connsiteY9" fmla="*/ 18201 h 24382"/>
              <a:gd name="connsiteX10" fmla="*/ 13999 w 18270"/>
              <a:gd name="connsiteY10" fmla="*/ 16685 h 24382"/>
              <a:gd name="connsiteX11" fmla="*/ 13802 w 18270"/>
              <a:gd name="connsiteY11" fmla="*/ 21223 h 24382"/>
              <a:gd name="connsiteX12" fmla="*/ 10754 w 18270"/>
              <a:gd name="connsiteY12" fmla="*/ 18737 h 24382"/>
              <a:gd name="connsiteX13" fmla="*/ 9545 w 18270"/>
              <a:gd name="connsiteY13" fmla="*/ 22928 h 24382"/>
              <a:gd name="connsiteX14" fmla="*/ 7662 w 18270"/>
              <a:gd name="connsiteY14" fmla="*/ 19705 h 24382"/>
              <a:gd name="connsiteX15" fmla="*/ 5635 w 18270"/>
              <a:gd name="connsiteY15" fmla="*/ 24382 h 24382"/>
              <a:gd name="connsiteX16" fmla="*/ 5104 w 18270"/>
              <a:gd name="connsiteY16" fmla="*/ 19059 h 24382"/>
              <a:gd name="connsiteX17" fmla="*/ 2850 w 18270"/>
              <a:gd name="connsiteY17" fmla="*/ 21600 h 24382"/>
              <a:gd name="connsiteX18" fmla="*/ 2738 w 18270"/>
              <a:gd name="connsiteY18" fmla="*/ 18240 h 24382"/>
              <a:gd name="connsiteX19" fmla="*/ 430 w 18270"/>
              <a:gd name="connsiteY19" fmla="*/ 17825 h 24382"/>
              <a:gd name="connsiteX20" fmla="*/ 1263 w 18270"/>
              <a:gd name="connsiteY20" fmla="*/ 15370 h 24382"/>
              <a:gd name="connsiteX21" fmla="*/ 0 w 18270"/>
              <a:gd name="connsiteY21" fmla="*/ 13344 h 24382"/>
              <a:gd name="connsiteX22" fmla="*/ 1725 w 18270"/>
              <a:gd name="connsiteY22" fmla="*/ 11125 h 24382"/>
              <a:gd name="connsiteX23" fmla="*/ 174 w 18270"/>
              <a:gd name="connsiteY23" fmla="*/ 8620 h 24382"/>
              <a:gd name="connsiteX24" fmla="*/ 2807 w 18270"/>
              <a:gd name="connsiteY24" fmla="*/ 8051 h 24382"/>
              <a:gd name="connsiteX25" fmla="*/ 2435 w 18270"/>
              <a:gd name="connsiteY25" fmla="*/ 3625 h 24382"/>
              <a:gd name="connsiteX26" fmla="*/ 5984 w 18270"/>
              <a:gd name="connsiteY26" fmla="*/ 6965 h 24382"/>
              <a:gd name="connsiteX27" fmla="*/ 7869 w 18270"/>
              <a:gd name="connsiteY27" fmla="*/ 4806 h 24382"/>
              <a:gd name="connsiteX28" fmla="*/ 9680 w 18270"/>
              <a:gd name="connsiteY28" fmla="*/ 6210 h 24382"/>
              <a:gd name="connsiteX0" fmla="*/ 9680 w 18270"/>
              <a:gd name="connsiteY0" fmla="*/ 6210 h 24382"/>
              <a:gd name="connsiteX1" fmla="*/ 12723 w 18270"/>
              <a:gd name="connsiteY1" fmla="*/ 0 h 24382"/>
              <a:gd name="connsiteX2" fmla="*/ 12886 w 18270"/>
              <a:gd name="connsiteY2" fmla="*/ 4259 h 24382"/>
              <a:gd name="connsiteX3" fmla="*/ 15940 w 18270"/>
              <a:gd name="connsiteY3" fmla="*/ 3172 h 24382"/>
              <a:gd name="connsiteX4" fmla="*/ 14099 w 18270"/>
              <a:gd name="connsiteY4" fmla="*/ 7933 h 24382"/>
              <a:gd name="connsiteX5" fmla="*/ 17822 w 18270"/>
              <a:gd name="connsiteY5" fmla="*/ 7229 h 24382"/>
              <a:gd name="connsiteX6" fmla="*/ 15987 w 18270"/>
              <a:gd name="connsiteY6" fmla="*/ 9752 h 24382"/>
              <a:gd name="connsiteX7" fmla="*/ 18270 w 18270"/>
              <a:gd name="connsiteY7" fmla="*/ 12341 h 24382"/>
              <a:gd name="connsiteX8" fmla="*/ 15810 w 18270"/>
              <a:gd name="connsiteY8" fmla="*/ 13011 h 24382"/>
              <a:gd name="connsiteX9" fmla="*/ 17737 w 18270"/>
              <a:gd name="connsiteY9" fmla="*/ 18201 h 24382"/>
              <a:gd name="connsiteX10" fmla="*/ 13999 w 18270"/>
              <a:gd name="connsiteY10" fmla="*/ 16685 h 24382"/>
              <a:gd name="connsiteX11" fmla="*/ 13802 w 18270"/>
              <a:gd name="connsiteY11" fmla="*/ 21223 h 24382"/>
              <a:gd name="connsiteX12" fmla="*/ 10754 w 18270"/>
              <a:gd name="connsiteY12" fmla="*/ 18737 h 24382"/>
              <a:gd name="connsiteX13" fmla="*/ 9545 w 18270"/>
              <a:gd name="connsiteY13" fmla="*/ 22928 h 24382"/>
              <a:gd name="connsiteX14" fmla="*/ 7662 w 18270"/>
              <a:gd name="connsiteY14" fmla="*/ 19705 h 24382"/>
              <a:gd name="connsiteX15" fmla="*/ 5635 w 18270"/>
              <a:gd name="connsiteY15" fmla="*/ 24382 h 24382"/>
              <a:gd name="connsiteX16" fmla="*/ 5104 w 18270"/>
              <a:gd name="connsiteY16" fmla="*/ 19059 h 24382"/>
              <a:gd name="connsiteX17" fmla="*/ 2850 w 18270"/>
              <a:gd name="connsiteY17" fmla="*/ 21600 h 24382"/>
              <a:gd name="connsiteX18" fmla="*/ 2738 w 18270"/>
              <a:gd name="connsiteY18" fmla="*/ 18240 h 24382"/>
              <a:gd name="connsiteX19" fmla="*/ 430 w 18270"/>
              <a:gd name="connsiteY19" fmla="*/ 17825 h 24382"/>
              <a:gd name="connsiteX20" fmla="*/ 1263 w 18270"/>
              <a:gd name="connsiteY20" fmla="*/ 15370 h 24382"/>
              <a:gd name="connsiteX21" fmla="*/ 0 w 18270"/>
              <a:gd name="connsiteY21" fmla="*/ 13344 h 24382"/>
              <a:gd name="connsiteX22" fmla="*/ 1725 w 18270"/>
              <a:gd name="connsiteY22" fmla="*/ 11125 h 24382"/>
              <a:gd name="connsiteX23" fmla="*/ 174 w 18270"/>
              <a:gd name="connsiteY23" fmla="*/ 8620 h 24382"/>
              <a:gd name="connsiteX24" fmla="*/ 2807 w 18270"/>
              <a:gd name="connsiteY24" fmla="*/ 8051 h 24382"/>
              <a:gd name="connsiteX25" fmla="*/ 2435 w 18270"/>
              <a:gd name="connsiteY25" fmla="*/ 3625 h 24382"/>
              <a:gd name="connsiteX26" fmla="*/ 5984 w 18270"/>
              <a:gd name="connsiteY26" fmla="*/ 6965 h 24382"/>
              <a:gd name="connsiteX27" fmla="*/ 7869 w 18270"/>
              <a:gd name="connsiteY27" fmla="*/ 4806 h 24382"/>
              <a:gd name="connsiteX28" fmla="*/ 9680 w 18270"/>
              <a:gd name="connsiteY28" fmla="*/ 6210 h 24382"/>
              <a:gd name="connsiteX0" fmla="*/ 9680 w 18270"/>
              <a:gd name="connsiteY0" fmla="*/ 6210 h 24382"/>
              <a:gd name="connsiteX1" fmla="*/ 12723 w 18270"/>
              <a:gd name="connsiteY1" fmla="*/ 0 h 24382"/>
              <a:gd name="connsiteX2" fmla="*/ 11959 w 18270"/>
              <a:gd name="connsiteY2" fmla="*/ 6244 h 24382"/>
              <a:gd name="connsiteX3" fmla="*/ 15940 w 18270"/>
              <a:gd name="connsiteY3" fmla="*/ 3172 h 24382"/>
              <a:gd name="connsiteX4" fmla="*/ 14099 w 18270"/>
              <a:gd name="connsiteY4" fmla="*/ 7933 h 24382"/>
              <a:gd name="connsiteX5" fmla="*/ 17822 w 18270"/>
              <a:gd name="connsiteY5" fmla="*/ 7229 h 24382"/>
              <a:gd name="connsiteX6" fmla="*/ 15987 w 18270"/>
              <a:gd name="connsiteY6" fmla="*/ 9752 h 24382"/>
              <a:gd name="connsiteX7" fmla="*/ 18270 w 18270"/>
              <a:gd name="connsiteY7" fmla="*/ 12341 h 24382"/>
              <a:gd name="connsiteX8" fmla="*/ 15810 w 18270"/>
              <a:gd name="connsiteY8" fmla="*/ 13011 h 24382"/>
              <a:gd name="connsiteX9" fmla="*/ 17737 w 18270"/>
              <a:gd name="connsiteY9" fmla="*/ 18201 h 24382"/>
              <a:gd name="connsiteX10" fmla="*/ 13999 w 18270"/>
              <a:gd name="connsiteY10" fmla="*/ 16685 h 24382"/>
              <a:gd name="connsiteX11" fmla="*/ 13802 w 18270"/>
              <a:gd name="connsiteY11" fmla="*/ 21223 h 24382"/>
              <a:gd name="connsiteX12" fmla="*/ 10754 w 18270"/>
              <a:gd name="connsiteY12" fmla="*/ 18737 h 24382"/>
              <a:gd name="connsiteX13" fmla="*/ 9545 w 18270"/>
              <a:gd name="connsiteY13" fmla="*/ 22928 h 24382"/>
              <a:gd name="connsiteX14" fmla="*/ 7662 w 18270"/>
              <a:gd name="connsiteY14" fmla="*/ 19705 h 24382"/>
              <a:gd name="connsiteX15" fmla="*/ 5635 w 18270"/>
              <a:gd name="connsiteY15" fmla="*/ 24382 h 24382"/>
              <a:gd name="connsiteX16" fmla="*/ 5104 w 18270"/>
              <a:gd name="connsiteY16" fmla="*/ 19059 h 24382"/>
              <a:gd name="connsiteX17" fmla="*/ 2850 w 18270"/>
              <a:gd name="connsiteY17" fmla="*/ 21600 h 24382"/>
              <a:gd name="connsiteX18" fmla="*/ 2738 w 18270"/>
              <a:gd name="connsiteY18" fmla="*/ 18240 h 24382"/>
              <a:gd name="connsiteX19" fmla="*/ 430 w 18270"/>
              <a:gd name="connsiteY19" fmla="*/ 17825 h 24382"/>
              <a:gd name="connsiteX20" fmla="*/ 1263 w 18270"/>
              <a:gd name="connsiteY20" fmla="*/ 15370 h 24382"/>
              <a:gd name="connsiteX21" fmla="*/ 0 w 18270"/>
              <a:gd name="connsiteY21" fmla="*/ 13344 h 24382"/>
              <a:gd name="connsiteX22" fmla="*/ 1725 w 18270"/>
              <a:gd name="connsiteY22" fmla="*/ 11125 h 24382"/>
              <a:gd name="connsiteX23" fmla="*/ 174 w 18270"/>
              <a:gd name="connsiteY23" fmla="*/ 8620 h 24382"/>
              <a:gd name="connsiteX24" fmla="*/ 2807 w 18270"/>
              <a:gd name="connsiteY24" fmla="*/ 8051 h 24382"/>
              <a:gd name="connsiteX25" fmla="*/ 2435 w 18270"/>
              <a:gd name="connsiteY25" fmla="*/ 3625 h 24382"/>
              <a:gd name="connsiteX26" fmla="*/ 5984 w 18270"/>
              <a:gd name="connsiteY26" fmla="*/ 6965 h 24382"/>
              <a:gd name="connsiteX27" fmla="*/ 7869 w 18270"/>
              <a:gd name="connsiteY27" fmla="*/ 4806 h 24382"/>
              <a:gd name="connsiteX28" fmla="*/ 9680 w 18270"/>
              <a:gd name="connsiteY28" fmla="*/ 6210 h 24382"/>
              <a:gd name="connsiteX0" fmla="*/ 9680 w 18270"/>
              <a:gd name="connsiteY0" fmla="*/ 6210 h 24382"/>
              <a:gd name="connsiteX1" fmla="*/ 12723 w 18270"/>
              <a:gd name="connsiteY1" fmla="*/ 0 h 24382"/>
              <a:gd name="connsiteX2" fmla="*/ 11959 w 18270"/>
              <a:gd name="connsiteY2" fmla="*/ 6244 h 24382"/>
              <a:gd name="connsiteX3" fmla="*/ 15940 w 18270"/>
              <a:gd name="connsiteY3" fmla="*/ 3172 h 24382"/>
              <a:gd name="connsiteX4" fmla="*/ 14099 w 18270"/>
              <a:gd name="connsiteY4" fmla="*/ 7933 h 24382"/>
              <a:gd name="connsiteX5" fmla="*/ 17822 w 18270"/>
              <a:gd name="connsiteY5" fmla="*/ 7229 h 24382"/>
              <a:gd name="connsiteX6" fmla="*/ 15987 w 18270"/>
              <a:gd name="connsiteY6" fmla="*/ 9752 h 24382"/>
              <a:gd name="connsiteX7" fmla="*/ 18270 w 18270"/>
              <a:gd name="connsiteY7" fmla="*/ 12341 h 24382"/>
              <a:gd name="connsiteX8" fmla="*/ 15810 w 18270"/>
              <a:gd name="connsiteY8" fmla="*/ 13011 h 24382"/>
              <a:gd name="connsiteX9" fmla="*/ 17737 w 18270"/>
              <a:gd name="connsiteY9" fmla="*/ 18201 h 24382"/>
              <a:gd name="connsiteX10" fmla="*/ 13999 w 18270"/>
              <a:gd name="connsiteY10" fmla="*/ 16685 h 24382"/>
              <a:gd name="connsiteX11" fmla="*/ 13802 w 18270"/>
              <a:gd name="connsiteY11" fmla="*/ 21223 h 24382"/>
              <a:gd name="connsiteX12" fmla="*/ 10754 w 18270"/>
              <a:gd name="connsiteY12" fmla="*/ 18737 h 24382"/>
              <a:gd name="connsiteX13" fmla="*/ 9545 w 18270"/>
              <a:gd name="connsiteY13" fmla="*/ 22928 h 24382"/>
              <a:gd name="connsiteX14" fmla="*/ 7662 w 18270"/>
              <a:gd name="connsiteY14" fmla="*/ 19705 h 24382"/>
              <a:gd name="connsiteX15" fmla="*/ 5635 w 18270"/>
              <a:gd name="connsiteY15" fmla="*/ 24382 h 24382"/>
              <a:gd name="connsiteX16" fmla="*/ 5104 w 18270"/>
              <a:gd name="connsiteY16" fmla="*/ 19059 h 24382"/>
              <a:gd name="connsiteX17" fmla="*/ 2850 w 18270"/>
              <a:gd name="connsiteY17" fmla="*/ 21600 h 24382"/>
              <a:gd name="connsiteX18" fmla="*/ 2738 w 18270"/>
              <a:gd name="connsiteY18" fmla="*/ 18240 h 24382"/>
              <a:gd name="connsiteX19" fmla="*/ 430 w 18270"/>
              <a:gd name="connsiteY19" fmla="*/ 17825 h 24382"/>
              <a:gd name="connsiteX20" fmla="*/ 1263 w 18270"/>
              <a:gd name="connsiteY20" fmla="*/ 15370 h 24382"/>
              <a:gd name="connsiteX21" fmla="*/ 0 w 18270"/>
              <a:gd name="connsiteY21" fmla="*/ 13344 h 24382"/>
              <a:gd name="connsiteX22" fmla="*/ 1725 w 18270"/>
              <a:gd name="connsiteY22" fmla="*/ 11125 h 24382"/>
              <a:gd name="connsiteX23" fmla="*/ 174 w 18270"/>
              <a:gd name="connsiteY23" fmla="*/ 8620 h 24382"/>
              <a:gd name="connsiteX24" fmla="*/ 2807 w 18270"/>
              <a:gd name="connsiteY24" fmla="*/ 8051 h 24382"/>
              <a:gd name="connsiteX25" fmla="*/ 2435 w 18270"/>
              <a:gd name="connsiteY25" fmla="*/ 3625 h 24382"/>
              <a:gd name="connsiteX26" fmla="*/ 5984 w 18270"/>
              <a:gd name="connsiteY26" fmla="*/ 6965 h 24382"/>
              <a:gd name="connsiteX27" fmla="*/ 7513 w 18270"/>
              <a:gd name="connsiteY27" fmla="*/ 3288 h 24382"/>
              <a:gd name="connsiteX28" fmla="*/ 9680 w 18270"/>
              <a:gd name="connsiteY28" fmla="*/ 6210 h 24382"/>
              <a:gd name="connsiteX0" fmla="*/ 9680 w 18270"/>
              <a:gd name="connsiteY0" fmla="*/ 6210 h 23681"/>
              <a:gd name="connsiteX1" fmla="*/ 12723 w 18270"/>
              <a:gd name="connsiteY1" fmla="*/ 0 h 23681"/>
              <a:gd name="connsiteX2" fmla="*/ 11959 w 18270"/>
              <a:gd name="connsiteY2" fmla="*/ 6244 h 23681"/>
              <a:gd name="connsiteX3" fmla="*/ 15940 w 18270"/>
              <a:gd name="connsiteY3" fmla="*/ 3172 h 23681"/>
              <a:gd name="connsiteX4" fmla="*/ 14099 w 18270"/>
              <a:gd name="connsiteY4" fmla="*/ 7933 h 23681"/>
              <a:gd name="connsiteX5" fmla="*/ 17822 w 18270"/>
              <a:gd name="connsiteY5" fmla="*/ 7229 h 23681"/>
              <a:gd name="connsiteX6" fmla="*/ 15987 w 18270"/>
              <a:gd name="connsiteY6" fmla="*/ 9752 h 23681"/>
              <a:gd name="connsiteX7" fmla="*/ 18270 w 18270"/>
              <a:gd name="connsiteY7" fmla="*/ 12341 h 23681"/>
              <a:gd name="connsiteX8" fmla="*/ 15810 w 18270"/>
              <a:gd name="connsiteY8" fmla="*/ 13011 h 23681"/>
              <a:gd name="connsiteX9" fmla="*/ 17737 w 18270"/>
              <a:gd name="connsiteY9" fmla="*/ 18201 h 23681"/>
              <a:gd name="connsiteX10" fmla="*/ 13999 w 18270"/>
              <a:gd name="connsiteY10" fmla="*/ 16685 h 23681"/>
              <a:gd name="connsiteX11" fmla="*/ 13802 w 18270"/>
              <a:gd name="connsiteY11" fmla="*/ 21223 h 23681"/>
              <a:gd name="connsiteX12" fmla="*/ 10754 w 18270"/>
              <a:gd name="connsiteY12" fmla="*/ 18737 h 23681"/>
              <a:gd name="connsiteX13" fmla="*/ 9545 w 18270"/>
              <a:gd name="connsiteY13" fmla="*/ 22928 h 23681"/>
              <a:gd name="connsiteX14" fmla="*/ 7662 w 18270"/>
              <a:gd name="connsiteY14" fmla="*/ 19705 h 23681"/>
              <a:gd name="connsiteX15" fmla="*/ 5350 w 18270"/>
              <a:gd name="connsiteY15" fmla="*/ 23681 h 23681"/>
              <a:gd name="connsiteX16" fmla="*/ 5104 w 18270"/>
              <a:gd name="connsiteY16" fmla="*/ 19059 h 23681"/>
              <a:gd name="connsiteX17" fmla="*/ 2850 w 18270"/>
              <a:gd name="connsiteY17" fmla="*/ 21600 h 23681"/>
              <a:gd name="connsiteX18" fmla="*/ 2738 w 18270"/>
              <a:gd name="connsiteY18" fmla="*/ 18240 h 23681"/>
              <a:gd name="connsiteX19" fmla="*/ 430 w 18270"/>
              <a:gd name="connsiteY19" fmla="*/ 17825 h 23681"/>
              <a:gd name="connsiteX20" fmla="*/ 1263 w 18270"/>
              <a:gd name="connsiteY20" fmla="*/ 15370 h 23681"/>
              <a:gd name="connsiteX21" fmla="*/ 0 w 18270"/>
              <a:gd name="connsiteY21" fmla="*/ 13344 h 23681"/>
              <a:gd name="connsiteX22" fmla="*/ 1725 w 18270"/>
              <a:gd name="connsiteY22" fmla="*/ 11125 h 23681"/>
              <a:gd name="connsiteX23" fmla="*/ 174 w 18270"/>
              <a:gd name="connsiteY23" fmla="*/ 8620 h 23681"/>
              <a:gd name="connsiteX24" fmla="*/ 2807 w 18270"/>
              <a:gd name="connsiteY24" fmla="*/ 8051 h 23681"/>
              <a:gd name="connsiteX25" fmla="*/ 2435 w 18270"/>
              <a:gd name="connsiteY25" fmla="*/ 3625 h 23681"/>
              <a:gd name="connsiteX26" fmla="*/ 5984 w 18270"/>
              <a:gd name="connsiteY26" fmla="*/ 6965 h 23681"/>
              <a:gd name="connsiteX27" fmla="*/ 7513 w 18270"/>
              <a:gd name="connsiteY27" fmla="*/ 3288 h 23681"/>
              <a:gd name="connsiteX28" fmla="*/ 9680 w 18270"/>
              <a:gd name="connsiteY28" fmla="*/ 6210 h 23681"/>
              <a:gd name="connsiteX0" fmla="*/ 9680 w 18270"/>
              <a:gd name="connsiteY0" fmla="*/ 4108 h 21579"/>
              <a:gd name="connsiteX1" fmla="*/ 12153 w 18270"/>
              <a:gd name="connsiteY1" fmla="*/ 0 h 21579"/>
              <a:gd name="connsiteX2" fmla="*/ 11959 w 18270"/>
              <a:gd name="connsiteY2" fmla="*/ 4142 h 21579"/>
              <a:gd name="connsiteX3" fmla="*/ 15940 w 18270"/>
              <a:gd name="connsiteY3" fmla="*/ 1070 h 21579"/>
              <a:gd name="connsiteX4" fmla="*/ 14099 w 18270"/>
              <a:gd name="connsiteY4" fmla="*/ 5831 h 21579"/>
              <a:gd name="connsiteX5" fmla="*/ 17822 w 18270"/>
              <a:gd name="connsiteY5" fmla="*/ 5127 h 21579"/>
              <a:gd name="connsiteX6" fmla="*/ 15987 w 18270"/>
              <a:gd name="connsiteY6" fmla="*/ 7650 h 21579"/>
              <a:gd name="connsiteX7" fmla="*/ 18270 w 18270"/>
              <a:gd name="connsiteY7" fmla="*/ 10239 h 21579"/>
              <a:gd name="connsiteX8" fmla="*/ 15810 w 18270"/>
              <a:gd name="connsiteY8" fmla="*/ 10909 h 21579"/>
              <a:gd name="connsiteX9" fmla="*/ 17737 w 18270"/>
              <a:gd name="connsiteY9" fmla="*/ 16099 h 21579"/>
              <a:gd name="connsiteX10" fmla="*/ 13999 w 18270"/>
              <a:gd name="connsiteY10" fmla="*/ 14583 h 21579"/>
              <a:gd name="connsiteX11" fmla="*/ 13802 w 18270"/>
              <a:gd name="connsiteY11" fmla="*/ 19121 h 21579"/>
              <a:gd name="connsiteX12" fmla="*/ 10754 w 18270"/>
              <a:gd name="connsiteY12" fmla="*/ 16635 h 21579"/>
              <a:gd name="connsiteX13" fmla="*/ 9545 w 18270"/>
              <a:gd name="connsiteY13" fmla="*/ 20826 h 21579"/>
              <a:gd name="connsiteX14" fmla="*/ 7662 w 18270"/>
              <a:gd name="connsiteY14" fmla="*/ 17603 h 21579"/>
              <a:gd name="connsiteX15" fmla="*/ 5350 w 18270"/>
              <a:gd name="connsiteY15" fmla="*/ 21579 h 21579"/>
              <a:gd name="connsiteX16" fmla="*/ 5104 w 18270"/>
              <a:gd name="connsiteY16" fmla="*/ 16957 h 21579"/>
              <a:gd name="connsiteX17" fmla="*/ 2850 w 18270"/>
              <a:gd name="connsiteY17" fmla="*/ 19498 h 21579"/>
              <a:gd name="connsiteX18" fmla="*/ 2738 w 18270"/>
              <a:gd name="connsiteY18" fmla="*/ 16138 h 21579"/>
              <a:gd name="connsiteX19" fmla="*/ 430 w 18270"/>
              <a:gd name="connsiteY19" fmla="*/ 15723 h 21579"/>
              <a:gd name="connsiteX20" fmla="*/ 1263 w 18270"/>
              <a:gd name="connsiteY20" fmla="*/ 13268 h 21579"/>
              <a:gd name="connsiteX21" fmla="*/ 0 w 18270"/>
              <a:gd name="connsiteY21" fmla="*/ 11242 h 21579"/>
              <a:gd name="connsiteX22" fmla="*/ 1725 w 18270"/>
              <a:gd name="connsiteY22" fmla="*/ 9023 h 21579"/>
              <a:gd name="connsiteX23" fmla="*/ 174 w 18270"/>
              <a:gd name="connsiteY23" fmla="*/ 6518 h 21579"/>
              <a:gd name="connsiteX24" fmla="*/ 2807 w 18270"/>
              <a:gd name="connsiteY24" fmla="*/ 5949 h 21579"/>
              <a:gd name="connsiteX25" fmla="*/ 2435 w 18270"/>
              <a:gd name="connsiteY25" fmla="*/ 1523 h 21579"/>
              <a:gd name="connsiteX26" fmla="*/ 5984 w 18270"/>
              <a:gd name="connsiteY26" fmla="*/ 4863 h 21579"/>
              <a:gd name="connsiteX27" fmla="*/ 7513 w 18270"/>
              <a:gd name="connsiteY27" fmla="*/ 1186 h 21579"/>
              <a:gd name="connsiteX28" fmla="*/ 9680 w 18270"/>
              <a:gd name="connsiteY28" fmla="*/ 4108 h 21579"/>
              <a:gd name="connsiteX0" fmla="*/ 9680 w 18270"/>
              <a:gd name="connsiteY0" fmla="*/ 4108 h 21579"/>
              <a:gd name="connsiteX1" fmla="*/ 12153 w 18270"/>
              <a:gd name="connsiteY1" fmla="*/ 0 h 21579"/>
              <a:gd name="connsiteX2" fmla="*/ 11959 w 18270"/>
              <a:gd name="connsiteY2" fmla="*/ 4142 h 21579"/>
              <a:gd name="connsiteX3" fmla="*/ 15940 w 18270"/>
              <a:gd name="connsiteY3" fmla="*/ 1070 h 21579"/>
              <a:gd name="connsiteX4" fmla="*/ 14099 w 18270"/>
              <a:gd name="connsiteY4" fmla="*/ 5831 h 21579"/>
              <a:gd name="connsiteX5" fmla="*/ 17822 w 18270"/>
              <a:gd name="connsiteY5" fmla="*/ 5127 h 21579"/>
              <a:gd name="connsiteX6" fmla="*/ 15987 w 18270"/>
              <a:gd name="connsiteY6" fmla="*/ 7650 h 21579"/>
              <a:gd name="connsiteX7" fmla="*/ 18270 w 18270"/>
              <a:gd name="connsiteY7" fmla="*/ 10239 h 21579"/>
              <a:gd name="connsiteX8" fmla="*/ 15810 w 18270"/>
              <a:gd name="connsiteY8" fmla="*/ 10909 h 21579"/>
              <a:gd name="connsiteX9" fmla="*/ 17737 w 18270"/>
              <a:gd name="connsiteY9" fmla="*/ 16099 h 21579"/>
              <a:gd name="connsiteX10" fmla="*/ 13999 w 18270"/>
              <a:gd name="connsiteY10" fmla="*/ 14583 h 21579"/>
              <a:gd name="connsiteX11" fmla="*/ 13802 w 18270"/>
              <a:gd name="connsiteY11" fmla="*/ 19121 h 21579"/>
              <a:gd name="connsiteX12" fmla="*/ 10754 w 18270"/>
              <a:gd name="connsiteY12" fmla="*/ 16635 h 21579"/>
              <a:gd name="connsiteX13" fmla="*/ 9545 w 18270"/>
              <a:gd name="connsiteY13" fmla="*/ 20826 h 21579"/>
              <a:gd name="connsiteX14" fmla="*/ 7662 w 18270"/>
              <a:gd name="connsiteY14" fmla="*/ 17603 h 21579"/>
              <a:gd name="connsiteX15" fmla="*/ 5350 w 18270"/>
              <a:gd name="connsiteY15" fmla="*/ 21579 h 21579"/>
              <a:gd name="connsiteX16" fmla="*/ 5337 w 18270"/>
              <a:gd name="connsiteY16" fmla="*/ 15160 h 21579"/>
              <a:gd name="connsiteX17" fmla="*/ 2850 w 18270"/>
              <a:gd name="connsiteY17" fmla="*/ 19498 h 21579"/>
              <a:gd name="connsiteX18" fmla="*/ 2738 w 18270"/>
              <a:gd name="connsiteY18" fmla="*/ 16138 h 21579"/>
              <a:gd name="connsiteX19" fmla="*/ 430 w 18270"/>
              <a:gd name="connsiteY19" fmla="*/ 15723 h 21579"/>
              <a:gd name="connsiteX20" fmla="*/ 1263 w 18270"/>
              <a:gd name="connsiteY20" fmla="*/ 13268 h 21579"/>
              <a:gd name="connsiteX21" fmla="*/ 0 w 18270"/>
              <a:gd name="connsiteY21" fmla="*/ 11242 h 21579"/>
              <a:gd name="connsiteX22" fmla="*/ 1725 w 18270"/>
              <a:gd name="connsiteY22" fmla="*/ 9023 h 21579"/>
              <a:gd name="connsiteX23" fmla="*/ 174 w 18270"/>
              <a:gd name="connsiteY23" fmla="*/ 6518 h 21579"/>
              <a:gd name="connsiteX24" fmla="*/ 2807 w 18270"/>
              <a:gd name="connsiteY24" fmla="*/ 5949 h 21579"/>
              <a:gd name="connsiteX25" fmla="*/ 2435 w 18270"/>
              <a:gd name="connsiteY25" fmla="*/ 1523 h 21579"/>
              <a:gd name="connsiteX26" fmla="*/ 5984 w 18270"/>
              <a:gd name="connsiteY26" fmla="*/ 4863 h 21579"/>
              <a:gd name="connsiteX27" fmla="*/ 7513 w 18270"/>
              <a:gd name="connsiteY27" fmla="*/ 1186 h 21579"/>
              <a:gd name="connsiteX28" fmla="*/ 9680 w 18270"/>
              <a:gd name="connsiteY28" fmla="*/ 4108 h 21579"/>
              <a:gd name="connsiteX0" fmla="*/ 9680 w 18270"/>
              <a:gd name="connsiteY0" fmla="*/ 4108 h 20826"/>
              <a:gd name="connsiteX1" fmla="*/ 12153 w 18270"/>
              <a:gd name="connsiteY1" fmla="*/ 0 h 20826"/>
              <a:gd name="connsiteX2" fmla="*/ 11959 w 18270"/>
              <a:gd name="connsiteY2" fmla="*/ 4142 h 20826"/>
              <a:gd name="connsiteX3" fmla="*/ 15940 w 18270"/>
              <a:gd name="connsiteY3" fmla="*/ 1070 h 20826"/>
              <a:gd name="connsiteX4" fmla="*/ 14099 w 18270"/>
              <a:gd name="connsiteY4" fmla="*/ 5831 h 20826"/>
              <a:gd name="connsiteX5" fmla="*/ 17822 w 18270"/>
              <a:gd name="connsiteY5" fmla="*/ 5127 h 20826"/>
              <a:gd name="connsiteX6" fmla="*/ 15987 w 18270"/>
              <a:gd name="connsiteY6" fmla="*/ 7650 h 20826"/>
              <a:gd name="connsiteX7" fmla="*/ 18270 w 18270"/>
              <a:gd name="connsiteY7" fmla="*/ 10239 h 20826"/>
              <a:gd name="connsiteX8" fmla="*/ 15810 w 18270"/>
              <a:gd name="connsiteY8" fmla="*/ 10909 h 20826"/>
              <a:gd name="connsiteX9" fmla="*/ 17737 w 18270"/>
              <a:gd name="connsiteY9" fmla="*/ 16099 h 20826"/>
              <a:gd name="connsiteX10" fmla="*/ 13999 w 18270"/>
              <a:gd name="connsiteY10" fmla="*/ 14583 h 20826"/>
              <a:gd name="connsiteX11" fmla="*/ 13802 w 18270"/>
              <a:gd name="connsiteY11" fmla="*/ 19121 h 20826"/>
              <a:gd name="connsiteX12" fmla="*/ 10754 w 18270"/>
              <a:gd name="connsiteY12" fmla="*/ 16635 h 20826"/>
              <a:gd name="connsiteX13" fmla="*/ 9545 w 18270"/>
              <a:gd name="connsiteY13" fmla="*/ 20826 h 20826"/>
              <a:gd name="connsiteX14" fmla="*/ 7662 w 18270"/>
              <a:gd name="connsiteY14" fmla="*/ 17603 h 20826"/>
              <a:gd name="connsiteX15" fmla="*/ 6050 w 18270"/>
              <a:gd name="connsiteY15" fmla="*/ 20099 h 20826"/>
              <a:gd name="connsiteX16" fmla="*/ 5337 w 18270"/>
              <a:gd name="connsiteY16" fmla="*/ 15160 h 20826"/>
              <a:gd name="connsiteX17" fmla="*/ 2850 w 18270"/>
              <a:gd name="connsiteY17" fmla="*/ 19498 h 20826"/>
              <a:gd name="connsiteX18" fmla="*/ 2738 w 18270"/>
              <a:gd name="connsiteY18" fmla="*/ 16138 h 20826"/>
              <a:gd name="connsiteX19" fmla="*/ 430 w 18270"/>
              <a:gd name="connsiteY19" fmla="*/ 15723 h 20826"/>
              <a:gd name="connsiteX20" fmla="*/ 1263 w 18270"/>
              <a:gd name="connsiteY20" fmla="*/ 13268 h 20826"/>
              <a:gd name="connsiteX21" fmla="*/ 0 w 18270"/>
              <a:gd name="connsiteY21" fmla="*/ 11242 h 20826"/>
              <a:gd name="connsiteX22" fmla="*/ 1725 w 18270"/>
              <a:gd name="connsiteY22" fmla="*/ 9023 h 20826"/>
              <a:gd name="connsiteX23" fmla="*/ 174 w 18270"/>
              <a:gd name="connsiteY23" fmla="*/ 6518 h 20826"/>
              <a:gd name="connsiteX24" fmla="*/ 2807 w 18270"/>
              <a:gd name="connsiteY24" fmla="*/ 5949 h 20826"/>
              <a:gd name="connsiteX25" fmla="*/ 2435 w 18270"/>
              <a:gd name="connsiteY25" fmla="*/ 1523 h 20826"/>
              <a:gd name="connsiteX26" fmla="*/ 5984 w 18270"/>
              <a:gd name="connsiteY26" fmla="*/ 4863 h 20826"/>
              <a:gd name="connsiteX27" fmla="*/ 7513 w 18270"/>
              <a:gd name="connsiteY27" fmla="*/ 1186 h 20826"/>
              <a:gd name="connsiteX28" fmla="*/ 9680 w 18270"/>
              <a:gd name="connsiteY28" fmla="*/ 4108 h 20826"/>
              <a:gd name="connsiteX0" fmla="*/ 9680 w 18270"/>
              <a:gd name="connsiteY0" fmla="*/ 4108 h 20826"/>
              <a:gd name="connsiteX1" fmla="*/ 12153 w 18270"/>
              <a:gd name="connsiteY1" fmla="*/ 0 h 20826"/>
              <a:gd name="connsiteX2" fmla="*/ 11959 w 18270"/>
              <a:gd name="connsiteY2" fmla="*/ 4142 h 20826"/>
              <a:gd name="connsiteX3" fmla="*/ 15940 w 18270"/>
              <a:gd name="connsiteY3" fmla="*/ 1070 h 20826"/>
              <a:gd name="connsiteX4" fmla="*/ 14099 w 18270"/>
              <a:gd name="connsiteY4" fmla="*/ 5831 h 20826"/>
              <a:gd name="connsiteX5" fmla="*/ 17822 w 18270"/>
              <a:gd name="connsiteY5" fmla="*/ 5127 h 20826"/>
              <a:gd name="connsiteX6" fmla="*/ 15987 w 18270"/>
              <a:gd name="connsiteY6" fmla="*/ 7650 h 20826"/>
              <a:gd name="connsiteX7" fmla="*/ 18270 w 18270"/>
              <a:gd name="connsiteY7" fmla="*/ 10239 h 20826"/>
              <a:gd name="connsiteX8" fmla="*/ 15810 w 18270"/>
              <a:gd name="connsiteY8" fmla="*/ 10909 h 20826"/>
              <a:gd name="connsiteX9" fmla="*/ 17737 w 18270"/>
              <a:gd name="connsiteY9" fmla="*/ 16099 h 20826"/>
              <a:gd name="connsiteX10" fmla="*/ 13999 w 18270"/>
              <a:gd name="connsiteY10" fmla="*/ 14583 h 20826"/>
              <a:gd name="connsiteX11" fmla="*/ 13802 w 18270"/>
              <a:gd name="connsiteY11" fmla="*/ 19121 h 20826"/>
              <a:gd name="connsiteX12" fmla="*/ 10754 w 18270"/>
              <a:gd name="connsiteY12" fmla="*/ 16635 h 20826"/>
              <a:gd name="connsiteX13" fmla="*/ 9545 w 18270"/>
              <a:gd name="connsiteY13" fmla="*/ 20826 h 20826"/>
              <a:gd name="connsiteX14" fmla="*/ 8128 w 18270"/>
              <a:gd name="connsiteY14" fmla="*/ 15912 h 20826"/>
              <a:gd name="connsiteX15" fmla="*/ 6050 w 18270"/>
              <a:gd name="connsiteY15" fmla="*/ 20099 h 20826"/>
              <a:gd name="connsiteX16" fmla="*/ 5337 w 18270"/>
              <a:gd name="connsiteY16" fmla="*/ 15160 h 20826"/>
              <a:gd name="connsiteX17" fmla="*/ 2850 w 18270"/>
              <a:gd name="connsiteY17" fmla="*/ 19498 h 20826"/>
              <a:gd name="connsiteX18" fmla="*/ 2738 w 18270"/>
              <a:gd name="connsiteY18" fmla="*/ 16138 h 20826"/>
              <a:gd name="connsiteX19" fmla="*/ 430 w 18270"/>
              <a:gd name="connsiteY19" fmla="*/ 15723 h 20826"/>
              <a:gd name="connsiteX20" fmla="*/ 1263 w 18270"/>
              <a:gd name="connsiteY20" fmla="*/ 13268 h 20826"/>
              <a:gd name="connsiteX21" fmla="*/ 0 w 18270"/>
              <a:gd name="connsiteY21" fmla="*/ 11242 h 20826"/>
              <a:gd name="connsiteX22" fmla="*/ 1725 w 18270"/>
              <a:gd name="connsiteY22" fmla="*/ 9023 h 20826"/>
              <a:gd name="connsiteX23" fmla="*/ 174 w 18270"/>
              <a:gd name="connsiteY23" fmla="*/ 6518 h 20826"/>
              <a:gd name="connsiteX24" fmla="*/ 2807 w 18270"/>
              <a:gd name="connsiteY24" fmla="*/ 5949 h 20826"/>
              <a:gd name="connsiteX25" fmla="*/ 2435 w 18270"/>
              <a:gd name="connsiteY25" fmla="*/ 1523 h 20826"/>
              <a:gd name="connsiteX26" fmla="*/ 5984 w 18270"/>
              <a:gd name="connsiteY26" fmla="*/ 4863 h 20826"/>
              <a:gd name="connsiteX27" fmla="*/ 7513 w 18270"/>
              <a:gd name="connsiteY27" fmla="*/ 1186 h 20826"/>
              <a:gd name="connsiteX28" fmla="*/ 9680 w 18270"/>
              <a:gd name="connsiteY28" fmla="*/ 4108 h 20826"/>
              <a:gd name="connsiteX0" fmla="*/ 9680 w 18270"/>
              <a:gd name="connsiteY0" fmla="*/ 4108 h 20826"/>
              <a:gd name="connsiteX1" fmla="*/ 12153 w 18270"/>
              <a:gd name="connsiteY1" fmla="*/ 0 h 20826"/>
              <a:gd name="connsiteX2" fmla="*/ 11959 w 18270"/>
              <a:gd name="connsiteY2" fmla="*/ 4142 h 20826"/>
              <a:gd name="connsiteX3" fmla="*/ 15940 w 18270"/>
              <a:gd name="connsiteY3" fmla="*/ 1070 h 20826"/>
              <a:gd name="connsiteX4" fmla="*/ 14099 w 18270"/>
              <a:gd name="connsiteY4" fmla="*/ 5831 h 20826"/>
              <a:gd name="connsiteX5" fmla="*/ 17822 w 18270"/>
              <a:gd name="connsiteY5" fmla="*/ 5127 h 20826"/>
              <a:gd name="connsiteX6" fmla="*/ 15987 w 18270"/>
              <a:gd name="connsiteY6" fmla="*/ 7650 h 20826"/>
              <a:gd name="connsiteX7" fmla="*/ 18270 w 18270"/>
              <a:gd name="connsiteY7" fmla="*/ 10239 h 20826"/>
              <a:gd name="connsiteX8" fmla="*/ 15810 w 18270"/>
              <a:gd name="connsiteY8" fmla="*/ 10909 h 20826"/>
              <a:gd name="connsiteX9" fmla="*/ 17737 w 18270"/>
              <a:gd name="connsiteY9" fmla="*/ 16099 h 20826"/>
              <a:gd name="connsiteX10" fmla="*/ 13999 w 18270"/>
              <a:gd name="connsiteY10" fmla="*/ 14583 h 20826"/>
              <a:gd name="connsiteX11" fmla="*/ 13802 w 18270"/>
              <a:gd name="connsiteY11" fmla="*/ 19121 h 20826"/>
              <a:gd name="connsiteX12" fmla="*/ 10754 w 18270"/>
              <a:gd name="connsiteY12" fmla="*/ 16635 h 20826"/>
              <a:gd name="connsiteX13" fmla="*/ 9545 w 18270"/>
              <a:gd name="connsiteY13" fmla="*/ 20826 h 20826"/>
              <a:gd name="connsiteX14" fmla="*/ 8128 w 18270"/>
              <a:gd name="connsiteY14" fmla="*/ 15912 h 20826"/>
              <a:gd name="connsiteX15" fmla="*/ 5661 w 18270"/>
              <a:gd name="connsiteY15" fmla="*/ 20205 h 20826"/>
              <a:gd name="connsiteX16" fmla="*/ 5337 w 18270"/>
              <a:gd name="connsiteY16" fmla="*/ 15160 h 20826"/>
              <a:gd name="connsiteX17" fmla="*/ 2850 w 18270"/>
              <a:gd name="connsiteY17" fmla="*/ 19498 h 20826"/>
              <a:gd name="connsiteX18" fmla="*/ 2738 w 18270"/>
              <a:gd name="connsiteY18" fmla="*/ 16138 h 20826"/>
              <a:gd name="connsiteX19" fmla="*/ 430 w 18270"/>
              <a:gd name="connsiteY19" fmla="*/ 15723 h 20826"/>
              <a:gd name="connsiteX20" fmla="*/ 1263 w 18270"/>
              <a:gd name="connsiteY20" fmla="*/ 13268 h 20826"/>
              <a:gd name="connsiteX21" fmla="*/ 0 w 18270"/>
              <a:gd name="connsiteY21" fmla="*/ 11242 h 20826"/>
              <a:gd name="connsiteX22" fmla="*/ 1725 w 18270"/>
              <a:gd name="connsiteY22" fmla="*/ 9023 h 20826"/>
              <a:gd name="connsiteX23" fmla="*/ 174 w 18270"/>
              <a:gd name="connsiteY23" fmla="*/ 6518 h 20826"/>
              <a:gd name="connsiteX24" fmla="*/ 2807 w 18270"/>
              <a:gd name="connsiteY24" fmla="*/ 5949 h 20826"/>
              <a:gd name="connsiteX25" fmla="*/ 2435 w 18270"/>
              <a:gd name="connsiteY25" fmla="*/ 1523 h 20826"/>
              <a:gd name="connsiteX26" fmla="*/ 5984 w 18270"/>
              <a:gd name="connsiteY26" fmla="*/ 4863 h 20826"/>
              <a:gd name="connsiteX27" fmla="*/ 7513 w 18270"/>
              <a:gd name="connsiteY27" fmla="*/ 1186 h 20826"/>
              <a:gd name="connsiteX28" fmla="*/ 9680 w 18270"/>
              <a:gd name="connsiteY28" fmla="*/ 4108 h 20826"/>
              <a:gd name="connsiteX0" fmla="*/ 9680 w 18270"/>
              <a:gd name="connsiteY0" fmla="*/ 4108 h 20205"/>
              <a:gd name="connsiteX1" fmla="*/ 12153 w 18270"/>
              <a:gd name="connsiteY1" fmla="*/ 0 h 20205"/>
              <a:gd name="connsiteX2" fmla="*/ 11959 w 18270"/>
              <a:gd name="connsiteY2" fmla="*/ 4142 h 20205"/>
              <a:gd name="connsiteX3" fmla="*/ 15940 w 18270"/>
              <a:gd name="connsiteY3" fmla="*/ 1070 h 20205"/>
              <a:gd name="connsiteX4" fmla="*/ 14099 w 18270"/>
              <a:gd name="connsiteY4" fmla="*/ 5831 h 20205"/>
              <a:gd name="connsiteX5" fmla="*/ 17822 w 18270"/>
              <a:gd name="connsiteY5" fmla="*/ 5127 h 20205"/>
              <a:gd name="connsiteX6" fmla="*/ 15987 w 18270"/>
              <a:gd name="connsiteY6" fmla="*/ 7650 h 20205"/>
              <a:gd name="connsiteX7" fmla="*/ 18270 w 18270"/>
              <a:gd name="connsiteY7" fmla="*/ 10239 h 20205"/>
              <a:gd name="connsiteX8" fmla="*/ 15810 w 18270"/>
              <a:gd name="connsiteY8" fmla="*/ 10909 h 20205"/>
              <a:gd name="connsiteX9" fmla="*/ 17737 w 18270"/>
              <a:gd name="connsiteY9" fmla="*/ 16099 h 20205"/>
              <a:gd name="connsiteX10" fmla="*/ 13999 w 18270"/>
              <a:gd name="connsiteY10" fmla="*/ 14583 h 20205"/>
              <a:gd name="connsiteX11" fmla="*/ 13802 w 18270"/>
              <a:gd name="connsiteY11" fmla="*/ 19121 h 20205"/>
              <a:gd name="connsiteX12" fmla="*/ 10754 w 18270"/>
              <a:gd name="connsiteY12" fmla="*/ 16635 h 20205"/>
              <a:gd name="connsiteX13" fmla="*/ 9934 w 18270"/>
              <a:gd name="connsiteY13" fmla="*/ 19452 h 20205"/>
              <a:gd name="connsiteX14" fmla="*/ 8128 w 18270"/>
              <a:gd name="connsiteY14" fmla="*/ 15912 h 20205"/>
              <a:gd name="connsiteX15" fmla="*/ 5661 w 18270"/>
              <a:gd name="connsiteY15" fmla="*/ 20205 h 20205"/>
              <a:gd name="connsiteX16" fmla="*/ 5337 w 18270"/>
              <a:gd name="connsiteY16" fmla="*/ 15160 h 20205"/>
              <a:gd name="connsiteX17" fmla="*/ 2850 w 18270"/>
              <a:gd name="connsiteY17" fmla="*/ 19498 h 20205"/>
              <a:gd name="connsiteX18" fmla="*/ 2738 w 18270"/>
              <a:gd name="connsiteY18" fmla="*/ 16138 h 20205"/>
              <a:gd name="connsiteX19" fmla="*/ 430 w 18270"/>
              <a:gd name="connsiteY19" fmla="*/ 15723 h 20205"/>
              <a:gd name="connsiteX20" fmla="*/ 1263 w 18270"/>
              <a:gd name="connsiteY20" fmla="*/ 13268 h 20205"/>
              <a:gd name="connsiteX21" fmla="*/ 0 w 18270"/>
              <a:gd name="connsiteY21" fmla="*/ 11242 h 20205"/>
              <a:gd name="connsiteX22" fmla="*/ 1725 w 18270"/>
              <a:gd name="connsiteY22" fmla="*/ 9023 h 20205"/>
              <a:gd name="connsiteX23" fmla="*/ 174 w 18270"/>
              <a:gd name="connsiteY23" fmla="*/ 6518 h 20205"/>
              <a:gd name="connsiteX24" fmla="*/ 2807 w 18270"/>
              <a:gd name="connsiteY24" fmla="*/ 5949 h 20205"/>
              <a:gd name="connsiteX25" fmla="*/ 2435 w 18270"/>
              <a:gd name="connsiteY25" fmla="*/ 1523 h 20205"/>
              <a:gd name="connsiteX26" fmla="*/ 5984 w 18270"/>
              <a:gd name="connsiteY26" fmla="*/ 4863 h 20205"/>
              <a:gd name="connsiteX27" fmla="*/ 7513 w 18270"/>
              <a:gd name="connsiteY27" fmla="*/ 1186 h 20205"/>
              <a:gd name="connsiteX28" fmla="*/ 9680 w 18270"/>
              <a:gd name="connsiteY28" fmla="*/ 4108 h 20205"/>
              <a:gd name="connsiteX0" fmla="*/ 9680 w 18270"/>
              <a:gd name="connsiteY0" fmla="*/ 4108 h 20205"/>
              <a:gd name="connsiteX1" fmla="*/ 12153 w 18270"/>
              <a:gd name="connsiteY1" fmla="*/ 0 h 20205"/>
              <a:gd name="connsiteX2" fmla="*/ 11959 w 18270"/>
              <a:gd name="connsiteY2" fmla="*/ 4142 h 20205"/>
              <a:gd name="connsiteX3" fmla="*/ 15940 w 18270"/>
              <a:gd name="connsiteY3" fmla="*/ 1070 h 20205"/>
              <a:gd name="connsiteX4" fmla="*/ 14099 w 18270"/>
              <a:gd name="connsiteY4" fmla="*/ 5831 h 20205"/>
              <a:gd name="connsiteX5" fmla="*/ 17822 w 18270"/>
              <a:gd name="connsiteY5" fmla="*/ 5127 h 20205"/>
              <a:gd name="connsiteX6" fmla="*/ 15987 w 18270"/>
              <a:gd name="connsiteY6" fmla="*/ 7650 h 20205"/>
              <a:gd name="connsiteX7" fmla="*/ 18270 w 18270"/>
              <a:gd name="connsiteY7" fmla="*/ 10239 h 20205"/>
              <a:gd name="connsiteX8" fmla="*/ 15810 w 18270"/>
              <a:gd name="connsiteY8" fmla="*/ 10909 h 20205"/>
              <a:gd name="connsiteX9" fmla="*/ 17737 w 18270"/>
              <a:gd name="connsiteY9" fmla="*/ 16099 h 20205"/>
              <a:gd name="connsiteX10" fmla="*/ 13999 w 18270"/>
              <a:gd name="connsiteY10" fmla="*/ 14583 h 20205"/>
              <a:gd name="connsiteX11" fmla="*/ 13413 w 18270"/>
              <a:gd name="connsiteY11" fmla="*/ 17641 h 20205"/>
              <a:gd name="connsiteX12" fmla="*/ 10754 w 18270"/>
              <a:gd name="connsiteY12" fmla="*/ 16635 h 20205"/>
              <a:gd name="connsiteX13" fmla="*/ 9934 w 18270"/>
              <a:gd name="connsiteY13" fmla="*/ 19452 h 20205"/>
              <a:gd name="connsiteX14" fmla="*/ 8128 w 18270"/>
              <a:gd name="connsiteY14" fmla="*/ 15912 h 20205"/>
              <a:gd name="connsiteX15" fmla="*/ 5661 w 18270"/>
              <a:gd name="connsiteY15" fmla="*/ 20205 h 20205"/>
              <a:gd name="connsiteX16" fmla="*/ 5337 w 18270"/>
              <a:gd name="connsiteY16" fmla="*/ 15160 h 20205"/>
              <a:gd name="connsiteX17" fmla="*/ 2850 w 18270"/>
              <a:gd name="connsiteY17" fmla="*/ 19498 h 20205"/>
              <a:gd name="connsiteX18" fmla="*/ 2738 w 18270"/>
              <a:gd name="connsiteY18" fmla="*/ 16138 h 20205"/>
              <a:gd name="connsiteX19" fmla="*/ 430 w 18270"/>
              <a:gd name="connsiteY19" fmla="*/ 15723 h 20205"/>
              <a:gd name="connsiteX20" fmla="*/ 1263 w 18270"/>
              <a:gd name="connsiteY20" fmla="*/ 13268 h 20205"/>
              <a:gd name="connsiteX21" fmla="*/ 0 w 18270"/>
              <a:gd name="connsiteY21" fmla="*/ 11242 h 20205"/>
              <a:gd name="connsiteX22" fmla="*/ 1725 w 18270"/>
              <a:gd name="connsiteY22" fmla="*/ 9023 h 20205"/>
              <a:gd name="connsiteX23" fmla="*/ 174 w 18270"/>
              <a:gd name="connsiteY23" fmla="*/ 6518 h 20205"/>
              <a:gd name="connsiteX24" fmla="*/ 2807 w 18270"/>
              <a:gd name="connsiteY24" fmla="*/ 5949 h 20205"/>
              <a:gd name="connsiteX25" fmla="*/ 2435 w 18270"/>
              <a:gd name="connsiteY25" fmla="*/ 1523 h 20205"/>
              <a:gd name="connsiteX26" fmla="*/ 5984 w 18270"/>
              <a:gd name="connsiteY26" fmla="*/ 4863 h 20205"/>
              <a:gd name="connsiteX27" fmla="*/ 7513 w 18270"/>
              <a:gd name="connsiteY27" fmla="*/ 1186 h 20205"/>
              <a:gd name="connsiteX28" fmla="*/ 9680 w 18270"/>
              <a:gd name="connsiteY28" fmla="*/ 4108 h 20205"/>
              <a:gd name="connsiteX0" fmla="*/ 9680 w 18270"/>
              <a:gd name="connsiteY0" fmla="*/ 4108 h 20205"/>
              <a:gd name="connsiteX1" fmla="*/ 12153 w 18270"/>
              <a:gd name="connsiteY1" fmla="*/ 0 h 20205"/>
              <a:gd name="connsiteX2" fmla="*/ 11959 w 18270"/>
              <a:gd name="connsiteY2" fmla="*/ 4142 h 20205"/>
              <a:gd name="connsiteX3" fmla="*/ 15940 w 18270"/>
              <a:gd name="connsiteY3" fmla="*/ 1070 h 20205"/>
              <a:gd name="connsiteX4" fmla="*/ 14099 w 18270"/>
              <a:gd name="connsiteY4" fmla="*/ 5831 h 20205"/>
              <a:gd name="connsiteX5" fmla="*/ 17822 w 18270"/>
              <a:gd name="connsiteY5" fmla="*/ 5127 h 20205"/>
              <a:gd name="connsiteX6" fmla="*/ 15987 w 18270"/>
              <a:gd name="connsiteY6" fmla="*/ 7650 h 20205"/>
              <a:gd name="connsiteX7" fmla="*/ 18270 w 18270"/>
              <a:gd name="connsiteY7" fmla="*/ 10239 h 20205"/>
              <a:gd name="connsiteX8" fmla="*/ 15810 w 18270"/>
              <a:gd name="connsiteY8" fmla="*/ 10909 h 20205"/>
              <a:gd name="connsiteX9" fmla="*/ 17737 w 18270"/>
              <a:gd name="connsiteY9" fmla="*/ 16099 h 20205"/>
              <a:gd name="connsiteX10" fmla="*/ 13999 w 18270"/>
              <a:gd name="connsiteY10" fmla="*/ 14583 h 20205"/>
              <a:gd name="connsiteX11" fmla="*/ 13413 w 18270"/>
              <a:gd name="connsiteY11" fmla="*/ 17641 h 20205"/>
              <a:gd name="connsiteX12" fmla="*/ 10754 w 18270"/>
              <a:gd name="connsiteY12" fmla="*/ 16635 h 20205"/>
              <a:gd name="connsiteX13" fmla="*/ 9934 w 18270"/>
              <a:gd name="connsiteY13" fmla="*/ 19452 h 20205"/>
              <a:gd name="connsiteX14" fmla="*/ 8128 w 18270"/>
              <a:gd name="connsiteY14" fmla="*/ 15912 h 20205"/>
              <a:gd name="connsiteX15" fmla="*/ 5661 w 18270"/>
              <a:gd name="connsiteY15" fmla="*/ 20205 h 20205"/>
              <a:gd name="connsiteX16" fmla="*/ 5337 w 18270"/>
              <a:gd name="connsiteY16" fmla="*/ 15160 h 20205"/>
              <a:gd name="connsiteX17" fmla="*/ 2695 w 18270"/>
              <a:gd name="connsiteY17" fmla="*/ 19075 h 20205"/>
              <a:gd name="connsiteX18" fmla="*/ 2738 w 18270"/>
              <a:gd name="connsiteY18" fmla="*/ 16138 h 20205"/>
              <a:gd name="connsiteX19" fmla="*/ 430 w 18270"/>
              <a:gd name="connsiteY19" fmla="*/ 15723 h 20205"/>
              <a:gd name="connsiteX20" fmla="*/ 1263 w 18270"/>
              <a:gd name="connsiteY20" fmla="*/ 13268 h 20205"/>
              <a:gd name="connsiteX21" fmla="*/ 0 w 18270"/>
              <a:gd name="connsiteY21" fmla="*/ 11242 h 20205"/>
              <a:gd name="connsiteX22" fmla="*/ 1725 w 18270"/>
              <a:gd name="connsiteY22" fmla="*/ 9023 h 20205"/>
              <a:gd name="connsiteX23" fmla="*/ 174 w 18270"/>
              <a:gd name="connsiteY23" fmla="*/ 6518 h 20205"/>
              <a:gd name="connsiteX24" fmla="*/ 2807 w 18270"/>
              <a:gd name="connsiteY24" fmla="*/ 5949 h 20205"/>
              <a:gd name="connsiteX25" fmla="*/ 2435 w 18270"/>
              <a:gd name="connsiteY25" fmla="*/ 1523 h 20205"/>
              <a:gd name="connsiteX26" fmla="*/ 5984 w 18270"/>
              <a:gd name="connsiteY26" fmla="*/ 4863 h 20205"/>
              <a:gd name="connsiteX27" fmla="*/ 7513 w 18270"/>
              <a:gd name="connsiteY27" fmla="*/ 1186 h 20205"/>
              <a:gd name="connsiteX28" fmla="*/ 9680 w 18270"/>
              <a:gd name="connsiteY28" fmla="*/ 4108 h 20205"/>
              <a:gd name="connsiteX0" fmla="*/ 9680 w 18270"/>
              <a:gd name="connsiteY0" fmla="*/ 4108 h 20205"/>
              <a:gd name="connsiteX1" fmla="*/ 12153 w 18270"/>
              <a:gd name="connsiteY1" fmla="*/ 0 h 20205"/>
              <a:gd name="connsiteX2" fmla="*/ 11959 w 18270"/>
              <a:gd name="connsiteY2" fmla="*/ 4142 h 20205"/>
              <a:gd name="connsiteX3" fmla="*/ 15940 w 18270"/>
              <a:gd name="connsiteY3" fmla="*/ 1070 h 20205"/>
              <a:gd name="connsiteX4" fmla="*/ 14099 w 18270"/>
              <a:gd name="connsiteY4" fmla="*/ 5831 h 20205"/>
              <a:gd name="connsiteX5" fmla="*/ 17822 w 18270"/>
              <a:gd name="connsiteY5" fmla="*/ 5127 h 20205"/>
              <a:gd name="connsiteX6" fmla="*/ 15987 w 18270"/>
              <a:gd name="connsiteY6" fmla="*/ 7650 h 20205"/>
              <a:gd name="connsiteX7" fmla="*/ 18270 w 18270"/>
              <a:gd name="connsiteY7" fmla="*/ 10239 h 20205"/>
              <a:gd name="connsiteX8" fmla="*/ 15810 w 18270"/>
              <a:gd name="connsiteY8" fmla="*/ 10909 h 20205"/>
              <a:gd name="connsiteX9" fmla="*/ 17737 w 18270"/>
              <a:gd name="connsiteY9" fmla="*/ 16099 h 20205"/>
              <a:gd name="connsiteX10" fmla="*/ 13999 w 18270"/>
              <a:gd name="connsiteY10" fmla="*/ 14583 h 20205"/>
              <a:gd name="connsiteX11" fmla="*/ 14657 w 18270"/>
              <a:gd name="connsiteY11" fmla="*/ 17747 h 20205"/>
              <a:gd name="connsiteX12" fmla="*/ 10754 w 18270"/>
              <a:gd name="connsiteY12" fmla="*/ 16635 h 20205"/>
              <a:gd name="connsiteX13" fmla="*/ 9934 w 18270"/>
              <a:gd name="connsiteY13" fmla="*/ 19452 h 20205"/>
              <a:gd name="connsiteX14" fmla="*/ 8128 w 18270"/>
              <a:gd name="connsiteY14" fmla="*/ 15912 h 20205"/>
              <a:gd name="connsiteX15" fmla="*/ 5661 w 18270"/>
              <a:gd name="connsiteY15" fmla="*/ 20205 h 20205"/>
              <a:gd name="connsiteX16" fmla="*/ 5337 w 18270"/>
              <a:gd name="connsiteY16" fmla="*/ 15160 h 20205"/>
              <a:gd name="connsiteX17" fmla="*/ 2695 w 18270"/>
              <a:gd name="connsiteY17" fmla="*/ 19075 h 20205"/>
              <a:gd name="connsiteX18" fmla="*/ 2738 w 18270"/>
              <a:gd name="connsiteY18" fmla="*/ 16138 h 20205"/>
              <a:gd name="connsiteX19" fmla="*/ 430 w 18270"/>
              <a:gd name="connsiteY19" fmla="*/ 15723 h 20205"/>
              <a:gd name="connsiteX20" fmla="*/ 1263 w 18270"/>
              <a:gd name="connsiteY20" fmla="*/ 13268 h 20205"/>
              <a:gd name="connsiteX21" fmla="*/ 0 w 18270"/>
              <a:gd name="connsiteY21" fmla="*/ 11242 h 20205"/>
              <a:gd name="connsiteX22" fmla="*/ 1725 w 18270"/>
              <a:gd name="connsiteY22" fmla="*/ 9023 h 20205"/>
              <a:gd name="connsiteX23" fmla="*/ 174 w 18270"/>
              <a:gd name="connsiteY23" fmla="*/ 6518 h 20205"/>
              <a:gd name="connsiteX24" fmla="*/ 2807 w 18270"/>
              <a:gd name="connsiteY24" fmla="*/ 5949 h 20205"/>
              <a:gd name="connsiteX25" fmla="*/ 2435 w 18270"/>
              <a:gd name="connsiteY25" fmla="*/ 1523 h 20205"/>
              <a:gd name="connsiteX26" fmla="*/ 5984 w 18270"/>
              <a:gd name="connsiteY26" fmla="*/ 4863 h 20205"/>
              <a:gd name="connsiteX27" fmla="*/ 7513 w 18270"/>
              <a:gd name="connsiteY27" fmla="*/ 1186 h 20205"/>
              <a:gd name="connsiteX28" fmla="*/ 9680 w 18270"/>
              <a:gd name="connsiteY28" fmla="*/ 4108 h 20205"/>
              <a:gd name="connsiteX0" fmla="*/ 9680 w 18270"/>
              <a:gd name="connsiteY0" fmla="*/ 4108 h 20205"/>
              <a:gd name="connsiteX1" fmla="*/ 12153 w 18270"/>
              <a:gd name="connsiteY1" fmla="*/ 0 h 20205"/>
              <a:gd name="connsiteX2" fmla="*/ 11959 w 18270"/>
              <a:gd name="connsiteY2" fmla="*/ 4142 h 20205"/>
              <a:gd name="connsiteX3" fmla="*/ 15940 w 18270"/>
              <a:gd name="connsiteY3" fmla="*/ 1070 h 20205"/>
              <a:gd name="connsiteX4" fmla="*/ 14099 w 18270"/>
              <a:gd name="connsiteY4" fmla="*/ 5831 h 20205"/>
              <a:gd name="connsiteX5" fmla="*/ 17822 w 18270"/>
              <a:gd name="connsiteY5" fmla="*/ 5127 h 20205"/>
              <a:gd name="connsiteX6" fmla="*/ 15987 w 18270"/>
              <a:gd name="connsiteY6" fmla="*/ 7650 h 20205"/>
              <a:gd name="connsiteX7" fmla="*/ 18270 w 18270"/>
              <a:gd name="connsiteY7" fmla="*/ 10239 h 20205"/>
              <a:gd name="connsiteX8" fmla="*/ 15810 w 18270"/>
              <a:gd name="connsiteY8" fmla="*/ 10909 h 20205"/>
              <a:gd name="connsiteX9" fmla="*/ 17737 w 18270"/>
              <a:gd name="connsiteY9" fmla="*/ 16099 h 20205"/>
              <a:gd name="connsiteX10" fmla="*/ 13999 w 18270"/>
              <a:gd name="connsiteY10" fmla="*/ 14583 h 20205"/>
              <a:gd name="connsiteX11" fmla="*/ 14657 w 18270"/>
              <a:gd name="connsiteY11" fmla="*/ 17747 h 20205"/>
              <a:gd name="connsiteX12" fmla="*/ 10754 w 18270"/>
              <a:gd name="connsiteY12" fmla="*/ 16635 h 20205"/>
              <a:gd name="connsiteX13" fmla="*/ 10867 w 18270"/>
              <a:gd name="connsiteY13" fmla="*/ 19452 h 20205"/>
              <a:gd name="connsiteX14" fmla="*/ 8128 w 18270"/>
              <a:gd name="connsiteY14" fmla="*/ 15912 h 20205"/>
              <a:gd name="connsiteX15" fmla="*/ 5661 w 18270"/>
              <a:gd name="connsiteY15" fmla="*/ 20205 h 20205"/>
              <a:gd name="connsiteX16" fmla="*/ 5337 w 18270"/>
              <a:gd name="connsiteY16" fmla="*/ 15160 h 20205"/>
              <a:gd name="connsiteX17" fmla="*/ 2695 w 18270"/>
              <a:gd name="connsiteY17" fmla="*/ 19075 h 20205"/>
              <a:gd name="connsiteX18" fmla="*/ 2738 w 18270"/>
              <a:gd name="connsiteY18" fmla="*/ 16138 h 20205"/>
              <a:gd name="connsiteX19" fmla="*/ 430 w 18270"/>
              <a:gd name="connsiteY19" fmla="*/ 15723 h 20205"/>
              <a:gd name="connsiteX20" fmla="*/ 1263 w 18270"/>
              <a:gd name="connsiteY20" fmla="*/ 13268 h 20205"/>
              <a:gd name="connsiteX21" fmla="*/ 0 w 18270"/>
              <a:gd name="connsiteY21" fmla="*/ 11242 h 20205"/>
              <a:gd name="connsiteX22" fmla="*/ 1725 w 18270"/>
              <a:gd name="connsiteY22" fmla="*/ 9023 h 20205"/>
              <a:gd name="connsiteX23" fmla="*/ 174 w 18270"/>
              <a:gd name="connsiteY23" fmla="*/ 6518 h 20205"/>
              <a:gd name="connsiteX24" fmla="*/ 2807 w 18270"/>
              <a:gd name="connsiteY24" fmla="*/ 5949 h 20205"/>
              <a:gd name="connsiteX25" fmla="*/ 2435 w 18270"/>
              <a:gd name="connsiteY25" fmla="*/ 1523 h 20205"/>
              <a:gd name="connsiteX26" fmla="*/ 5984 w 18270"/>
              <a:gd name="connsiteY26" fmla="*/ 4863 h 20205"/>
              <a:gd name="connsiteX27" fmla="*/ 7513 w 18270"/>
              <a:gd name="connsiteY27" fmla="*/ 1186 h 20205"/>
              <a:gd name="connsiteX28" fmla="*/ 9680 w 18270"/>
              <a:gd name="connsiteY28" fmla="*/ 4108 h 20205"/>
              <a:gd name="connsiteX0" fmla="*/ 9680 w 18270"/>
              <a:gd name="connsiteY0" fmla="*/ 4108 h 20311"/>
              <a:gd name="connsiteX1" fmla="*/ 12153 w 18270"/>
              <a:gd name="connsiteY1" fmla="*/ 0 h 20311"/>
              <a:gd name="connsiteX2" fmla="*/ 11959 w 18270"/>
              <a:gd name="connsiteY2" fmla="*/ 4142 h 20311"/>
              <a:gd name="connsiteX3" fmla="*/ 15940 w 18270"/>
              <a:gd name="connsiteY3" fmla="*/ 1070 h 20311"/>
              <a:gd name="connsiteX4" fmla="*/ 14099 w 18270"/>
              <a:gd name="connsiteY4" fmla="*/ 5831 h 20311"/>
              <a:gd name="connsiteX5" fmla="*/ 17822 w 18270"/>
              <a:gd name="connsiteY5" fmla="*/ 5127 h 20311"/>
              <a:gd name="connsiteX6" fmla="*/ 15987 w 18270"/>
              <a:gd name="connsiteY6" fmla="*/ 7650 h 20311"/>
              <a:gd name="connsiteX7" fmla="*/ 18270 w 18270"/>
              <a:gd name="connsiteY7" fmla="*/ 10239 h 20311"/>
              <a:gd name="connsiteX8" fmla="*/ 15810 w 18270"/>
              <a:gd name="connsiteY8" fmla="*/ 10909 h 20311"/>
              <a:gd name="connsiteX9" fmla="*/ 17737 w 18270"/>
              <a:gd name="connsiteY9" fmla="*/ 16099 h 20311"/>
              <a:gd name="connsiteX10" fmla="*/ 13999 w 18270"/>
              <a:gd name="connsiteY10" fmla="*/ 14583 h 20311"/>
              <a:gd name="connsiteX11" fmla="*/ 14657 w 18270"/>
              <a:gd name="connsiteY11" fmla="*/ 17747 h 20311"/>
              <a:gd name="connsiteX12" fmla="*/ 10754 w 18270"/>
              <a:gd name="connsiteY12" fmla="*/ 16635 h 20311"/>
              <a:gd name="connsiteX13" fmla="*/ 10867 w 18270"/>
              <a:gd name="connsiteY13" fmla="*/ 19452 h 20311"/>
              <a:gd name="connsiteX14" fmla="*/ 8128 w 18270"/>
              <a:gd name="connsiteY14" fmla="*/ 15912 h 20311"/>
              <a:gd name="connsiteX15" fmla="*/ 6594 w 18270"/>
              <a:gd name="connsiteY15" fmla="*/ 20311 h 20311"/>
              <a:gd name="connsiteX16" fmla="*/ 5337 w 18270"/>
              <a:gd name="connsiteY16" fmla="*/ 15160 h 20311"/>
              <a:gd name="connsiteX17" fmla="*/ 2695 w 18270"/>
              <a:gd name="connsiteY17" fmla="*/ 19075 h 20311"/>
              <a:gd name="connsiteX18" fmla="*/ 2738 w 18270"/>
              <a:gd name="connsiteY18" fmla="*/ 16138 h 20311"/>
              <a:gd name="connsiteX19" fmla="*/ 430 w 18270"/>
              <a:gd name="connsiteY19" fmla="*/ 15723 h 20311"/>
              <a:gd name="connsiteX20" fmla="*/ 1263 w 18270"/>
              <a:gd name="connsiteY20" fmla="*/ 13268 h 20311"/>
              <a:gd name="connsiteX21" fmla="*/ 0 w 18270"/>
              <a:gd name="connsiteY21" fmla="*/ 11242 h 20311"/>
              <a:gd name="connsiteX22" fmla="*/ 1725 w 18270"/>
              <a:gd name="connsiteY22" fmla="*/ 9023 h 20311"/>
              <a:gd name="connsiteX23" fmla="*/ 174 w 18270"/>
              <a:gd name="connsiteY23" fmla="*/ 6518 h 20311"/>
              <a:gd name="connsiteX24" fmla="*/ 2807 w 18270"/>
              <a:gd name="connsiteY24" fmla="*/ 5949 h 20311"/>
              <a:gd name="connsiteX25" fmla="*/ 2435 w 18270"/>
              <a:gd name="connsiteY25" fmla="*/ 1523 h 20311"/>
              <a:gd name="connsiteX26" fmla="*/ 5984 w 18270"/>
              <a:gd name="connsiteY26" fmla="*/ 4863 h 20311"/>
              <a:gd name="connsiteX27" fmla="*/ 7513 w 18270"/>
              <a:gd name="connsiteY27" fmla="*/ 1186 h 20311"/>
              <a:gd name="connsiteX28" fmla="*/ 9680 w 18270"/>
              <a:gd name="connsiteY28" fmla="*/ 4108 h 20311"/>
              <a:gd name="connsiteX0" fmla="*/ 9680 w 18270"/>
              <a:gd name="connsiteY0" fmla="*/ 4108 h 20311"/>
              <a:gd name="connsiteX1" fmla="*/ 12153 w 18270"/>
              <a:gd name="connsiteY1" fmla="*/ 0 h 20311"/>
              <a:gd name="connsiteX2" fmla="*/ 11959 w 18270"/>
              <a:gd name="connsiteY2" fmla="*/ 4142 h 20311"/>
              <a:gd name="connsiteX3" fmla="*/ 15940 w 18270"/>
              <a:gd name="connsiteY3" fmla="*/ 1070 h 20311"/>
              <a:gd name="connsiteX4" fmla="*/ 14099 w 18270"/>
              <a:gd name="connsiteY4" fmla="*/ 5831 h 20311"/>
              <a:gd name="connsiteX5" fmla="*/ 17822 w 18270"/>
              <a:gd name="connsiteY5" fmla="*/ 5127 h 20311"/>
              <a:gd name="connsiteX6" fmla="*/ 15987 w 18270"/>
              <a:gd name="connsiteY6" fmla="*/ 7650 h 20311"/>
              <a:gd name="connsiteX7" fmla="*/ 18270 w 18270"/>
              <a:gd name="connsiteY7" fmla="*/ 10239 h 20311"/>
              <a:gd name="connsiteX8" fmla="*/ 15810 w 18270"/>
              <a:gd name="connsiteY8" fmla="*/ 10909 h 20311"/>
              <a:gd name="connsiteX9" fmla="*/ 17737 w 18270"/>
              <a:gd name="connsiteY9" fmla="*/ 16099 h 20311"/>
              <a:gd name="connsiteX10" fmla="*/ 13999 w 18270"/>
              <a:gd name="connsiteY10" fmla="*/ 14583 h 20311"/>
              <a:gd name="connsiteX11" fmla="*/ 14657 w 18270"/>
              <a:gd name="connsiteY11" fmla="*/ 17747 h 20311"/>
              <a:gd name="connsiteX12" fmla="*/ 10754 w 18270"/>
              <a:gd name="connsiteY12" fmla="*/ 16635 h 20311"/>
              <a:gd name="connsiteX13" fmla="*/ 10867 w 18270"/>
              <a:gd name="connsiteY13" fmla="*/ 19452 h 20311"/>
              <a:gd name="connsiteX14" fmla="*/ 8128 w 18270"/>
              <a:gd name="connsiteY14" fmla="*/ 15912 h 20311"/>
              <a:gd name="connsiteX15" fmla="*/ 6594 w 18270"/>
              <a:gd name="connsiteY15" fmla="*/ 20311 h 20311"/>
              <a:gd name="connsiteX16" fmla="*/ 5415 w 18270"/>
              <a:gd name="connsiteY16" fmla="*/ 15794 h 20311"/>
              <a:gd name="connsiteX17" fmla="*/ 2695 w 18270"/>
              <a:gd name="connsiteY17" fmla="*/ 19075 h 20311"/>
              <a:gd name="connsiteX18" fmla="*/ 2738 w 18270"/>
              <a:gd name="connsiteY18" fmla="*/ 16138 h 20311"/>
              <a:gd name="connsiteX19" fmla="*/ 430 w 18270"/>
              <a:gd name="connsiteY19" fmla="*/ 15723 h 20311"/>
              <a:gd name="connsiteX20" fmla="*/ 1263 w 18270"/>
              <a:gd name="connsiteY20" fmla="*/ 13268 h 20311"/>
              <a:gd name="connsiteX21" fmla="*/ 0 w 18270"/>
              <a:gd name="connsiteY21" fmla="*/ 11242 h 20311"/>
              <a:gd name="connsiteX22" fmla="*/ 1725 w 18270"/>
              <a:gd name="connsiteY22" fmla="*/ 9023 h 20311"/>
              <a:gd name="connsiteX23" fmla="*/ 174 w 18270"/>
              <a:gd name="connsiteY23" fmla="*/ 6518 h 20311"/>
              <a:gd name="connsiteX24" fmla="*/ 2807 w 18270"/>
              <a:gd name="connsiteY24" fmla="*/ 5949 h 20311"/>
              <a:gd name="connsiteX25" fmla="*/ 2435 w 18270"/>
              <a:gd name="connsiteY25" fmla="*/ 1523 h 20311"/>
              <a:gd name="connsiteX26" fmla="*/ 5984 w 18270"/>
              <a:gd name="connsiteY26" fmla="*/ 4863 h 20311"/>
              <a:gd name="connsiteX27" fmla="*/ 7513 w 18270"/>
              <a:gd name="connsiteY27" fmla="*/ 1186 h 20311"/>
              <a:gd name="connsiteX28" fmla="*/ 9680 w 18270"/>
              <a:gd name="connsiteY28" fmla="*/ 4108 h 20311"/>
              <a:gd name="connsiteX0" fmla="*/ 9680 w 18270"/>
              <a:gd name="connsiteY0" fmla="*/ 4108 h 20311"/>
              <a:gd name="connsiteX1" fmla="*/ 12153 w 18270"/>
              <a:gd name="connsiteY1" fmla="*/ 0 h 20311"/>
              <a:gd name="connsiteX2" fmla="*/ 11959 w 18270"/>
              <a:gd name="connsiteY2" fmla="*/ 4142 h 20311"/>
              <a:gd name="connsiteX3" fmla="*/ 15940 w 18270"/>
              <a:gd name="connsiteY3" fmla="*/ 1070 h 20311"/>
              <a:gd name="connsiteX4" fmla="*/ 14099 w 18270"/>
              <a:gd name="connsiteY4" fmla="*/ 5831 h 20311"/>
              <a:gd name="connsiteX5" fmla="*/ 17822 w 18270"/>
              <a:gd name="connsiteY5" fmla="*/ 5127 h 20311"/>
              <a:gd name="connsiteX6" fmla="*/ 15987 w 18270"/>
              <a:gd name="connsiteY6" fmla="*/ 7650 h 20311"/>
              <a:gd name="connsiteX7" fmla="*/ 18270 w 18270"/>
              <a:gd name="connsiteY7" fmla="*/ 10239 h 20311"/>
              <a:gd name="connsiteX8" fmla="*/ 15810 w 18270"/>
              <a:gd name="connsiteY8" fmla="*/ 10909 h 20311"/>
              <a:gd name="connsiteX9" fmla="*/ 17737 w 18270"/>
              <a:gd name="connsiteY9" fmla="*/ 16099 h 20311"/>
              <a:gd name="connsiteX10" fmla="*/ 13999 w 18270"/>
              <a:gd name="connsiteY10" fmla="*/ 14583 h 20311"/>
              <a:gd name="connsiteX11" fmla="*/ 14657 w 18270"/>
              <a:gd name="connsiteY11" fmla="*/ 17747 h 20311"/>
              <a:gd name="connsiteX12" fmla="*/ 10754 w 18270"/>
              <a:gd name="connsiteY12" fmla="*/ 16635 h 20311"/>
              <a:gd name="connsiteX13" fmla="*/ 10867 w 18270"/>
              <a:gd name="connsiteY13" fmla="*/ 19452 h 20311"/>
              <a:gd name="connsiteX14" fmla="*/ 8128 w 18270"/>
              <a:gd name="connsiteY14" fmla="*/ 15912 h 20311"/>
              <a:gd name="connsiteX15" fmla="*/ 6594 w 18270"/>
              <a:gd name="connsiteY15" fmla="*/ 20311 h 20311"/>
              <a:gd name="connsiteX16" fmla="*/ 5415 w 18270"/>
              <a:gd name="connsiteY16" fmla="*/ 15794 h 20311"/>
              <a:gd name="connsiteX17" fmla="*/ 2695 w 18270"/>
              <a:gd name="connsiteY17" fmla="*/ 19075 h 20311"/>
              <a:gd name="connsiteX18" fmla="*/ 2738 w 18270"/>
              <a:gd name="connsiteY18" fmla="*/ 16138 h 20311"/>
              <a:gd name="connsiteX19" fmla="*/ 430 w 18270"/>
              <a:gd name="connsiteY19" fmla="*/ 15723 h 20311"/>
              <a:gd name="connsiteX20" fmla="*/ 1263 w 18270"/>
              <a:gd name="connsiteY20" fmla="*/ 13268 h 20311"/>
              <a:gd name="connsiteX21" fmla="*/ 0 w 18270"/>
              <a:gd name="connsiteY21" fmla="*/ 11242 h 20311"/>
              <a:gd name="connsiteX22" fmla="*/ 1725 w 18270"/>
              <a:gd name="connsiteY22" fmla="*/ 9023 h 20311"/>
              <a:gd name="connsiteX23" fmla="*/ 174 w 18270"/>
              <a:gd name="connsiteY23" fmla="*/ 6518 h 20311"/>
              <a:gd name="connsiteX24" fmla="*/ 2807 w 18270"/>
              <a:gd name="connsiteY24" fmla="*/ 5949 h 20311"/>
              <a:gd name="connsiteX25" fmla="*/ 2435 w 18270"/>
              <a:gd name="connsiteY25" fmla="*/ 1523 h 20311"/>
              <a:gd name="connsiteX26" fmla="*/ 5984 w 18270"/>
              <a:gd name="connsiteY26" fmla="*/ 4863 h 20311"/>
              <a:gd name="connsiteX27" fmla="*/ 7513 w 18270"/>
              <a:gd name="connsiteY27" fmla="*/ 1186 h 20311"/>
              <a:gd name="connsiteX28" fmla="*/ 9680 w 18270"/>
              <a:gd name="connsiteY28" fmla="*/ 4108 h 20311"/>
              <a:gd name="connsiteX0" fmla="*/ 9680 w 18270"/>
              <a:gd name="connsiteY0" fmla="*/ 4108 h 20311"/>
              <a:gd name="connsiteX1" fmla="*/ 12153 w 18270"/>
              <a:gd name="connsiteY1" fmla="*/ 0 h 20311"/>
              <a:gd name="connsiteX2" fmla="*/ 11959 w 18270"/>
              <a:gd name="connsiteY2" fmla="*/ 4142 h 20311"/>
              <a:gd name="connsiteX3" fmla="*/ 15940 w 18270"/>
              <a:gd name="connsiteY3" fmla="*/ 1070 h 20311"/>
              <a:gd name="connsiteX4" fmla="*/ 14099 w 18270"/>
              <a:gd name="connsiteY4" fmla="*/ 5831 h 20311"/>
              <a:gd name="connsiteX5" fmla="*/ 17822 w 18270"/>
              <a:gd name="connsiteY5" fmla="*/ 5127 h 20311"/>
              <a:gd name="connsiteX6" fmla="*/ 15987 w 18270"/>
              <a:gd name="connsiteY6" fmla="*/ 7650 h 20311"/>
              <a:gd name="connsiteX7" fmla="*/ 18270 w 18270"/>
              <a:gd name="connsiteY7" fmla="*/ 10239 h 20311"/>
              <a:gd name="connsiteX8" fmla="*/ 15810 w 18270"/>
              <a:gd name="connsiteY8" fmla="*/ 10909 h 20311"/>
              <a:gd name="connsiteX9" fmla="*/ 17737 w 18270"/>
              <a:gd name="connsiteY9" fmla="*/ 16099 h 20311"/>
              <a:gd name="connsiteX10" fmla="*/ 13999 w 18270"/>
              <a:gd name="connsiteY10" fmla="*/ 14583 h 20311"/>
              <a:gd name="connsiteX11" fmla="*/ 14657 w 18270"/>
              <a:gd name="connsiteY11" fmla="*/ 17747 h 20311"/>
              <a:gd name="connsiteX12" fmla="*/ 10754 w 18270"/>
              <a:gd name="connsiteY12" fmla="*/ 16635 h 20311"/>
              <a:gd name="connsiteX13" fmla="*/ 10867 w 18270"/>
              <a:gd name="connsiteY13" fmla="*/ 19452 h 20311"/>
              <a:gd name="connsiteX14" fmla="*/ 8128 w 18270"/>
              <a:gd name="connsiteY14" fmla="*/ 15912 h 20311"/>
              <a:gd name="connsiteX15" fmla="*/ 6594 w 18270"/>
              <a:gd name="connsiteY15" fmla="*/ 20311 h 20311"/>
              <a:gd name="connsiteX16" fmla="*/ 5415 w 18270"/>
              <a:gd name="connsiteY16" fmla="*/ 15794 h 20311"/>
              <a:gd name="connsiteX17" fmla="*/ 2695 w 18270"/>
              <a:gd name="connsiteY17" fmla="*/ 19075 h 20311"/>
              <a:gd name="connsiteX18" fmla="*/ 2738 w 18270"/>
              <a:gd name="connsiteY18" fmla="*/ 16138 h 20311"/>
              <a:gd name="connsiteX19" fmla="*/ 430 w 18270"/>
              <a:gd name="connsiteY19" fmla="*/ 15723 h 20311"/>
              <a:gd name="connsiteX20" fmla="*/ 1263 w 18270"/>
              <a:gd name="connsiteY20" fmla="*/ 13268 h 20311"/>
              <a:gd name="connsiteX21" fmla="*/ 0 w 18270"/>
              <a:gd name="connsiteY21" fmla="*/ 11242 h 20311"/>
              <a:gd name="connsiteX22" fmla="*/ 1725 w 18270"/>
              <a:gd name="connsiteY22" fmla="*/ 9023 h 20311"/>
              <a:gd name="connsiteX23" fmla="*/ 174 w 18270"/>
              <a:gd name="connsiteY23" fmla="*/ 6518 h 20311"/>
              <a:gd name="connsiteX24" fmla="*/ 2807 w 18270"/>
              <a:gd name="connsiteY24" fmla="*/ 5949 h 20311"/>
              <a:gd name="connsiteX25" fmla="*/ 2435 w 18270"/>
              <a:gd name="connsiteY25" fmla="*/ 1523 h 20311"/>
              <a:gd name="connsiteX26" fmla="*/ 5984 w 18270"/>
              <a:gd name="connsiteY26" fmla="*/ 4863 h 20311"/>
              <a:gd name="connsiteX27" fmla="*/ 7513 w 18270"/>
              <a:gd name="connsiteY27" fmla="*/ 1186 h 20311"/>
              <a:gd name="connsiteX28" fmla="*/ 9680 w 18270"/>
              <a:gd name="connsiteY28" fmla="*/ 4108 h 20311"/>
              <a:gd name="connsiteX0" fmla="*/ 9680 w 18270"/>
              <a:gd name="connsiteY0" fmla="*/ 4108 h 20522"/>
              <a:gd name="connsiteX1" fmla="*/ 12153 w 18270"/>
              <a:gd name="connsiteY1" fmla="*/ 0 h 20522"/>
              <a:gd name="connsiteX2" fmla="*/ 11959 w 18270"/>
              <a:gd name="connsiteY2" fmla="*/ 4142 h 20522"/>
              <a:gd name="connsiteX3" fmla="*/ 15940 w 18270"/>
              <a:gd name="connsiteY3" fmla="*/ 1070 h 20522"/>
              <a:gd name="connsiteX4" fmla="*/ 14099 w 18270"/>
              <a:gd name="connsiteY4" fmla="*/ 5831 h 20522"/>
              <a:gd name="connsiteX5" fmla="*/ 17822 w 18270"/>
              <a:gd name="connsiteY5" fmla="*/ 5127 h 20522"/>
              <a:gd name="connsiteX6" fmla="*/ 15987 w 18270"/>
              <a:gd name="connsiteY6" fmla="*/ 7650 h 20522"/>
              <a:gd name="connsiteX7" fmla="*/ 18270 w 18270"/>
              <a:gd name="connsiteY7" fmla="*/ 10239 h 20522"/>
              <a:gd name="connsiteX8" fmla="*/ 15810 w 18270"/>
              <a:gd name="connsiteY8" fmla="*/ 10909 h 20522"/>
              <a:gd name="connsiteX9" fmla="*/ 17737 w 18270"/>
              <a:gd name="connsiteY9" fmla="*/ 16099 h 20522"/>
              <a:gd name="connsiteX10" fmla="*/ 13999 w 18270"/>
              <a:gd name="connsiteY10" fmla="*/ 14583 h 20522"/>
              <a:gd name="connsiteX11" fmla="*/ 14657 w 18270"/>
              <a:gd name="connsiteY11" fmla="*/ 17747 h 20522"/>
              <a:gd name="connsiteX12" fmla="*/ 10754 w 18270"/>
              <a:gd name="connsiteY12" fmla="*/ 16635 h 20522"/>
              <a:gd name="connsiteX13" fmla="*/ 10867 w 18270"/>
              <a:gd name="connsiteY13" fmla="*/ 19452 h 20522"/>
              <a:gd name="connsiteX14" fmla="*/ 8128 w 18270"/>
              <a:gd name="connsiteY14" fmla="*/ 15912 h 20522"/>
              <a:gd name="connsiteX15" fmla="*/ 6827 w 18270"/>
              <a:gd name="connsiteY15" fmla="*/ 20522 h 20522"/>
              <a:gd name="connsiteX16" fmla="*/ 5415 w 18270"/>
              <a:gd name="connsiteY16" fmla="*/ 15794 h 20522"/>
              <a:gd name="connsiteX17" fmla="*/ 2695 w 18270"/>
              <a:gd name="connsiteY17" fmla="*/ 19075 h 20522"/>
              <a:gd name="connsiteX18" fmla="*/ 2738 w 18270"/>
              <a:gd name="connsiteY18" fmla="*/ 16138 h 20522"/>
              <a:gd name="connsiteX19" fmla="*/ 430 w 18270"/>
              <a:gd name="connsiteY19" fmla="*/ 15723 h 20522"/>
              <a:gd name="connsiteX20" fmla="*/ 1263 w 18270"/>
              <a:gd name="connsiteY20" fmla="*/ 13268 h 20522"/>
              <a:gd name="connsiteX21" fmla="*/ 0 w 18270"/>
              <a:gd name="connsiteY21" fmla="*/ 11242 h 20522"/>
              <a:gd name="connsiteX22" fmla="*/ 1725 w 18270"/>
              <a:gd name="connsiteY22" fmla="*/ 9023 h 20522"/>
              <a:gd name="connsiteX23" fmla="*/ 174 w 18270"/>
              <a:gd name="connsiteY23" fmla="*/ 6518 h 20522"/>
              <a:gd name="connsiteX24" fmla="*/ 2807 w 18270"/>
              <a:gd name="connsiteY24" fmla="*/ 5949 h 20522"/>
              <a:gd name="connsiteX25" fmla="*/ 2435 w 18270"/>
              <a:gd name="connsiteY25" fmla="*/ 1523 h 20522"/>
              <a:gd name="connsiteX26" fmla="*/ 5984 w 18270"/>
              <a:gd name="connsiteY26" fmla="*/ 4863 h 20522"/>
              <a:gd name="connsiteX27" fmla="*/ 7513 w 18270"/>
              <a:gd name="connsiteY27" fmla="*/ 1186 h 20522"/>
              <a:gd name="connsiteX28" fmla="*/ 9680 w 18270"/>
              <a:gd name="connsiteY28" fmla="*/ 4108 h 20522"/>
              <a:gd name="connsiteX0" fmla="*/ 9680 w 18270"/>
              <a:gd name="connsiteY0" fmla="*/ 4108 h 20522"/>
              <a:gd name="connsiteX1" fmla="*/ 12153 w 18270"/>
              <a:gd name="connsiteY1" fmla="*/ 0 h 20522"/>
              <a:gd name="connsiteX2" fmla="*/ 11959 w 18270"/>
              <a:gd name="connsiteY2" fmla="*/ 4142 h 20522"/>
              <a:gd name="connsiteX3" fmla="*/ 15940 w 18270"/>
              <a:gd name="connsiteY3" fmla="*/ 1070 h 20522"/>
              <a:gd name="connsiteX4" fmla="*/ 14099 w 18270"/>
              <a:gd name="connsiteY4" fmla="*/ 5831 h 20522"/>
              <a:gd name="connsiteX5" fmla="*/ 17822 w 18270"/>
              <a:gd name="connsiteY5" fmla="*/ 5127 h 20522"/>
              <a:gd name="connsiteX6" fmla="*/ 15987 w 18270"/>
              <a:gd name="connsiteY6" fmla="*/ 7650 h 20522"/>
              <a:gd name="connsiteX7" fmla="*/ 18270 w 18270"/>
              <a:gd name="connsiteY7" fmla="*/ 10239 h 20522"/>
              <a:gd name="connsiteX8" fmla="*/ 15810 w 18270"/>
              <a:gd name="connsiteY8" fmla="*/ 10909 h 20522"/>
              <a:gd name="connsiteX9" fmla="*/ 17737 w 18270"/>
              <a:gd name="connsiteY9" fmla="*/ 16099 h 20522"/>
              <a:gd name="connsiteX10" fmla="*/ 13999 w 18270"/>
              <a:gd name="connsiteY10" fmla="*/ 14583 h 20522"/>
              <a:gd name="connsiteX11" fmla="*/ 14657 w 18270"/>
              <a:gd name="connsiteY11" fmla="*/ 17747 h 20522"/>
              <a:gd name="connsiteX12" fmla="*/ 10754 w 18270"/>
              <a:gd name="connsiteY12" fmla="*/ 16635 h 20522"/>
              <a:gd name="connsiteX13" fmla="*/ 10867 w 18270"/>
              <a:gd name="connsiteY13" fmla="*/ 19452 h 20522"/>
              <a:gd name="connsiteX14" fmla="*/ 8128 w 18270"/>
              <a:gd name="connsiteY14" fmla="*/ 15912 h 20522"/>
              <a:gd name="connsiteX15" fmla="*/ 6827 w 18270"/>
              <a:gd name="connsiteY15" fmla="*/ 20522 h 20522"/>
              <a:gd name="connsiteX16" fmla="*/ 5415 w 18270"/>
              <a:gd name="connsiteY16" fmla="*/ 15794 h 20522"/>
              <a:gd name="connsiteX17" fmla="*/ 2695 w 18270"/>
              <a:gd name="connsiteY17" fmla="*/ 19075 h 20522"/>
              <a:gd name="connsiteX18" fmla="*/ 2738 w 18270"/>
              <a:gd name="connsiteY18" fmla="*/ 16138 h 20522"/>
              <a:gd name="connsiteX19" fmla="*/ 430 w 18270"/>
              <a:gd name="connsiteY19" fmla="*/ 15723 h 20522"/>
              <a:gd name="connsiteX20" fmla="*/ 1263 w 18270"/>
              <a:gd name="connsiteY20" fmla="*/ 13268 h 20522"/>
              <a:gd name="connsiteX21" fmla="*/ 0 w 18270"/>
              <a:gd name="connsiteY21" fmla="*/ 11242 h 20522"/>
              <a:gd name="connsiteX22" fmla="*/ 1725 w 18270"/>
              <a:gd name="connsiteY22" fmla="*/ 9023 h 20522"/>
              <a:gd name="connsiteX23" fmla="*/ 174 w 18270"/>
              <a:gd name="connsiteY23" fmla="*/ 6518 h 20522"/>
              <a:gd name="connsiteX24" fmla="*/ 2807 w 18270"/>
              <a:gd name="connsiteY24" fmla="*/ 5949 h 20522"/>
              <a:gd name="connsiteX25" fmla="*/ 2435 w 18270"/>
              <a:gd name="connsiteY25" fmla="*/ 1523 h 20522"/>
              <a:gd name="connsiteX26" fmla="*/ 5984 w 18270"/>
              <a:gd name="connsiteY26" fmla="*/ 4863 h 20522"/>
              <a:gd name="connsiteX27" fmla="*/ 7513 w 18270"/>
              <a:gd name="connsiteY27" fmla="*/ 1186 h 20522"/>
              <a:gd name="connsiteX28" fmla="*/ 9680 w 18270"/>
              <a:gd name="connsiteY28" fmla="*/ 4108 h 20522"/>
              <a:gd name="connsiteX0" fmla="*/ 9680 w 18270"/>
              <a:gd name="connsiteY0" fmla="*/ 4108 h 20205"/>
              <a:gd name="connsiteX1" fmla="*/ 12153 w 18270"/>
              <a:gd name="connsiteY1" fmla="*/ 0 h 20205"/>
              <a:gd name="connsiteX2" fmla="*/ 11959 w 18270"/>
              <a:gd name="connsiteY2" fmla="*/ 4142 h 20205"/>
              <a:gd name="connsiteX3" fmla="*/ 15940 w 18270"/>
              <a:gd name="connsiteY3" fmla="*/ 1070 h 20205"/>
              <a:gd name="connsiteX4" fmla="*/ 14099 w 18270"/>
              <a:gd name="connsiteY4" fmla="*/ 5831 h 20205"/>
              <a:gd name="connsiteX5" fmla="*/ 17822 w 18270"/>
              <a:gd name="connsiteY5" fmla="*/ 5127 h 20205"/>
              <a:gd name="connsiteX6" fmla="*/ 15987 w 18270"/>
              <a:gd name="connsiteY6" fmla="*/ 7650 h 20205"/>
              <a:gd name="connsiteX7" fmla="*/ 18270 w 18270"/>
              <a:gd name="connsiteY7" fmla="*/ 10239 h 20205"/>
              <a:gd name="connsiteX8" fmla="*/ 15810 w 18270"/>
              <a:gd name="connsiteY8" fmla="*/ 10909 h 20205"/>
              <a:gd name="connsiteX9" fmla="*/ 17737 w 18270"/>
              <a:gd name="connsiteY9" fmla="*/ 16099 h 20205"/>
              <a:gd name="connsiteX10" fmla="*/ 13999 w 18270"/>
              <a:gd name="connsiteY10" fmla="*/ 14583 h 20205"/>
              <a:gd name="connsiteX11" fmla="*/ 14657 w 18270"/>
              <a:gd name="connsiteY11" fmla="*/ 17747 h 20205"/>
              <a:gd name="connsiteX12" fmla="*/ 10754 w 18270"/>
              <a:gd name="connsiteY12" fmla="*/ 16635 h 20205"/>
              <a:gd name="connsiteX13" fmla="*/ 10867 w 18270"/>
              <a:gd name="connsiteY13" fmla="*/ 19452 h 20205"/>
              <a:gd name="connsiteX14" fmla="*/ 8128 w 18270"/>
              <a:gd name="connsiteY14" fmla="*/ 15912 h 20205"/>
              <a:gd name="connsiteX15" fmla="*/ 7449 w 18270"/>
              <a:gd name="connsiteY15" fmla="*/ 20205 h 20205"/>
              <a:gd name="connsiteX16" fmla="*/ 5415 w 18270"/>
              <a:gd name="connsiteY16" fmla="*/ 15794 h 20205"/>
              <a:gd name="connsiteX17" fmla="*/ 2695 w 18270"/>
              <a:gd name="connsiteY17" fmla="*/ 19075 h 20205"/>
              <a:gd name="connsiteX18" fmla="*/ 2738 w 18270"/>
              <a:gd name="connsiteY18" fmla="*/ 16138 h 20205"/>
              <a:gd name="connsiteX19" fmla="*/ 430 w 18270"/>
              <a:gd name="connsiteY19" fmla="*/ 15723 h 20205"/>
              <a:gd name="connsiteX20" fmla="*/ 1263 w 18270"/>
              <a:gd name="connsiteY20" fmla="*/ 13268 h 20205"/>
              <a:gd name="connsiteX21" fmla="*/ 0 w 18270"/>
              <a:gd name="connsiteY21" fmla="*/ 11242 h 20205"/>
              <a:gd name="connsiteX22" fmla="*/ 1725 w 18270"/>
              <a:gd name="connsiteY22" fmla="*/ 9023 h 20205"/>
              <a:gd name="connsiteX23" fmla="*/ 174 w 18270"/>
              <a:gd name="connsiteY23" fmla="*/ 6518 h 20205"/>
              <a:gd name="connsiteX24" fmla="*/ 2807 w 18270"/>
              <a:gd name="connsiteY24" fmla="*/ 5949 h 20205"/>
              <a:gd name="connsiteX25" fmla="*/ 2435 w 18270"/>
              <a:gd name="connsiteY25" fmla="*/ 1523 h 20205"/>
              <a:gd name="connsiteX26" fmla="*/ 5984 w 18270"/>
              <a:gd name="connsiteY26" fmla="*/ 4863 h 20205"/>
              <a:gd name="connsiteX27" fmla="*/ 7513 w 18270"/>
              <a:gd name="connsiteY27" fmla="*/ 1186 h 20205"/>
              <a:gd name="connsiteX28" fmla="*/ 9680 w 18270"/>
              <a:gd name="connsiteY28" fmla="*/ 4108 h 20205"/>
              <a:gd name="connsiteX0" fmla="*/ 9680 w 18270"/>
              <a:gd name="connsiteY0" fmla="*/ 4108 h 20205"/>
              <a:gd name="connsiteX1" fmla="*/ 12153 w 18270"/>
              <a:gd name="connsiteY1" fmla="*/ 0 h 20205"/>
              <a:gd name="connsiteX2" fmla="*/ 11959 w 18270"/>
              <a:gd name="connsiteY2" fmla="*/ 4142 h 20205"/>
              <a:gd name="connsiteX3" fmla="*/ 15940 w 18270"/>
              <a:gd name="connsiteY3" fmla="*/ 1070 h 20205"/>
              <a:gd name="connsiteX4" fmla="*/ 14099 w 18270"/>
              <a:gd name="connsiteY4" fmla="*/ 5831 h 20205"/>
              <a:gd name="connsiteX5" fmla="*/ 17822 w 18270"/>
              <a:gd name="connsiteY5" fmla="*/ 5127 h 20205"/>
              <a:gd name="connsiteX6" fmla="*/ 15987 w 18270"/>
              <a:gd name="connsiteY6" fmla="*/ 7650 h 20205"/>
              <a:gd name="connsiteX7" fmla="*/ 18270 w 18270"/>
              <a:gd name="connsiteY7" fmla="*/ 10239 h 20205"/>
              <a:gd name="connsiteX8" fmla="*/ 15810 w 18270"/>
              <a:gd name="connsiteY8" fmla="*/ 10909 h 20205"/>
              <a:gd name="connsiteX9" fmla="*/ 17737 w 18270"/>
              <a:gd name="connsiteY9" fmla="*/ 16099 h 20205"/>
              <a:gd name="connsiteX10" fmla="*/ 13999 w 18270"/>
              <a:gd name="connsiteY10" fmla="*/ 14583 h 20205"/>
              <a:gd name="connsiteX11" fmla="*/ 14657 w 18270"/>
              <a:gd name="connsiteY11" fmla="*/ 17747 h 20205"/>
              <a:gd name="connsiteX12" fmla="*/ 10754 w 18270"/>
              <a:gd name="connsiteY12" fmla="*/ 16635 h 20205"/>
              <a:gd name="connsiteX13" fmla="*/ 10867 w 18270"/>
              <a:gd name="connsiteY13" fmla="*/ 19452 h 20205"/>
              <a:gd name="connsiteX14" fmla="*/ 8128 w 18270"/>
              <a:gd name="connsiteY14" fmla="*/ 15912 h 20205"/>
              <a:gd name="connsiteX15" fmla="*/ 7449 w 18270"/>
              <a:gd name="connsiteY15" fmla="*/ 20205 h 20205"/>
              <a:gd name="connsiteX16" fmla="*/ 5415 w 18270"/>
              <a:gd name="connsiteY16" fmla="*/ 15794 h 20205"/>
              <a:gd name="connsiteX17" fmla="*/ 2695 w 18270"/>
              <a:gd name="connsiteY17" fmla="*/ 19075 h 20205"/>
              <a:gd name="connsiteX18" fmla="*/ 2738 w 18270"/>
              <a:gd name="connsiteY18" fmla="*/ 16138 h 20205"/>
              <a:gd name="connsiteX19" fmla="*/ 430 w 18270"/>
              <a:gd name="connsiteY19" fmla="*/ 15723 h 20205"/>
              <a:gd name="connsiteX20" fmla="*/ 1263 w 18270"/>
              <a:gd name="connsiteY20" fmla="*/ 13268 h 20205"/>
              <a:gd name="connsiteX21" fmla="*/ 0 w 18270"/>
              <a:gd name="connsiteY21" fmla="*/ 11242 h 20205"/>
              <a:gd name="connsiteX22" fmla="*/ 1725 w 18270"/>
              <a:gd name="connsiteY22" fmla="*/ 9023 h 20205"/>
              <a:gd name="connsiteX23" fmla="*/ 174 w 18270"/>
              <a:gd name="connsiteY23" fmla="*/ 6518 h 20205"/>
              <a:gd name="connsiteX24" fmla="*/ 2807 w 18270"/>
              <a:gd name="connsiteY24" fmla="*/ 5949 h 20205"/>
              <a:gd name="connsiteX25" fmla="*/ 2435 w 18270"/>
              <a:gd name="connsiteY25" fmla="*/ 1523 h 20205"/>
              <a:gd name="connsiteX26" fmla="*/ 5984 w 18270"/>
              <a:gd name="connsiteY26" fmla="*/ 4863 h 20205"/>
              <a:gd name="connsiteX27" fmla="*/ 7513 w 18270"/>
              <a:gd name="connsiteY27" fmla="*/ 1186 h 20205"/>
              <a:gd name="connsiteX28" fmla="*/ 9680 w 18270"/>
              <a:gd name="connsiteY28" fmla="*/ 4108 h 2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8270" h="20205">
                <a:moveTo>
                  <a:pt x="9680" y="4108"/>
                </a:moveTo>
                <a:lnTo>
                  <a:pt x="12153" y="0"/>
                </a:lnTo>
                <a:cubicBezTo>
                  <a:pt x="12065" y="1926"/>
                  <a:pt x="12047" y="2216"/>
                  <a:pt x="11959" y="4142"/>
                </a:cubicBezTo>
                <a:lnTo>
                  <a:pt x="15940" y="1070"/>
                </a:lnTo>
                <a:lnTo>
                  <a:pt x="14099" y="5831"/>
                </a:lnTo>
                <a:lnTo>
                  <a:pt x="17822" y="5127"/>
                </a:lnTo>
                <a:lnTo>
                  <a:pt x="15987" y="7650"/>
                </a:lnTo>
                <a:lnTo>
                  <a:pt x="18270" y="10239"/>
                </a:lnTo>
                <a:lnTo>
                  <a:pt x="15810" y="10909"/>
                </a:lnTo>
                <a:lnTo>
                  <a:pt x="17737" y="16099"/>
                </a:lnTo>
                <a:lnTo>
                  <a:pt x="13999" y="14583"/>
                </a:lnTo>
                <a:cubicBezTo>
                  <a:pt x="14100" y="15590"/>
                  <a:pt x="14556" y="16740"/>
                  <a:pt x="14657" y="17747"/>
                </a:cubicBezTo>
                <a:lnTo>
                  <a:pt x="10754" y="16635"/>
                </a:lnTo>
                <a:cubicBezTo>
                  <a:pt x="10792" y="17574"/>
                  <a:pt x="10829" y="18513"/>
                  <a:pt x="10867" y="19452"/>
                </a:cubicBezTo>
                <a:lnTo>
                  <a:pt x="8128" y="15912"/>
                </a:lnTo>
                <a:lnTo>
                  <a:pt x="7449" y="20205"/>
                </a:lnTo>
                <a:cubicBezTo>
                  <a:pt x="6459" y="18330"/>
                  <a:pt x="6405" y="18197"/>
                  <a:pt x="5415" y="15794"/>
                </a:cubicBezTo>
                <a:lnTo>
                  <a:pt x="2695" y="19075"/>
                </a:lnTo>
                <a:cubicBezTo>
                  <a:pt x="2658" y="17955"/>
                  <a:pt x="2775" y="17258"/>
                  <a:pt x="2738" y="16138"/>
                </a:cubicBezTo>
                <a:lnTo>
                  <a:pt x="430" y="15723"/>
                </a:lnTo>
                <a:lnTo>
                  <a:pt x="1263" y="13268"/>
                </a:lnTo>
                <a:lnTo>
                  <a:pt x="0" y="11242"/>
                </a:lnTo>
                <a:lnTo>
                  <a:pt x="1725" y="9023"/>
                </a:lnTo>
                <a:lnTo>
                  <a:pt x="174" y="6518"/>
                </a:lnTo>
                <a:lnTo>
                  <a:pt x="2807" y="5949"/>
                </a:lnTo>
                <a:cubicBezTo>
                  <a:pt x="2731" y="4668"/>
                  <a:pt x="2511" y="2804"/>
                  <a:pt x="2435" y="1523"/>
                </a:cubicBezTo>
                <a:lnTo>
                  <a:pt x="5984" y="4863"/>
                </a:lnTo>
                <a:lnTo>
                  <a:pt x="7513" y="1186"/>
                </a:lnTo>
                <a:lnTo>
                  <a:pt x="9680" y="4108"/>
                </a:ln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3306" name="Text Box 15"/>
          <p:cNvSpPr txBox="1">
            <a:spLocks noChangeArrowheads="1"/>
          </p:cNvSpPr>
          <p:nvPr/>
        </p:nvSpPr>
        <p:spPr bwMode="auto">
          <a:xfrm>
            <a:off x="7597075" y="3442806"/>
            <a:ext cx="15113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2400" b="1" smtClean="0">
                <a:solidFill>
                  <a:srgbClr val="808080"/>
                </a:solidFill>
              </a:rPr>
              <a:t> </a:t>
            </a:r>
            <a:r>
              <a:rPr lang="zh-TW" altLang="en-US" sz="2400" b="1" smtClean="0">
                <a:solidFill>
                  <a:srgbClr val="FFFFFF"/>
                </a:solidFill>
              </a:rPr>
              <a:t>基本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400" b="1" smtClean="0">
                <a:solidFill>
                  <a:srgbClr val="FFFFFF"/>
                </a:solidFill>
              </a:rPr>
              <a:t> 資料</a:t>
            </a:r>
            <a:endParaRPr lang="zh-TW" altLang="en-US" sz="2400" smtClean="0">
              <a:solidFill>
                <a:srgbClr val="FFFFFF"/>
              </a:solidFill>
            </a:endParaRPr>
          </a:p>
        </p:txBody>
      </p:sp>
      <p:sp>
        <p:nvSpPr>
          <p:cNvPr id="183307" name="AutoShape 8"/>
          <p:cNvSpPr>
            <a:spLocks noChangeArrowheads="1"/>
          </p:cNvSpPr>
          <p:nvPr/>
        </p:nvSpPr>
        <p:spPr bwMode="gray">
          <a:xfrm>
            <a:off x="0" y="1341438"/>
            <a:ext cx="1547813" cy="504825"/>
          </a:xfrm>
          <a:prstGeom prst="roundRect">
            <a:avLst>
              <a:gd name="adj" fmla="val 49106"/>
            </a:avLst>
          </a:prstGeom>
          <a:solidFill>
            <a:srgbClr val="CC99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en-US" altLang="zh-TW" sz="24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24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目的</a:t>
            </a:r>
          </a:p>
        </p:txBody>
      </p:sp>
      <p:sp>
        <p:nvSpPr>
          <p:cNvPr id="183308" name="Rectangle 12"/>
          <p:cNvSpPr>
            <a:spLocks noChangeArrowheads="1"/>
          </p:cNvSpPr>
          <p:nvPr/>
        </p:nvSpPr>
        <p:spPr bwMode="auto">
          <a:xfrm>
            <a:off x="1704338" y="1277320"/>
            <a:ext cx="7178406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zh-TW" altLang="zh-TW" sz="2000" b="1" dirty="0" smtClean="0">
                <a:solidFill>
                  <a:srgbClr val="FF0000"/>
                </a:solidFill>
                <a:latin typeface="+mn-ea"/>
              </a:rPr>
              <a:t>瞭解</a:t>
            </a:r>
            <a:r>
              <a:rPr lang="zh-TW" altLang="zh-TW" sz="2000" b="1" dirty="0">
                <a:solidFill>
                  <a:srgbClr val="FF0000"/>
                </a:solidFill>
                <a:latin typeface="+mn-ea"/>
              </a:rPr>
              <a:t>本市國民小學五年級</a:t>
            </a:r>
            <a:r>
              <a:rPr lang="zh-TW" altLang="zh-TW" sz="2000" b="1" dirty="0" smtClean="0">
                <a:solidFill>
                  <a:srgbClr val="FF0000"/>
                </a:solidFill>
                <a:latin typeface="+mn-ea"/>
              </a:rPr>
              <a:t>學生</a:t>
            </a:r>
            <a:r>
              <a:rPr lang="zh-TW" altLang="en-US" sz="2000" b="1" dirty="0" smtClean="0">
                <a:solidFill>
                  <a:srgbClr val="FF0000"/>
                </a:solidFill>
                <a:latin typeface="+mn-ea"/>
              </a:rPr>
              <a:t>在</a:t>
            </a:r>
            <a:r>
              <a:rPr lang="zh-TW" altLang="zh-TW" sz="2000" b="1" dirty="0" smtClean="0">
                <a:solidFill>
                  <a:srgbClr val="FF0000"/>
                </a:solidFill>
                <a:latin typeface="+mn-ea"/>
              </a:rPr>
              <a:t>國語</a:t>
            </a:r>
            <a:r>
              <a:rPr lang="zh-TW" altLang="zh-TW" sz="2000" b="1" dirty="0">
                <a:solidFill>
                  <a:srgbClr val="FF0000"/>
                </a:solidFill>
                <a:latin typeface="+mn-ea"/>
              </a:rPr>
              <a:t>、英語與數學學習成就及趨勢。</a:t>
            </a:r>
          </a:p>
          <a:p>
            <a:r>
              <a:rPr lang="zh-TW" altLang="zh-TW" sz="2000" b="1" dirty="0" smtClean="0">
                <a:solidFill>
                  <a:srgbClr val="FF0000"/>
                </a:solidFill>
                <a:latin typeface="+mn-ea"/>
              </a:rPr>
              <a:t>輔導</a:t>
            </a:r>
            <a:r>
              <a:rPr lang="zh-TW" altLang="zh-TW" sz="2000" b="1" dirty="0">
                <a:solidFill>
                  <a:srgbClr val="FF0000"/>
                </a:solidFill>
                <a:latin typeface="+mn-ea"/>
              </a:rPr>
              <a:t>教師瞭解學生的學習狀況，包括認知概念或技能精熟程度，作為現場補救</a:t>
            </a:r>
            <a:r>
              <a:rPr lang="zh-TW" altLang="zh-TW" sz="2000" b="1" dirty="0" smtClean="0">
                <a:solidFill>
                  <a:srgbClr val="FF0000"/>
                </a:solidFill>
                <a:latin typeface="+mn-ea"/>
              </a:rPr>
              <a:t>教學分組</a:t>
            </a:r>
            <a:r>
              <a:rPr lang="zh-TW" altLang="zh-TW" sz="2000" b="1" dirty="0">
                <a:solidFill>
                  <a:srgbClr val="FF0000"/>
                </a:solidFill>
                <a:latin typeface="+mn-ea"/>
              </a:rPr>
              <a:t>參考。</a:t>
            </a:r>
          </a:p>
          <a:p>
            <a:r>
              <a:rPr lang="zh-TW" altLang="zh-TW" sz="2000" b="1" dirty="0" smtClean="0">
                <a:solidFill>
                  <a:srgbClr val="FF0000"/>
                </a:solidFill>
                <a:latin typeface="+mn-ea"/>
              </a:rPr>
              <a:t>依據</a:t>
            </a:r>
            <a:r>
              <a:rPr lang="zh-TW" altLang="zh-TW" sz="2000" b="1" dirty="0">
                <a:solidFill>
                  <a:srgbClr val="FF0000"/>
                </a:solidFill>
                <a:latin typeface="+mn-ea"/>
              </a:rPr>
              <a:t>測驗結果，提供教學回饋及引進輔助支持系統，協助教師有效教學</a:t>
            </a:r>
            <a:r>
              <a:rPr lang="zh-TW" altLang="zh-TW" sz="2000" dirty="0">
                <a:solidFill>
                  <a:srgbClr val="FF0000"/>
                </a:solidFill>
                <a:latin typeface="+mn-ea"/>
              </a:rPr>
              <a:t>。</a:t>
            </a:r>
            <a:endParaRPr kumimoji="1" lang="zh-TW" altLang="en-US" sz="2000" dirty="0" smtClean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969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圖片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299" name="文字方塊 3"/>
          <p:cNvSpPr txBox="1">
            <a:spLocks noChangeArrowheads="1"/>
          </p:cNvSpPr>
          <p:nvPr/>
        </p:nvSpPr>
        <p:spPr bwMode="auto">
          <a:xfrm>
            <a:off x="7235825" y="6453188"/>
            <a:ext cx="18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zh-TW" sz="1800" smtClean="0">
              <a:solidFill>
                <a:srgbClr val="000000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183300" name="Picture 4" descr="台南市市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315913"/>
            <a:ext cx="2519363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1" name="標題 1"/>
          <p:cNvSpPr>
            <a:spLocks/>
          </p:cNvSpPr>
          <p:nvPr/>
        </p:nvSpPr>
        <p:spPr bwMode="auto">
          <a:xfrm>
            <a:off x="1908175" y="692150"/>
            <a:ext cx="64071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TW" altLang="en-US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年國民小學力檢測</a:t>
            </a:r>
          </a:p>
        </p:txBody>
      </p:sp>
      <p:pic>
        <p:nvPicPr>
          <p:cNvPr id="183303" name="Picture 7" descr="imag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694" y="5113338"/>
            <a:ext cx="1782762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7" name="AutoShape 8"/>
          <p:cNvSpPr>
            <a:spLocks noChangeArrowheads="1"/>
          </p:cNvSpPr>
          <p:nvPr/>
        </p:nvSpPr>
        <p:spPr bwMode="gray">
          <a:xfrm>
            <a:off x="289643" y="1372164"/>
            <a:ext cx="1547813" cy="504825"/>
          </a:xfrm>
          <a:prstGeom prst="roundRect">
            <a:avLst>
              <a:gd name="adj" fmla="val 49106"/>
            </a:avLst>
          </a:prstGeom>
          <a:solidFill>
            <a:srgbClr val="CC99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zh-TW" altLang="en-US" sz="24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工作團</a:t>
            </a:r>
            <a:r>
              <a:rPr kumimoji="0"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隊</a:t>
            </a:r>
            <a:endParaRPr kumimoji="0" lang="zh-TW" altLang="en-US" sz="2400" b="1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186890"/>
              </p:ext>
            </p:extLst>
          </p:nvPr>
        </p:nvGraphicFramePr>
        <p:xfrm>
          <a:off x="897866" y="2269154"/>
          <a:ext cx="7417459" cy="413261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88326"/>
                <a:gridCol w="839996"/>
                <a:gridCol w="1392252"/>
                <a:gridCol w="1332590"/>
                <a:gridCol w="2664295"/>
              </a:tblGrid>
              <a:tr h="34098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</a:rPr>
                        <a:t>工作類別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tx1"/>
                          </a:solidFill>
                          <a:effectLst/>
                        </a:rPr>
                        <a:t>姓名</a:t>
                      </a:r>
                      <a:endParaRPr lang="zh-TW" sz="18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tx1"/>
                          </a:solidFill>
                          <a:effectLst/>
                        </a:rPr>
                        <a:t>服務單位</a:t>
                      </a:r>
                      <a:endParaRPr lang="zh-TW" sz="18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tx1"/>
                          </a:solidFill>
                          <a:effectLst/>
                        </a:rPr>
                        <a:t>職稱</a:t>
                      </a:r>
                      <a:endParaRPr lang="zh-TW" sz="18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tx1"/>
                          </a:solidFill>
                          <a:effectLst/>
                        </a:rPr>
                        <a:t>職掌</a:t>
                      </a:r>
                      <a:endParaRPr lang="zh-TW" sz="18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980">
                <a:tc rowSpan="3"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</a:rPr>
                        <a:t>測後</a:t>
                      </a:r>
                      <a:r>
                        <a:rPr lang="zh-TW" sz="18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分析諮詢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8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林素微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</a:rPr>
                        <a:t>台南大學</a:t>
                      </a: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</a:rPr>
                        <a:t>測驗統計組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</a:rPr>
                        <a:t>副教授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</a:rPr>
                        <a:t>計畫之專業輔導與諮詢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9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凃柏原</a:t>
                      </a:r>
                      <a:endParaRPr lang="zh-TW" altLang="zh-TW" sz="18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</a:rPr>
                        <a:t>副教授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</a:rPr>
                        <a:t>計畫之專業輔導與諮詢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183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tx1"/>
                          </a:solidFill>
                          <a:effectLst/>
                        </a:rPr>
                        <a:t>徐立真</a:t>
                      </a:r>
                      <a:endParaRPr lang="zh-TW" sz="18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tx1"/>
                          </a:solidFill>
                          <a:effectLst/>
                        </a:rPr>
                        <a:t>助理教授</a:t>
                      </a:r>
                      <a:endParaRPr lang="zh-TW" sz="18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tx1"/>
                          </a:solidFill>
                          <a:effectLst/>
                        </a:rPr>
                        <a:t>計畫之專業輔導與諮詢</a:t>
                      </a:r>
                      <a:endParaRPr lang="zh-TW" sz="18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980">
                <a:tc rowSpan="8"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</a:rPr>
                        <a:t>國語文測後</a:t>
                      </a:r>
                      <a:r>
                        <a:rPr lang="zh-TW" sz="18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分析與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</a:rPr>
                        <a:t>報告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tx1"/>
                          </a:solidFill>
                          <a:effectLst/>
                        </a:rPr>
                        <a:t>楊淑敏</a:t>
                      </a:r>
                      <a:endParaRPr lang="zh-TW" sz="18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8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</a:rPr>
                        <a:t>國民教育輔導團國語文工作小組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tx1"/>
                          </a:solidFill>
                          <a:effectLst/>
                        </a:rPr>
                        <a:t>召集校長</a:t>
                      </a:r>
                      <a:endParaRPr lang="zh-TW" sz="18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tx1"/>
                          </a:solidFill>
                          <a:effectLst/>
                        </a:rPr>
                        <a:t>國語文測後分析報告規劃</a:t>
                      </a:r>
                      <a:endParaRPr lang="zh-TW" sz="18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9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tx1"/>
                          </a:solidFill>
                          <a:effectLst/>
                        </a:rPr>
                        <a:t>吳永清</a:t>
                      </a:r>
                      <a:endParaRPr lang="zh-TW" sz="18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8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總</a:t>
                      </a:r>
                      <a:r>
                        <a:rPr lang="zh-TW" sz="18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執</a:t>
                      </a:r>
                      <a:r>
                        <a:rPr lang="zh-TW" altLang="en-US" sz="18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行</a:t>
                      </a:r>
                      <a:r>
                        <a:rPr lang="zh-TW" sz="18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秘</a:t>
                      </a:r>
                      <a:r>
                        <a:rPr lang="zh-TW" altLang="en-US" sz="18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書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tx1"/>
                          </a:solidFill>
                          <a:effectLst/>
                        </a:rPr>
                        <a:t>國語文測後分析報告執行</a:t>
                      </a:r>
                      <a:endParaRPr lang="zh-TW" sz="18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9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何銘鴻</a:t>
                      </a:r>
                      <a:endParaRPr lang="zh-TW" altLang="zh-TW" sz="18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</a:rPr>
                        <a:t>輔導員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tx1"/>
                          </a:solidFill>
                          <a:effectLst/>
                        </a:rPr>
                        <a:t>國語文測後分析報告撰寫</a:t>
                      </a:r>
                      <a:endParaRPr lang="zh-TW" sz="18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9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tx1"/>
                          </a:solidFill>
                          <a:effectLst/>
                        </a:rPr>
                        <a:t>方啟丞</a:t>
                      </a:r>
                      <a:endParaRPr lang="zh-TW" sz="18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</a:rPr>
                        <a:t>輔導員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</a:rPr>
                        <a:t>國語文測後分析報告撰寫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9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</a:rPr>
                        <a:t>陳春蓮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tx1"/>
                          </a:solidFill>
                          <a:effectLst/>
                        </a:rPr>
                        <a:t>輔導員</a:t>
                      </a:r>
                      <a:endParaRPr lang="zh-TW" sz="18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tx1"/>
                          </a:solidFill>
                          <a:effectLst/>
                        </a:rPr>
                        <a:t>國語文測後分析報告撰寫</a:t>
                      </a:r>
                      <a:endParaRPr lang="zh-TW" sz="18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9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沈珍貝</a:t>
                      </a:r>
                      <a:endParaRPr lang="zh-TW" altLang="zh-TW" sz="18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tx1"/>
                          </a:solidFill>
                          <a:effectLst/>
                        </a:rPr>
                        <a:t>輔導員</a:t>
                      </a:r>
                      <a:endParaRPr lang="zh-TW" sz="18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</a:rPr>
                        <a:t>國語文測後分析報告撰寫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9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黃燕萍</a:t>
                      </a:r>
                      <a:endParaRPr lang="zh-TW" altLang="zh-TW" sz="18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</a:rPr>
                        <a:t>輔導員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</a:rPr>
                        <a:t>國語文測後分析報告撰寫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9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8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朱慧美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</a:rPr>
                        <a:t>輔導員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</a:rPr>
                        <a:t>國語文測後分析報告撰寫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330589" y="1499642"/>
            <a:ext cx="469872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國語</a:t>
            </a:r>
            <a:r>
              <a:rPr lang="zh-TW" altLang="en-US" sz="3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科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學力檢測工作小組</a:t>
            </a:r>
            <a:endParaRPr lang="zh-TW" altLang="zh-TW" sz="32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 sz="32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92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圖片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491" name="文字方塊 3"/>
          <p:cNvSpPr txBox="1">
            <a:spLocks noChangeArrowheads="1"/>
          </p:cNvSpPr>
          <p:nvPr/>
        </p:nvSpPr>
        <p:spPr bwMode="auto">
          <a:xfrm>
            <a:off x="7235825" y="6453188"/>
            <a:ext cx="18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zh-TW" sz="1800" smtClean="0">
              <a:solidFill>
                <a:srgbClr val="000000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191492" name="Picture 4" descr="台南市市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315913"/>
            <a:ext cx="2519363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493" name="標題 1"/>
          <p:cNvSpPr>
            <a:spLocks/>
          </p:cNvSpPr>
          <p:nvPr/>
        </p:nvSpPr>
        <p:spPr bwMode="auto">
          <a:xfrm>
            <a:off x="1908175" y="692150"/>
            <a:ext cx="64071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各縣市辦理學力檢測情形</a:t>
            </a:r>
          </a:p>
        </p:txBody>
      </p:sp>
      <p:pic>
        <p:nvPicPr>
          <p:cNvPr id="191494" name="Picture 6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6338"/>
            <a:ext cx="4356100" cy="60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495" name="Picture 7" descr="imag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5084763"/>
            <a:ext cx="1782762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496" name="Rectangle 4"/>
          <p:cNvSpPr>
            <a:spLocks noChangeArrowheads="1"/>
          </p:cNvSpPr>
          <p:nvPr/>
        </p:nvSpPr>
        <p:spPr bwMode="ltGray">
          <a:xfrm>
            <a:off x="323850" y="1844675"/>
            <a:ext cx="2303463" cy="10795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400" b="1" smtClean="0">
                <a:solidFill>
                  <a:srgbClr val="000000"/>
                </a:solidFill>
              </a:rPr>
              <a:t>5</a:t>
            </a:r>
            <a:r>
              <a:rPr kumimoji="0" lang="zh-TW" altLang="en-US" sz="2400" b="1" smtClean="0">
                <a:solidFill>
                  <a:srgbClr val="000000"/>
                </a:solidFill>
              </a:rPr>
              <a:t>月辦理學力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400" b="1" smtClean="0">
                <a:solidFill>
                  <a:srgbClr val="000000"/>
                </a:solidFill>
              </a:rPr>
              <a:t>檢測說明會</a:t>
            </a:r>
            <a:r>
              <a:rPr kumimoji="0" lang="zh-TW" altLang="en-US" sz="24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91499" name="Rectangle 4"/>
          <p:cNvSpPr>
            <a:spLocks noChangeArrowheads="1"/>
          </p:cNvSpPr>
          <p:nvPr/>
        </p:nvSpPr>
        <p:spPr bwMode="ltGray">
          <a:xfrm>
            <a:off x="5651500" y="1844675"/>
            <a:ext cx="2447925" cy="10080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400" b="1" smtClean="0">
                <a:solidFill>
                  <a:srgbClr val="000000"/>
                </a:solidFill>
                <a:latin typeface="新細明體" panose="02020500000000000000" pitchFamily="18" charset="-120"/>
              </a:rPr>
              <a:t>6</a:t>
            </a:r>
            <a:r>
              <a:rPr kumimoji="0" lang="zh-TW" altLang="en-US" sz="2400" b="1" smtClean="0">
                <a:solidFill>
                  <a:srgbClr val="000000"/>
                </a:solidFill>
                <a:latin typeface="新細明體" panose="02020500000000000000" pitchFamily="18" charset="-120"/>
              </a:rPr>
              <a:t>月底讀卡取得原始做答資料</a:t>
            </a:r>
            <a:r>
              <a:rPr kumimoji="0" lang="zh-TW" altLang="en-US" sz="2400" smtClean="0">
                <a:solidFill>
                  <a:srgbClr val="000000"/>
                </a:solidFill>
                <a:latin typeface="新細明體" panose="02020500000000000000" pitchFamily="18" charset="-120"/>
              </a:rPr>
              <a:t> </a:t>
            </a:r>
          </a:p>
        </p:txBody>
      </p:sp>
      <p:sp>
        <p:nvSpPr>
          <p:cNvPr id="191500" name="Rectangle 4"/>
          <p:cNvSpPr>
            <a:spLocks noChangeArrowheads="1"/>
          </p:cNvSpPr>
          <p:nvPr/>
        </p:nvSpPr>
        <p:spPr bwMode="ltGray">
          <a:xfrm>
            <a:off x="5940425" y="3213100"/>
            <a:ext cx="2305050" cy="14398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400" b="1" smtClean="0">
                <a:solidFill>
                  <a:srgbClr val="000000"/>
                </a:solidFill>
                <a:latin typeface="新細明體" panose="02020500000000000000" pitchFamily="18" charset="-120"/>
              </a:rPr>
              <a:t>6</a:t>
            </a:r>
            <a:r>
              <a:rPr kumimoji="0" lang="zh-TW" altLang="en-US" sz="2400" b="1" smtClean="0">
                <a:solidFill>
                  <a:srgbClr val="000000"/>
                </a:solidFill>
                <a:latin typeface="新細明體" panose="02020500000000000000" pitchFamily="18" charset="-120"/>
              </a:rPr>
              <a:t>月中測後分析第一次會議 </a:t>
            </a:r>
          </a:p>
        </p:txBody>
      </p:sp>
      <p:sp>
        <p:nvSpPr>
          <p:cNvPr id="191501" name="Rectangle 4"/>
          <p:cNvSpPr>
            <a:spLocks noChangeArrowheads="1"/>
          </p:cNvSpPr>
          <p:nvPr/>
        </p:nvSpPr>
        <p:spPr bwMode="ltGray">
          <a:xfrm>
            <a:off x="3059113" y="3284538"/>
            <a:ext cx="2376487" cy="143986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400" b="1" smtClean="0">
                <a:solidFill>
                  <a:srgbClr val="000000"/>
                </a:solidFill>
                <a:latin typeface="新細明體" panose="02020500000000000000" pitchFamily="18" charset="-120"/>
              </a:rPr>
              <a:t>7</a:t>
            </a:r>
            <a:r>
              <a:rPr kumimoji="0" lang="zh-TW" altLang="en-US" sz="2400" b="1" smtClean="0">
                <a:solidFill>
                  <a:srgbClr val="000000"/>
                </a:solidFill>
                <a:latin typeface="新細明體" panose="02020500000000000000" pitchFamily="18" charset="-120"/>
              </a:rPr>
              <a:t>月初國教院提供原始做答反應及答對率 </a:t>
            </a:r>
            <a:r>
              <a:rPr kumimoji="0" lang="en-US" altLang="zh-TW" sz="2400" b="1" smtClean="0">
                <a:solidFill>
                  <a:srgbClr val="000000"/>
                </a:solidFill>
                <a:latin typeface="新細明體" panose="02020500000000000000" pitchFamily="18" charset="-120"/>
              </a:rPr>
              <a:t>PR</a:t>
            </a:r>
            <a:r>
              <a:rPr kumimoji="0" lang="zh-TW" altLang="en-US" sz="2400" b="1" smtClean="0">
                <a:solidFill>
                  <a:srgbClr val="000000"/>
                </a:solidFill>
                <a:latin typeface="新細明體" panose="02020500000000000000" pitchFamily="18" charset="-120"/>
              </a:rPr>
              <a:t>值對照表</a:t>
            </a:r>
            <a:r>
              <a:rPr kumimoji="0" lang="zh-TW" altLang="en-US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91502" name="Rectangle 4"/>
          <p:cNvSpPr>
            <a:spLocks noChangeArrowheads="1"/>
          </p:cNvSpPr>
          <p:nvPr/>
        </p:nvSpPr>
        <p:spPr bwMode="ltGray">
          <a:xfrm>
            <a:off x="323850" y="3284538"/>
            <a:ext cx="2447925" cy="15128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400" b="1" smtClean="0">
                <a:solidFill>
                  <a:srgbClr val="000000"/>
                </a:solidFill>
                <a:latin typeface="新細明體" panose="02020500000000000000" pitchFamily="18" charset="-120"/>
              </a:rPr>
              <a:t>7</a:t>
            </a:r>
            <a:r>
              <a:rPr kumimoji="0" lang="zh-TW" altLang="en-US" sz="2400" b="1" smtClean="0">
                <a:solidFill>
                  <a:srgbClr val="000000"/>
                </a:solidFill>
                <a:latin typeface="新細明體" panose="02020500000000000000" pitchFamily="18" charset="-120"/>
              </a:rPr>
              <a:t>月底測後分析第二次會議完成本市初步分析</a:t>
            </a:r>
          </a:p>
        </p:txBody>
      </p:sp>
      <p:sp>
        <p:nvSpPr>
          <p:cNvPr id="191503" name="Rectangle 4"/>
          <p:cNvSpPr>
            <a:spLocks noChangeArrowheads="1"/>
          </p:cNvSpPr>
          <p:nvPr/>
        </p:nvSpPr>
        <p:spPr bwMode="ltGray">
          <a:xfrm>
            <a:off x="971550" y="5229225"/>
            <a:ext cx="1584325" cy="10795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400" b="1" smtClean="0">
                <a:solidFill>
                  <a:srgbClr val="000000"/>
                </a:solidFill>
                <a:latin typeface="新細明體" panose="02020500000000000000" pitchFamily="18" charset="-120"/>
              </a:rPr>
              <a:t>8</a:t>
            </a:r>
            <a:r>
              <a:rPr kumimoji="0" lang="zh-TW" altLang="en-US" sz="2400" b="1" smtClean="0">
                <a:solidFill>
                  <a:srgbClr val="000000"/>
                </a:solidFill>
                <a:latin typeface="新細明體" panose="02020500000000000000" pitchFamily="18" charset="-120"/>
              </a:rPr>
              <a:t>月底面報進行修正</a:t>
            </a:r>
          </a:p>
        </p:txBody>
      </p:sp>
      <p:sp>
        <p:nvSpPr>
          <p:cNvPr id="191504" name="Line 16"/>
          <p:cNvSpPr>
            <a:spLocks noChangeShapeType="1"/>
          </p:cNvSpPr>
          <p:nvPr/>
        </p:nvSpPr>
        <p:spPr bwMode="auto">
          <a:xfrm flipV="1">
            <a:off x="2700338" y="2349500"/>
            <a:ext cx="4333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7" dist="17961" dir="2700000">
              <a:srgbClr val="FF0000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191505" name="Line 17"/>
          <p:cNvSpPr>
            <a:spLocks noChangeShapeType="1"/>
          </p:cNvSpPr>
          <p:nvPr/>
        </p:nvSpPr>
        <p:spPr bwMode="auto">
          <a:xfrm flipV="1">
            <a:off x="5148263" y="2276475"/>
            <a:ext cx="4333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7" dist="17961" dir="2700000">
              <a:srgbClr val="FF0000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191507" name="AutoShape 19"/>
          <p:cNvSpPr>
            <a:spLocks noChangeArrowheads="1"/>
          </p:cNvSpPr>
          <p:nvPr/>
        </p:nvSpPr>
        <p:spPr bwMode="auto">
          <a:xfrm>
            <a:off x="8316913" y="2492375"/>
            <a:ext cx="215900" cy="865188"/>
          </a:xfrm>
          <a:prstGeom prst="curvedLeftArrow">
            <a:avLst>
              <a:gd name="adj1" fmla="val 80147"/>
              <a:gd name="adj2" fmla="val 16029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191508" name="Line 20"/>
          <p:cNvSpPr>
            <a:spLocks noChangeShapeType="1"/>
          </p:cNvSpPr>
          <p:nvPr/>
        </p:nvSpPr>
        <p:spPr bwMode="auto">
          <a:xfrm flipH="1">
            <a:off x="5435600" y="4076700"/>
            <a:ext cx="5048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7" dist="17961" dir="2700000">
              <a:srgbClr val="FF0000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191509" name="Line 21"/>
          <p:cNvSpPr>
            <a:spLocks noChangeShapeType="1"/>
          </p:cNvSpPr>
          <p:nvPr/>
        </p:nvSpPr>
        <p:spPr bwMode="auto">
          <a:xfrm flipH="1">
            <a:off x="2700338" y="4292600"/>
            <a:ext cx="5048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7" dist="17961" dir="2700000">
              <a:srgbClr val="FF0000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191510" name="AutoShape 22"/>
          <p:cNvSpPr>
            <a:spLocks noChangeArrowheads="1"/>
          </p:cNvSpPr>
          <p:nvPr/>
        </p:nvSpPr>
        <p:spPr bwMode="auto">
          <a:xfrm>
            <a:off x="250825" y="4797425"/>
            <a:ext cx="433388" cy="865188"/>
          </a:xfrm>
          <a:prstGeom prst="curvedRightArrow">
            <a:avLst>
              <a:gd name="adj1" fmla="val 39927"/>
              <a:gd name="adj2" fmla="val 7985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191511" name="Line 23"/>
          <p:cNvSpPr>
            <a:spLocks noChangeShapeType="1"/>
          </p:cNvSpPr>
          <p:nvPr/>
        </p:nvSpPr>
        <p:spPr bwMode="auto">
          <a:xfrm flipV="1">
            <a:off x="2555875" y="5734050"/>
            <a:ext cx="4333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7" dist="17961" dir="2700000">
              <a:srgbClr val="FF0000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191512" name="Rectangle 4"/>
          <p:cNvSpPr>
            <a:spLocks noChangeArrowheads="1"/>
          </p:cNvSpPr>
          <p:nvPr/>
        </p:nvSpPr>
        <p:spPr bwMode="ltGray">
          <a:xfrm>
            <a:off x="3132138" y="5229225"/>
            <a:ext cx="1800225" cy="10795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400" b="1" smtClean="0">
                <a:solidFill>
                  <a:srgbClr val="000000"/>
                </a:solidFill>
                <a:latin typeface="新細明體" panose="02020500000000000000" pitchFamily="18" charset="-120"/>
              </a:rPr>
              <a:t>9</a:t>
            </a:r>
            <a:r>
              <a:rPr kumimoji="0" lang="zh-TW" altLang="en-US" sz="2400" b="1" smtClean="0">
                <a:solidFill>
                  <a:srgbClr val="000000"/>
                </a:solidFill>
                <a:latin typeface="新細明體" panose="02020500000000000000" pitchFamily="18" charset="-120"/>
              </a:rPr>
              <a:t>月底測後分析說明會</a:t>
            </a:r>
          </a:p>
        </p:txBody>
      </p:sp>
      <p:sp>
        <p:nvSpPr>
          <p:cNvPr id="191513" name="Line 25"/>
          <p:cNvSpPr>
            <a:spLocks noChangeShapeType="1"/>
          </p:cNvSpPr>
          <p:nvPr/>
        </p:nvSpPr>
        <p:spPr bwMode="auto">
          <a:xfrm flipV="1">
            <a:off x="5003800" y="5805488"/>
            <a:ext cx="4333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7" dist="17961" dir="2700000">
              <a:srgbClr val="FF0000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191514" name="Rectangle 4"/>
          <p:cNvSpPr>
            <a:spLocks noChangeArrowheads="1"/>
          </p:cNvSpPr>
          <p:nvPr/>
        </p:nvSpPr>
        <p:spPr bwMode="ltGray">
          <a:xfrm>
            <a:off x="5508625" y="5229225"/>
            <a:ext cx="2663825" cy="10795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400" b="1" smtClean="0">
                <a:solidFill>
                  <a:srgbClr val="000000"/>
                </a:solidFill>
                <a:latin typeface="新細明體" panose="02020500000000000000" pitchFamily="18" charset="-120"/>
              </a:rPr>
              <a:t>10</a:t>
            </a:r>
            <a:r>
              <a:rPr kumimoji="0" lang="zh-TW" altLang="en-US" sz="2400" b="1" smtClean="0">
                <a:solidFill>
                  <a:srgbClr val="000000"/>
                </a:solidFill>
                <a:latin typeface="新細明體" panose="02020500000000000000" pitchFamily="18" charset="-120"/>
              </a:rPr>
              <a:t>月中前整合國教院報告編印成果</a:t>
            </a: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ltGray">
          <a:xfrm>
            <a:off x="3403600" y="1909937"/>
            <a:ext cx="1800225" cy="10080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400" b="1" dirty="0" smtClean="0">
                <a:solidFill>
                  <a:srgbClr val="000000"/>
                </a:solidFill>
                <a:latin typeface="新細明體" panose="02020500000000000000" pitchFamily="18" charset="-120"/>
              </a:rPr>
              <a:t>5</a:t>
            </a:r>
            <a:r>
              <a:rPr kumimoji="0" lang="zh-TW" altLang="en-US" sz="2400" b="1" dirty="0" smtClean="0">
                <a:solidFill>
                  <a:srgbClr val="000000"/>
                </a:solidFill>
                <a:latin typeface="新細明體" panose="02020500000000000000" pitchFamily="18" charset="-120"/>
              </a:rPr>
              <a:t>月底進行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400" b="1" dirty="0" smtClean="0">
                <a:solidFill>
                  <a:srgbClr val="000000"/>
                </a:solidFill>
                <a:latin typeface="新細明體" panose="02020500000000000000" pitchFamily="18" charset="-120"/>
              </a:rPr>
              <a:t>檢測作業</a:t>
            </a:r>
            <a:r>
              <a:rPr kumimoji="0" lang="zh-TW" altLang="en-US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91498" name="Rectangle 4"/>
          <p:cNvSpPr>
            <a:spLocks noChangeArrowheads="1"/>
          </p:cNvSpPr>
          <p:nvPr/>
        </p:nvSpPr>
        <p:spPr bwMode="ltGray">
          <a:xfrm>
            <a:off x="3420269" y="2789413"/>
            <a:ext cx="1800225" cy="4445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105</a:t>
            </a:r>
            <a:r>
              <a:rPr kumimoji="0" lang="zh-TW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kumimoji="0" lang="en-US" altLang="zh-TW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kumimoji="0" lang="zh-TW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</a:t>
            </a:r>
            <a:r>
              <a:rPr kumimoji="0" lang="en-US" altLang="zh-TW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kumimoji="0"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kumimoji="0" lang="zh-TW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2851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zh-TW" altLang="en-US" sz="40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學測成績的</a:t>
            </a:r>
            <a:r>
              <a:rPr lang="zh-TW" altLang="en-US" sz="40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因素</a:t>
            </a:r>
          </a:p>
        </p:txBody>
      </p:sp>
      <p:sp>
        <p:nvSpPr>
          <p:cNvPr id="23142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先天＝後天教養＝</a:t>
            </a:r>
            <a:r>
              <a:rPr lang="en-US" altLang="zh-TW" smtClean="0"/>
              <a:t>50</a:t>
            </a:r>
            <a:r>
              <a:rPr lang="zh-TW" altLang="en-US" smtClean="0"/>
              <a:t>％</a:t>
            </a:r>
          </a:p>
          <a:p>
            <a:pPr eaLnBrk="1" hangingPunct="1"/>
            <a:r>
              <a:rPr lang="zh-TW" altLang="en-US" smtClean="0"/>
              <a:t>社經地位</a:t>
            </a:r>
          </a:p>
          <a:p>
            <a:pPr eaLnBrk="1" hangingPunct="1"/>
            <a:r>
              <a:rPr lang="zh-TW" altLang="en-US" smtClean="0"/>
              <a:t>城鄉差距</a:t>
            </a:r>
          </a:p>
          <a:p>
            <a:pPr eaLnBrk="1" hangingPunct="1"/>
            <a:r>
              <a:rPr lang="zh-TW" altLang="en-US" smtClean="0"/>
              <a:t>性別（女</a:t>
            </a:r>
            <a:r>
              <a:rPr lang="en-US" altLang="zh-TW" smtClean="0"/>
              <a:t>&gt;</a:t>
            </a:r>
            <a:r>
              <a:rPr lang="zh-TW" altLang="en-US" smtClean="0"/>
              <a:t>男）</a:t>
            </a:r>
          </a:p>
          <a:p>
            <a:pPr eaLnBrk="1" hangingPunct="1"/>
            <a:r>
              <a:rPr lang="zh-TW" altLang="en-US" smtClean="0"/>
              <a:t>家中藏書量大（家長所得）</a:t>
            </a:r>
          </a:p>
          <a:p>
            <a:pPr eaLnBrk="1" hangingPunct="1"/>
            <a:r>
              <a:rPr lang="zh-TW" altLang="en-US" smtClean="0"/>
              <a:t>父母參與學校事物</a:t>
            </a:r>
          </a:p>
          <a:p>
            <a:pPr eaLnBrk="1" hangingPunct="1"/>
            <a:r>
              <a:rPr lang="zh-TW" altLang="en-US" smtClean="0"/>
              <a:t>父母是誰</a:t>
            </a:r>
            <a:r>
              <a:rPr lang="en-US" altLang="zh-TW" smtClean="0"/>
              <a:t>&gt;</a:t>
            </a:r>
            <a:r>
              <a:rPr lang="zh-TW" altLang="en-US" smtClean="0"/>
              <a:t>父母作了什麼？</a:t>
            </a:r>
            <a:endParaRPr lang="zh-TW" altLang="en-US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4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0" y="355992"/>
            <a:ext cx="8965580" cy="120659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 dirty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2016</a:t>
            </a:r>
            <a:r>
              <a:rPr lang="zh-TW" altLang="en-US" sz="4000" b="1" dirty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縣市教育力</a:t>
            </a:r>
            <a:r>
              <a:rPr lang="zh-TW" altLang="en-US" sz="4000" b="1" dirty="0" smtClean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調查</a:t>
            </a:r>
            <a:endParaRPr lang="en-US" altLang="zh-TW" sz="4000" b="1" dirty="0" smtClean="0">
              <a:solidFill>
                <a:srgbClr val="0066FF"/>
              </a:solidFill>
              <a:latin typeface="Heiti TC Light"/>
              <a:ea typeface="Heiti TC Light"/>
              <a:cs typeface="Heiti TC Light"/>
            </a:endParaRPr>
          </a:p>
          <a:p>
            <a:r>
              <a:rPr lang="zh-TW" altLang="en-US" sz="4000" b="1" dirty="0" smtClean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窮</a:t>
            </a:r>
            <a:r>
              <a:rPr lang="zh-TW" altLang="en-US" sz="4000" b="1" dirty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縣逆襲，台北市首次滑落第</a:t>
            </a:r>
            <a:r>
              <a:rPr lang="en-US" altLang="zh-TW" sz="4000" b="1" dirty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1</a:t>
            </a:r>
            <a:endParaRPr lang="zh-TW" altLang="en-US" sz="4000" b="1" dirty="0">
              <a:solidFill>
                <a:srgbClr val="0066FF"/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8735" y="1904845"/>
            <a:ext cx="8386845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b="1" dirty="0" smtClean="0">
                <a:solidFill>
                  <a:prstClr val="black"/>
                </a:solidFill>
              </a:rPr>
              <a:t>    《</a:t>
            </a:r>
            <a:r>
              <a:rPr lang="zh-TW" altLang="en-US" sz="2600" b="1" dirty="0">
                <a:solidFill>
                  <a:prstClr val="black"/>
                </a:solidFill>
              </a:rPr>
              <a:t>親子天下</a:t>
            </a:r>
            <a:r>
              <a:rPr lang="en-US" altLang="zh-TW" sz="2600" b="1" dirty="0">
                <a:solidFill>
                  <a:prstClr val="black"/>
                </a:solidFill>
              </a:rPr>
              <a:t>》</a:t>
            </a:r>
            <a:r>
              <a:rPr lang="zh-TW" altLang="en-US" sz="2600" b="1" dirty="0">
                <a:solidFill>
                  <a:prstClr val="black"/>
                </a:solidFill>
              </a:rPr>
              <a:t>從</a:t>
            </a:r>
            <a:r>
              <a:rPr lang="en-US" altLang="zh-TW" sz="2600" b="1" dirty="0">
                <a:solidFill>
                  <a:prstClr val="black"/>
                </a:solidFill>
              </a:rPr>
              <a:t>2010</a:t>
            </a:r>
            <a:r>
              <a:rPr lang="zh-TW" altLang="en-US" sz="2600" b="1" dirty="0">
                <a:solidFill>
                  <a:prstClr val="black"/>
                </a:solidFill>
              </a:rPr>
              <a:t>年起，每兩年進行一次縣市教育力大調查，今年延續過去三次的調查基調，從</a:t>
            </a:r>
            <a:r>
              <a:rPr lang="zh-TW" altLang="en-US" sz="2600" b="1" dirty="0">
                <a:solidFill>
                  <a:srgbClr val="FF0000"/>
                </a:solidFill>
              </a:rPr>
              <a:t>「政府投入與領導者滿意度」、「閱讀力」、「教學力」及「弱勢關懷」</a:t>
            </a:r>
            <a:r>
              <a:rPr lang="zh-TW" altLang="en-US" sz="2600" b="1" dirty="0">
                <a:solidFill>
                  <a:prstClr val="black"/>
                </a:solidFill>
              </a:rPr>
              <a:t>等四大面向共</a:t>
            </a:r>
            <a:r>
              <a:rPr lang="en-US" altLang="zh-TW" sz="2600" b="1" dirty="0">
                <a:solidFill>
                  <a:prstClr val="black"/>
                </a:solidFill>
              </a:rPr>
              <a:t>36</a:t>
            </a:r>
            <a:r>
              <a:rPr lang="zh-TW" altLang="en-US" sz="2600" b="1" dirty="0">
                <a:solidFill>
                  <a:prstClr val="black"/>
                </a:solidFill>
              </a:rPr>
              <a:t>個指標，針對全台</a:t>
            </a:r>
            <a:r>
              <a:rPr lang="en-US" altLang="zh-TW" sz="2600" b="1" dirty="0">
                <a:solidFill>
                  <a:prstClr val="black"/>
                </a:solidFill>
              </a:rPr>
              <a:t>22</a:t>
            </a:r>
            <a:r>
              <a:rPr lang="zh-TW" altLang="en-US" sz="2600" b="1" dirty="0">
                <a:solidFill>
                  <a:prstClr val="black"/>
                </a:solidFill>
              </a:rPr>
              <a:t>個縣市政府、校長及家長代表進行</a:t>
            </a:r>
            <a:r>
              <a:rPr lang="zh-TW" altLang="en-US" sz="2600" b="1" dirty="0" smtClean="0">
                <a:solidFill>
                  <a:prstClr val="black"/>
                </a:solidFill>
              </a:rPr>
              <a:t>調查。</a:t>
            </a:r>
            <a:r>
              <a:rPr lang="zh-TW" altLang="en-US" sz="2600" b="1" dirty="0">
                <a:solidFill>
                  <a:prstClr val="black"/>
                </a:solidFill>
              </a:rPr>
              <a:t>除了民調問卷，調查指標還包括縣市問卷，專家質性評量和數據分析。</a:t>
            </a:r>
          </a:p>
          <a:p>
            <a:r>
              <a:rPr lang="zh-TW" altLang="en-US" sz="2600" b="1" dirty="0" smtClean="0">
                <a:solidFill>
                  <a:prstClr val="black"/>
                </a:solidFill>
              </a:rPr>
              <a:t>    </a:t>
            </a:r>
            <a:r>
              <a:rPr lang="zh-TW" altLang="en-US" sz="2600" b="1" dirty="0" smtClean="0">
                <a:solidFill>
                  <a:srgbClr val="6600FF"/>
                </a:solidFill>
              </a:rPr>
              <a:t>從</a:t>
            </a:r>
            <a:r>
              <a:rPr lang="zh-TW" altLang="en-US" sz="2600" b="1" dirty="0">
                <a:solidFill>
                  <a:srgbClr val="6600FF"/>
                </a:solidFill>
              </a:rPr>
              <a:t>調查、問卷及專家評量結果發現，各縣市政府如果能採取有效的政策作為，可以</a:t>
            </a:r>
            <a:r>
              <a:rPr lang="zh-TW" altLang="en-US" sz="2600" b="1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提升基本學力</a:t>
            </a:r>
            <a:r>
              <a:rPr lang="zh-TW" altLang="en-US" sz="2600" b="1" dirty="0">
                <a:solidFill>
                  <a:srgbClr val="6600FF"/>
                </a:solidFill>
              </a:rPr>
              <a:t>。</a:t>
            </a:r>
          </a:p>
          <a:p>
            <a:r>
              <a:rPr lang="en-US" altLang="zh-TW" sz="2600" b="1" dirty="0" smtClean="0">
                <a:solidFill>
                  <a:prstClr val="black"/>
                </a:solidFill>
              </a:rPr>
              <a:t>    </a:t>
            </a:r>
            <a:r>
              <a:rPr lang="en-US" altLang="zh-TW" sz="2600" b="1" dirty="0" smtClean="0">
                <a:solidFill>
                  <a:srgbClr val="FF0066"/>
                </a:solidFill>
              </a:rPr>
              <a:t>2016</a:t>
            </a:r>
            <a:r>
              <a:rPr lang="zh-TW" altLang="en-US" sz="2600" b="1" dirty="0">
                <a:solidFill>
                  <a:srgbClr val="FF0066"/>
                </a:solidFill>
              </a:rPr>
              <a:t>縣市教育力大調查，發現教育資源多寡已經不是決定國民教育的品質關鍵，最重要的是資源是否投對方向？是否有效整合？</a:t>
            </a:r>
          </a:p>
        </p:txBody>
      </p:sp>
      <p:sp>
        <p:nvSpPr>
          <p:cNvPr id="7" name="矩形 6">
            <a:hlinkClick r:id="rId2" action="ppaction://hlinkfile"/>
          </p:cNvPr>
          <p:cNvSpPr/>
          <p:nvPr/>
        </p:nvSpPr>
        <p:spPr>
          <a:xfrm>
            <a:off x="3732212" y="5996205"/>
            <a:ext cx="513399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0070C0"/>
                </a:solidFill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2016</a:t>
            </a:r>
            <a:r>
              <a:rPr lang="zh-TW" altLang="en-US" sz="2800" b="1" dirty="0">
                <a:solidFill>
                  <a:srgbClr val="0070C0"/>
                </a:solidFill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年縣市教育力調查表格</a:t>
            </a:r>
          </a:p>
        </p:txBody>
      </p:sp>
    </p:spTree>
    <p:extLst>
      <p:ext uri="{BB962C8B-B14F-4D97-AF65-F5344CB8AC3E}">
        <p14:creationId xmlns:p14="http://schemas.microsoft.com/office/powerpoint/2010/main" val="369677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學測成績的</a:t>
            </a:r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其他因素</a:t>
            </a:r>
          </a:p>
        </p:txBody>
      </p:sp>
      <p:sp>
        <p:nvSpPr>
          <p:cNvPr id="23654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zh-TW" altLang="en-US" sz="2800" dirty="0" smtClean="0"/>
              <a:t>性別        </a:t>
            </a:r>
            <a:r>
              <a:rPr lang="zh-TW" altLang="en-US" sz="2800" dirty="0" smtClean="0">
                <a:solidFill>
                  <a:srgbClr val="0000CC"/>
                </a:solidFill>
              </a:rPr>
              <a:t>（台北市）</a:t>
            </a:r>
            <a:endParaRPr lang="zh-TW" alt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/>
              <a:t>族群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/>
              <a:t>兄弟姊妹人數（反比）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/>
              <a:t>每天閱讀課外書籍時數（正比）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/>
              <a:t>家中藏書量（正比）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/>
              <a:t>每天寫回家作業的時間（反比）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/>
              <a:t>完成作業的情形（正比）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/>
              <a:t>每天看電視（少於</a:t>
            </a:r>
            <a:r>
              <a:rPr lang="en-US" altLang="zh-TW" sz="2800" dirty="0" smtClean="0"/>
              <a:t>3</a:t>
            </a:r>
            <a:r>
              <a:rPr lang="zh-TW" altLang="en-US" sz="2800" dirty="0" smtClean="0"/>
              <a:t>小時）、</a:t>
            </a:r>
            <a:endParaRPr lang="en-US" altLang="zh-TW" sz="28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zh-TW" altLang="en-US" sz="2800" dirty="0"/>
              <a:t> </a:t>
            </a:r>
            <a:r>
              <a:rPr lang="zh-TW" altLang="en-US" sz="2800" dirty="0" smtClean="0"/>
              <a:t> 測驗結果歸因（無相關）</a:t>
            </a:r>
          </a:p>
        </p:txBody>
      </p:sp>
    </p:spTree>
    <p:extLst>
      <p:ext uri="{BB962C8B-B14F-4D97-AF65-F5344CB8AC3E}">
        <p14:creationId xmlns:p14="http://schemas.microsoft.com/office/powerpoint/2010/main" val="213671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學測成績的</a:t>
            </a:r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其他因素</a:t>
            </a:r>
          </a:p>
        </p:txBody>
      </p:sp>
      <p:sp>
        <p:nvSpPr>
          <p:cNvPr id="23245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城鄉差距</a:t>
            </a:r>
          </a:p>
          <a:p>
            <a:pPr eaLnBrk="1" hangingPunct="1"/>
            <a:r>
              <a:rPr lang="zh-TW" altLang="en-US" dirty="0" smtClean="0"/>
              <a:t>性別</a:t>
            </a:r>
          </a:p>
          <a:p>
            <a:pPr eaLnBrk="1" hangingPunct="1"/>
            <a:r>
              <a:rPr lang="zh-TW" altLang="en-US" dirty="0" smtClean="0"/>
              <a:t>族群</a:t>
            </a:r>
          </a:p>
          <a:p>
            <a:pPr eaLnBrk="1" hangingPunct="1"/>
            <a:r>
              <a:rPr lang="zh-TW" altLang="en-US" dirty="0" smtClean="0"/>
              <a:t>隔代教養</a:t>
            </a:r>
          </a:p>
          <a:p>
            <a:pPr eaLnBrk="1" hangingPunct="1"/>
            <a:r>
              <a:rPr lang="zh-TW" altLang="en-US" dirty="0" smtClean="0"/>
              <a:t>收入高低</a:t>
            </a:r>
          </a:p>
          <a:p>
            <a:pPr eaLnBrk="1" hangingPunct="1"/>
            <a:r>
              <a:rPr lang="zh-TW" altLang="en-US" dirty="0" smtClean="0"/>
              <a:t>參加安親班</a:t>
            </a:r>
          </a:p>
          <a:p>
            <a:pPr eaLnBrk="1" hangingPunct="1"/>
            <a:r>
              <a:rPr lang="zh-TW" altLang="en-US" dirty="0" smtClean="0"/>
              <a:t>參加補習班  </a:t>
            </a:r>
            <a:r>
              <a:rPr lang="zh-TW" altLang="en-US" dirty="0" smtClean="0">
                <a:solidFill>
                  <a:srgbClr val="0000CC"/>
                </a:solidFill>
              </a:rPr>
              <a:t>（花蓮縣）</a:t>
            </a:r>
          </a:p>
        </p:txBody>
      </p:sp>
    </p:spTree>
    <p:extLst>
      <p:ext uri="{BB962C8B-B14F-4D97-AF65-F5344CB8AC3E}">
        <p14:creationId xmlns:p14="http://schemas.microsoft.com/office/powerpoint/2010/main" val="63644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學測成績的</a:t>
            </a:r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其他因素</a:t>
            </a:r>
          </a:p>
        </p:txBody>
      </p:sp>
      <p:sp>
        <p:nvSpPr>
          <p:cNvPr id="232453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2688779"/>
            <a:ext cx="7886700" cy="3488184"/>
          </a:xfrm>
        </p:spPr>
        <p:txBody>
          <a:bodyPr/>
          <a:lstStyle/>
          <a:p>
            <a:pPr eaLnBrk="1" hangingPunct="1"/>
            <a:r>
              <a:rPr lang="zh-TW" altLang="en-US" dirty="0"/>
              <a:t>學校規模</a:t>
            </a:r>
            <a:endParaRPr lang="en-US" altLang="zh-TW" dirty="0"/>
          </a:p>
          <a:p>
            <a:pPr eaLnBrk="1" hangingPunct="1"/>
            <a:r>
              <a:rPr lang="zh-TW" altLang="en-US" dirty="0" smtClean="0"/>
              <a:t>城鄉差距</a:t>
            </a:r>
            <a:r>
              <a:rPr lang="en-US" altLang="zh-TW" dirty="0" smtClean="0"/>
              <a:t>-</a:t>
            </a:r>
            <a:r>
              <a:rPr lang="zh-TW" altLang="en-US" sz="2800" dirty="0"/>
              <a:t>都會與工商</a:t>
            </a:r>
            <a:r>
              <a:rPr lang="zh-TW" altLang="en-US" sz="2800" dirty="0" smtClean="0"/>
              <a:t>區、</a:t>
            </a:r>
            <a:r>
              <a:rPr lang="zh-TW" altLang="zh-TW" sz="2800" kern="100" dirty="0" smtClean="0"/>
              <a:t>新興</a:t>
            </a:r>
            <a:r>
              <a:rPr lang="zh-TW" altLang="zh-TW" sz="2800" kern="100" dirty="0"/>
              <a:t>與傳統產業</a:t>
            </a:r>
            <a:r>
              <a:rPr lang="zh-TW" altLang="zh-TW" sz="2800" kern="100" dirty="0" smtClean="0"/>
              <a:t>區</a:t>
            </a:r>
            <a:r>
              <a:rPr lang="zh-TW" altLang="en-US" sz="2800" dirty="0"/>
              <a:t>、</a:t>
            </a:r>
            <a:r>
              <a:rPr lang="zh-TW" altLang="zh-TW" sz="2800" kern="100" dirty="0" smtClean="0"/>
              <a:t>低</a:t>
            </a:r>
            <a:r>
              <a:rPr lang="zh-TW" altLang="zh-TW" sz="2800" kern="100" dirty="0"/>
              <a:t>度發展與偏遠區</a:t>
            </a:r>
            <a:endParaRPr lang="zh-TW" altLang="zh-TW" sz="2800" kern="100" dirty="0"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pPr eaLnBrk="1" hangingPunct="1"/>
            <a:r>
              <a:rPr lang="zh-TW" altLang="en-US" dirty="0" smtClean="0">
                <a:solidFill>
                  <a:srgbClr val="CC0099"/>
                </a:solidFill>
              </a:rPr>
              <a:t>閱讀時間</a:t>
            </a:r>
            <a:endParaRPr lang="en-US" altLang="zh-TW" dirty="0" smtClean="0">
              <a:solidFill>
                <a:srgbClr val="CC0099"/>
              </a:solidFill>
            </a:endParaRPr>
          </a:p>
          <a:p>
            <a:pPr eaLnBrk="1" hangingPunct="1"/>
            <a:r>
              <a:rPr lang="en-US" altLang="zh-TW" dirty="0" smtClean="0">
                <a:solidFill>
                  <a:srgbClr val="CC0099"/>
                </a:solidFill>
              </a:rPr>
              <a:t>…</a:t>
            </a:r>
            <a:endParaRPr lang="zh-TW" altLang="en-US" dirty="0" smtClean="0">
              <a:solidFill>
                <a:srgbClr val="CC0099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875581" y="1887091"/>
            <a:ext cx="51480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</a:t>
            </a:r>
            <a:endParaRPr kumimoji="1" lang="zh-TW" altLang="en-US" sz="3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087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圖片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683" name="文字方塊 3"/>
          <p:cNvSpPr txBox="1">
            <a:spLocks noChangeArrowheads="1"/>
          </p:cNvSpPr>
          <p:nvPr/>
        </p:nvSpPr>
        <p:spPr bwMode="auto">
          <a:xfrm>
            <a:off x="7235825" y="6453188"/>
            <a:ext cx="18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zh-TW" sz="1800" smtClean="0">
              <a:solidFill>
                <a:srgbClr val="00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99685" name="標題 1"/>
          <p:cNvSpPr>
            <a:spLocks/>
          </p:cNvSpPr>
          <p:nvPr/>
        </p:nvSpPr>
        <p:spPr bwMode="auto">
          <a:xfrm>
            <a:off x="1547813" y="692150"/>
            <a:ext cx="71278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TW" altLang="en-US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年國民小學力檢測結果</a:t>
            </a:r>
          </a:p>
        </p:txBody>
      </p:sp>
      <p:pic>
        <p:nvPicPr>
          <p:cNvPr id="199687" name="Picture 7" descr="imag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5084763"/>
            <a:ext cx="1782762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688" name="AutoShape 8"/>
          <p:cNvSpPr>
            <a:spLocks noChangeArrowheads="1"/>
          </p:cNvSpPr>
          <p:nvPr/>
        </p:nvSpPr>
        <p:spPr bwMode="gray">
          <a:xfrm>
            <a:off x="323850" y="1412875"/>
            <a:ext cx="2663825" cy="503238"/>
          </a:xfrm>
          <a:prstGeom prst="roundRect">
            <a:avLst>
              <a:gd name="adj" fmla="val 49106"/>
            </a:avLst>
          </a:prstGeom>
          <a:solidFill>
            <a:srgbClr val="CC99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000" b="1" smtClean="0">
                <a:solidFill>
                  <a:srgbClr val="000000"/>
                </a:solidFill>
              </a:rPr>
              <a:t>提供常模參照</a:t>
            </a:r>
            <a:r>
              <a:rPr lang="en-US" altLang="zh-TW" sz="2000" b="1" smtClean="0">
                <a:solidFill>
                  <a:srgbClr val="000000"/>
                </a:solidFill>
              </a:rPr>
              <a:t>PR</a:t>
            </a:r>
            <a:r>
              <a:rPr lang="zh-TW" altLang="en-US" sz="2000" b="1" smtClean="0">
                <a:solidFill>
                  <a:srgbClr val="000000"/>
                </a:solidFill>
              </a:rPr>
              <a:t>值</a:t>
            </a:r>
          </a:p>
        </p:txBody>
      </p:sp>
      <p:sp>
        <p:nvSpPr>
          <p:cNvPr id="200016" name="Rectangle 4"/>
          <p:cNvSpPr>
            <a:spLocks noChangeArrowheads="1"/>
          </p:cNvSpPr>
          <p:nvPr/>
        </p:nvSpPr>
        <p:spPr bwMode="ltGray">
          <a:xfrm>
            <a:off x="3563938" y="1844675"/>
            <a:ext cx="2808287" cy="4318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在不同規模學校的</a:t>
            </a:r>
            <a:r>
              <a:rPr kumimoji="0"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</a:t>
            </a:r>
            <a:r>
              <a:rPr kumimoji="0"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值 </a:t>
            </a:r>
          </a:p>
        </p:txBody>
      </p:sp>
      <p:graphicFrame>
        <p:nvGraphicFramePr>
          <p:cNvPr id="200212" name="Group 5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065372"/>
              </p:ext>
            </p:extLst>
          </p:nvPr>
        </p:nvGraphicFramePr>
        <p:xfrm>
          <a:off x="539750" y="4437063"/>
          <a:ext cx="7920038" cy="1944688"/>
        </p:xfrm>
        <a:graphic>
          <a:graphicData uri="http://schemas.openxmlformats.org/drawingml/2006/table">
            <a:tbl>
              <a:tblPr/>
              <a:tblGrid>
                <a:gridCol w="1320800"/>
                <a:gridCol w="1319213"/>
                <a:gridCol w="1320800"/>
                <a:gridCol w="1319212"/>
                <a:gridCol w="1320800"/>
                <a:gridCol w="1319213"/>
              </a:tblGrid>
              <a:tr h="547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Helvetica" panose="020B0604020202020204" pitchFamily="34" charset="0"/>
                        </a:rPr>
                        <a:t>答對題數</a:t>
                      </a:r>
                      <a:endParaRPr kumimoji="1" lang="zh-TW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Helvetica" panose="020B0604020202020204" pitchFamily="34" charset="0"/>
                        </a:rPr>
                        <a:t>全體</a:t>
                      </a:r>
                      <a:endParaRPr kumimoji="1" lang="zh-TW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Helvetica" panose="020B0604020202020204" pitchFamily="34" charset="0"/>
                        </a:rPr>
                        <a:t>都會與工商區</a:t>
                      </a:r>
                      <a:endParaRPr kumimoji="1" lang="zh-TW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Helvetica" panose="020B0604020202020204" pitchFamily="34" charset="0"/>
                        </a:rPr>
                        <a:t>新興與傳統產業區</a:t>
                      </a:r>
                      <a:endParaRPr kumimoji="1" lang="zh-TW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Helvetica" panose="020B0604020202020204" pitchFamily="34" charset="0"/>
                        </a:rPr>
                        <a:t>低度發展與偏遠區</a:t>
                      </a:r>
                      <a:endParaRPr kumimoji="1" lang="zh-TW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Helvetica" panose="020B0604020202020204" pitchFamily="34" charset="0"/>
                        </a:rPr>
                        <a:t>臺南市</a:t>
                      </a:r>
                      <a:endParaRPr kumimoji="1" lang="zh-TW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30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0213" name="Rectangle 4"/>
          <p:cNvSpPr>
            <a:spLocks noChangeArrowheads="1"/>
          </p:cNvSpPr>
          <p:nvPr/>
        </p:nvSpPr>
        <p:spPr bwMode="ltGray">
          <a:xfrm>
            <a:off x="3424238" y="3877627"/>
            <a:ext cx="2808287" cy="4318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在不同產業區學校的</a:t>
            </a:r>
            <a:r>
              <a:rPr kumimoji="0" lang="en-US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</a:t>
            </a:r>
            <a:r>
              <a:rPr kumimoji="0"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值 </a:t>
            </a:r>
          </a:p>
        </p:txBody>
      </p:sp>
      <p:graphicFrame>
        <p:nvGraphicFramePr>
          <p:cNvPr id="200507" name="Group 8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596990"/>
              </p:ext>
            </p:extLst>
          </p:nvPr>
        </p:nvGraphicFramePr>
        <p:xfrm>
          <a:off x="11113" y="2349500"/>
          <a:ext cx="9132887" cy="1310640"/>
        </p:xfrm>
        <a:graphic>
          <a:graphicData uri="http://schemas.openxmlformats.org/drawingml/2006/table">
            <a:tbl>
              <a:tblPr/>
              <a:tblGrid>
                <a:gridCol w="1017587"/>
                <a:gridCol w="1014413"/>
                <a:gridCol w="1014412"/>
                <a:gridCol w="1014413"/>
                <a:gridCol w="1014412"/>
                <a:gridCol w="1014413"/>
                <a:gridCol w="1014412"/>
                <a:gridCol w="1014413"/>
                <a:gridCol w="1014412"/>
              </a:tblGrid>
              <a:tr h="209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題數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台南市</a:t>
                      </a: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6</a:t>
                      </a: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班以下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台南市</a:t>
                      </a: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07~12</a:t>
                      </a: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班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台南市</a:t>
                      </a: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13~18</a:t>
                      </a: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班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台南市</a:t>
                      </a: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19~24</a:t>
                      </a: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班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台南市</a:t>
                      </a: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25~36</a:t>
                      </a: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班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台南市</a:t>
                      </a: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37~59</a:t>
                      </a: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班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台南市</a:t>
                      </a: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60</a:t>
                      </a: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班以上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台南市私立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30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99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99 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99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99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99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99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99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99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29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99 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98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98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98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98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97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97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96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28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97 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96 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94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93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94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92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92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89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27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93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92 </a:t>
                      </a:r>
                      <a:endParaRPr lang="zh-TW" sz="14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89 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86 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89 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85 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84 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/>
                        </a:rPr>
                        <a:t>79 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457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圖片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635" name="文字方塊 3"/>
          <p:cNvSpPr txBox="1">
            <a:spLocks noChangeArrowheads="1"/>
          </p:cNvSpPr>
          <p:nvPr/>
        </p:nvSpPr>
        <p:spPr bwMode="auto">
          <a:xfrm>
            <a:off x="7235825" y="6453188"/>
            <a:ext cx="18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zh-TW" sz="1800" smtClean="0">
              <a:solidFill>
                <a:srgbClr val="000000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197636" name="Picture 4" descr="台南市市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315913"/>
            <a:ext cx="2519363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637" name="標題 1"/>
          <p:cNvSpPr>
            <a:spLocks/>
          </p:cNvSpPr>
          <p:nvPr/>
        </p:nvSpPr>
        <p:spPr bwMode="auto">
          <a:xfrm>
            <a:off x="1547813" y="692150"/>
            <a:ext cx="71278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TW" altLang="en-US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年國民小學力檢測結果</a:t>
            </a:r>
          </a:p>
        </p:txBody>
      </p:sp>
      <p:pic>
        <p:nvPicPr>
          <p:cNvPr id="197638" name="Picture 6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6338"/>
            <a:ext cx="4356100" cy="60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39" name="Picture 7" descr="imag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5084763"/>
            <a:ext cx="1782762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640" name="AutoShape 8"/>
          <p:cNvSpPr>
            <a:spLocks noChangeArrowheads="1"/>
          </p:cNvSpPr>
          <p:nvPr/>
        </p:nvSpPr>
        <p:spPr bwMode="gray">
          <a:xfrm>
            <a:off x="323850" y="1412875"/>
            <a:ext cx="2087563" cy="576263"/>
          </a:xfrm>
          <a:prstGeom prst="roundRect">
            <a:avLst>
              <a:gd name="adj" fmla="val 49106"/>
            </a:avLst>
          </a:prstGeom>
          <a:solidFill>
            <a:srgbClr val="CC99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000" b="1" dirty="0" smtClean="0">
                <a:solidFill>
                  <a:srgbClr val="000000"/>
                </a:solidFill>
              </a:rPr>
              <a:t>情意題分析</a:t>
            </a:r>
          </a:p>
        </p:txBody>
      </p:sp>
      <p:sp>
        <p:nvSpPr>
          <p:cNvPr id="197643" name="AutoShape 8"/>
          <p:cNvSpPr>
            <a:spLocks noChangeArrowheads="1"/>
          </p:cNvSpPr>
          <p:nvPr/>
        </p:nvSpPr>
        <p:spPr bwMode="gray">
          <a:xfrm>
            <a:off x="5508625" y="1341438"/>
            <a:ext cx="2519363" cy="574675"/>
          </a:xfrm>
          <a:prstGeom prst="roundRect">
            <a:avLst>
              <a:gd name="adj" fmla="val 49106"/>
            </a:avLst>
          </a:prstGeom>
          <a:solidFill>
            <a:srgbClr val="CC99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000" b="1" smtClean="0">
                <a:solidFill>
                  <a:srgbClr val="000000"/>
                </a:solidFill>
              </a:rPr>
              <a:t>教學建議逐題分析</a:t>
            </a:r>
          </a:p>
        </p:txBody>
      </p:sp>
      <p:graphicFrame>
        <p:nvGraphicFramePr>
          <p:cNvPr id="197691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276235"/>
              </p:ext>
            </p:extLst>
          </p:nvPr>
        </p:nvGraphicFramePr>
        <p:xfrm>
          <a:off x="3833813" y="2169033"/>
          <a:ext cx="5310187" cy="4688967"/>
        </p:xfrm>
        <a:graphic>
          <a:graphicData uri="http://schemas.openxmlformats.org/drawingml/2006/table">
            <a:tbl>
              <a:tblPr/>
              <a:tblGrid>
                <a:gridCol w="879475"/>
                <a:gridCol w="4430712"/>
              </a:tblGrid>
              <a:tr h="288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評量指標</a:t>
                      </a:r>
                      <a:endParaRPr kumimoji="1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DFKaiShu-SB-Estd-BF"/>
                        </a:rPr>
                        <a:t>字詞理解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DFKaiShu-SB-Estd-BF"/>
                        </a:rPr>
                        <a:t>評量重點</a:t>
                      </a:r>
                      <a:endParaRPr kumimoji="1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DFKaiShu-SB-Estd-BF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熟習與活用生字語詞形音義的能力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DFKaiShu-SB-Estd-BF"/>
                        </a:rPr>
                        <a:t>認知層次</a:t>
                      </a:r>
                      <a:endParaRPr kumimoji="1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DFKaiShu-SB-Estd-BF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記憶與理解</a:t>
                      </a:r>
                      <a:endParaRPr kumimoji="1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95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DFKaiShu-SB-Estd-BF"/>
                        </a:rPr>
                        <a:t>第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DFKaiShu-SB-Estd-BF"/>
                        </a:rPr>
                        <a:t>7</a:t>
                      </a:r>
                      <a:r>
                        <a:rPr kumimoji="1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DFKaiShu-SB-Estd-BF"/>
                        </a:rPr>
                        <a:t>題試題選項分析</a:t>
                      </a:r>
                      <a:r>
                        <a:rPr kumimoji="1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：</a:t>
                      </a:r>
                      <a:endParaRPr kumimoji="1" lang="zh-TW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kumimoji="1" lang="en-US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1.</a:t>
                      </a:r>
                      <a:r>
                        <a:rPr kumimoji="1" lang="zh-TW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本題通過率為</a:t>
                      </a:r>
                      <a:r>
                        <a:rPr kumimoji="1" lang="en-US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0.72</a:t>
                      </a:r>
                      <a:r>
                        <a:rPr kumimoji="1" lang="zh-TW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，難度</a:t>
                      </a:r>
                      <a:r>
                        <a:rPr kumimoji="1" lang="en-US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72</a:t>
                      </a:r>
                      <a:r>
                        <a:rPr kumimoji="1" lang="zh-TW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％（適中），鑑別度</a:t>
                      </a:r>
                      <a:r>
                        <a:rPr kumimoji="1" lang="en-US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0.41</a:t>
                      </a:r>
                      <a:r>
                        <a:rPr kumimoji="1" lang="zh-TW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（優）。</a:t>
                      </a:r>
                    </a:p>
                    <a:p>
                      <a:r>
                        <a:rPr kumimoji="1" lang="en-US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2.</a:t>
                      </a:r>
                      <a:r>
                        <a:rPr kumimoji="1" lang="zh-TW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低分組學生未有特別明顯之選答的誘選選項，可能是因為對成語的意涵與運用不精熟，以致猜測作答。</a:t>
                      </a:r>
                    </a:p>
                    <a:p>
                      <a:r>
                        <a:rPr kumimoji="1" lang="en-US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3.</a:t>
                      </a:r>
                      <a:r>
                        <a:rPr kumimoji="1" lang="zh-TW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別開生面（詞頻序</a:t>
                      </a:r>
                      <a:r>
                        <a:rPr kumimoji="1" lang="en-US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30990</a:t>
                      </a:r>
                      <a:r>
                        <a:rPr kumimoji="1" lang="zh-TW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）；別來無恙（無）；別具一格（無）；別有天地（無）。</a:t>
                      </a:r>
                    </a:p>
                    <a:p>
                      <a:r>
                        <a:rPr kumimoji="1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教學輔導建議：</a:t>
                      </a:r>
                      <a:endParaRPr kumimoji="1" lang="zh-TW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kumimoji="1" lang="en-US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1.</a:t>
                      </a:r>
                      <a:r>
                        <a:rPr kumimoji="1" lang="zh-TW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指導學生適切運用成語，教學時宜把握兩個層面，第一部份是認識題幹成語「別出心裁：形容獨出巧思，不同流俗。」及選項「①別開生面：比喻另外</a:t>
                      </a:r>
                      <a:r>
                        <a:rPr kumimoji="1" lang="en-US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kumimoji="1" lang="zh-TW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開創新的局面、風格、形式。」、「②別來無恙：分別以來一直都很好嗎？常</a:t>
                      </a:r>
                      <a:r>
                        <a:rPr kumimoji="1" lang="en-US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kumimoji="1" lang="zh-TW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用作別後通信或重逢時的問候語。」、「③別具一格：具有獨特的風格。」、「④</a:t>
                      </a:r>
                      <a:r>
                        <a:rPr kumimoji="1" lang="en-US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kumimoji="1" lang="zh-TW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別有天地：形容風景秀麗，引人入勝。」的典故來源或意義。第二部份是能</a:t>
                      </a:r>
                      <a:r>
                        <a:rPr kumimoji="1" lang="en-US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kumimoji="1" lang="zh-TW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熟習活用，根據不同的語言情境，判斷其運用是否適切。</a:t>
                      </a:r>
                    </a:p>
                    <a:p>
                      <a:r>
                        <a:rPr kumimoji="1" lang="en-US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2.</a:t>
                      </a:r>
                      <a:r>
                        <a:rPr kumimoji="1" lang="zh-TW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可利用教育部成語典電子辭典檢索，每條成語除釋義、音讀，另有典故原文及其白話譯注、用法說明、例句等，亦可讓學生利用自學。</a:t>
                      </a:r>
                    </a:p>
                    <a:p>
                      <a:r>
                        <a:rPr kumimoji="1" lang="en-US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3.</a:t>
                      </a:r>
                      <a:r>
                        <a:rPr kumimoji="1" lang="zh-TW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幫助學生理解相關成語的含意，並強調需判斷適合的語言情境加以運用。鼓勵學生用自己的話解釋所閱讀的句子含意，配合指導從上下文理解，造句練習，加強理解的效果。以有效幫助學生分辨詞語的意義，適用的語言情境，</a:t>
                      </a:r>
                      <a:r>
                        <a:rPr kumimoji="1" lang="en-US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kumimoji="1" lang="zh-TW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自然且正確的使用成語。</a:t>
                      </a:r>
                      <a:endParaRPr kumimoji="1" lang="zh-TW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444979"/>
              </p:ext>
            </p:extLst>
          </p:nvPr>
        </p:nvGraphicFramePr>
        <p:xfrm>
          <a:off x="84221" y="2174224"/>
          <a:ext cx="3675526" cy="338030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982704"/>
                <a:gridCol w="571500"/>
                <a:gridCol w="552450"/>
                <a:gridCol w="568872"/>
              </a:tblGrid>
              <a:tr h="11627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1600" kern="100" dirty="0" smtClean="0">
                          <a:solidFill>
                            <a:srgbClr val="FFFF00"/>
                          </a:solidFill>
                          <a:effectLst/>
                        </a:rPr>
                        <a:t>11.</a:t>
                      </a:r>
                      <a:r>
                        <a:rPr lang="zh-TW" altLang="zh-TW" sz="1600" kern="100" dirty="0" smtClean="0">
                          <a:solidFill>
                            <a:srgbClr val="FFFF00"/>
                          </a:solidFill>
                          <a:effectLst/>
                        </a:rPr>
                        <a:t>在我的國語課中，哪一種學習活動對我最有幫助</a:t>
                      </a:r>
                      <a:r>
                        <a:rPr lang="en-US" altLang="zh-TW" sz="1600" kern="100" dirty="0" smtClean="0">
                          <a:solidFill>
                            <a:srgbClr val="FFFF00"/>
                          </a:solidFill>
                          <a:effectLst/>
                        </a:rPr>
                        <a:t>?</a:t>
                      </a:r>
                      <a:endParaRPr lang="zh-TW" sz="1600" b="1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rgbClr val="FFFF00"/>
                          </a:solidFill>
                          <a:effectLst/>
                        </a:rPr>
                        <a:t>國語</a:t>
                      </a:r>
                      <a:endParaRPr lang="en-US" altLang="zh-TW" sz="1600" kern="100" dirty="0" smtClean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rgbClr val="FFFF00"/>
                          </a:solidFill>
                          <a:effectLst/>
                        </a:rPr>
                        <a:t>平均</a:t>
                      </a:r>
                      <a:endParaRPr lang="zh-TW" sz="1600" kern="100" dirty="0">
                        <a:solidFill>
                          <a:srgbClr val="FFFF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FFFF00"/>
                          </a:solidFill>
                          <a:effectLst/>
                        </a:rPr>
                        <a:t>人數</a:t>
                      </a:r>
                      <a:endParaRPr lang="zh-TW" sz="1600" kern="100" dirty="0">
                        <a:solidFill>
                          <a:srgbClr val="FFFF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FFFF00"/>
                          </a:solidFill>
                          <a:effectLst/>
                        </a:rPr>
                        <a:t>比例</a:t>
                      </a:r>
                      <a:endParaRPr lang="zh-TW" sz="1600" kern="100" dirty="0">
                        <a:solidFill>
                          <a:srgbClr val="FFFF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</a:tr>
              <a:tr h="3691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老師講述。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20.99 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6839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47.3 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3828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分組討論。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20.77 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4647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 smtClean="0">
                          <a:effectLst/>
                        </a:rPr>
                        <a:t>32.1</a:t>
                      </a:r>
                      <a:r>
                        <a:rPr lang="en-US" sz="1600" kern="100" dirty="0" smtClean="0">
                          <a:effectLst/>
                        </a:rPr>
                        <a:t> 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4019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書寫作業（如習作、學習單）。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18.85 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1589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11.0 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363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隨堂考試。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20.69 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1396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9.6 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6142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總和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14471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100.0 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763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2224" y="404813"/>
            <a:ext cx="4967288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測驗統計分析結果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787970"/>
              </p:ext>
            </p:extLst>
          </p:nvPr>
        </p:nvGraphicFramePr>
        <p:xfrm>
          <a:off x="2051720" y="1761117"/>
          <a:ext cx="5895297" cy="493776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235680"/>
                <a:gridCol w="2659617"/>
              </a:tblGrid>
              <a:tr h="2433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年級</a:t>
                      </a:r>
                      <a:endParaRPr lang="zh-TW" sz="18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五年級</a:t>
                      </a:r>
                      <a:endParaRPr lang="zh-TW" sz="18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  <a:tr h="2433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題數</a:t>
                      </a:r>
                      <a:endParaRPr lang="zh-TW" sz="18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433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人數</a:t>
                      </a:r>
                      <a:endParaRPr lang="zh-TW" sz="18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14736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433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平均數</a:t>
                      </a:r>
                      <a:endParaRPr lang="zh-TW" sz="18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20.60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433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變異數</a:t>
                      </a:r>
                      <a:endParaRPr lang="zh-TW" sz="18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35.47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433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標準差</a:t>
                      </a:r>
                      <a:endParaRPr lang="zh-TW" sz="18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5.96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433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最小值</a:t>
                      </a:r>
                      <a:endParaRPr lang="zh-TW" sz="18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1.00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433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最大值</a:t>
                      </a:r>
                      <a:endParaRPr lang="zh-TW" sz="18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30.00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433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中數</a:t>
                      </a:r>
                      <a:endParaRPr lang="zh-TW" sz="18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22.00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433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內部一致性</a:t>
                      </a:r>
                      <a:endParaRPr lang="zh-TW" sz="18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0.86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433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測量標準誤</a:t>
                      </a:r>
                      <a:endParaRPr lang="zh-TW" sz="18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2.24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433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平均通過率</a:t>
                      </a:r>
                      <a:endParaRPr lang="zh-TW" sz="18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0.69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433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Mean Item-Tot</a:t>
                      </a:r>
                      <a:endParaRPr lang="zh-TW" sz="18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0.45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433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點二系列相關平均</a:t>
                      </a:r>
                      <a:endParaRPr lang="zh-TW" sz="18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0.60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433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最高分</a:t>
                      </a:r>
                      <a:r>
                        <a:rPr lang="en-US" sz="1800" kern="100">
                          <a:effectLst/>
                        </a:rPr>
                        <a:t>(</a:t>
                      </a:r>
                      <a:r>
                        <a:rPr lang="zh-TW" sz="1800" kern="100">
                          <a:effectLst/>
                        </a:rPr>
                        <a:t>低分組</a:t>
                      </a:r>
                      <a:r>
                        <a:rPr lang="en-US" sz="1800" kern="100">
                          <a:effectLst/>
                        </a:rPr>
                        <a:t>)</a:t>
                      </a:r>
                      <a:endParaRPr lang="zh-TW" sz="18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433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人數</a:t>
                      </a:r>
                      <a:r>
                        <a:rPr lang="en-US" sz="1800" kern="100">
                          <a:effectLst/>
                        </a:rPr>
                        <a:t>  (</a:t>
                      </a:r>
                      <a:r>
                        <a:rPr lang="zh-TW" sz="1800" kern="100">
                          <a:effectLst/>
                        </a:rPr>
                        <a:t>低分組</a:t>
                      </a:r>
                      <a:r>
                        <a:rPr lang="en-US" sz="1800" kern="100">
                          <a:effectLst/>
                        </a:rPr>
                        <a:t>)</a:t>
                      </a:r>
                      <a:endParaRPr lang="zh-TW" sz="18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4244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433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最低分</a:t>
                      </a:r>
                      <a:r>
                        <a:rPr lang="en-US" sz="1800" kern="100">
                          <a:effectLst/>
                        </a:rPr>
                        <a:t>(</a:t>
                      </a:r>
                      <a:r>
                        <a:rPr lang="zh-TW" sz="1800" kern="100">
                          <a:effectLst/>
                        </a:rPr>
                        <a:t>高分組</a:t>
                      </a:r>
                      <a:r>
                        <a:rPr lang="en-US" sz="1800" kern="100">
                          <a:effectLst/>
                        </a:rPr>
                        <a:t>)</a:t>
                      </a:r>
                      <a:endParaRPr lang="zh-TW" sz="18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433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人數</a:t>
                      </a:r>
                      <a:r>
                        <a:rPr lang="en-US" sz="1800" kern="100">
                          <a:effectLst/>
                        </a:rPr>
                        <a:t>  (</a:t>
                      </a:r>
                      <a:r>
                        <a:rPr lang="zh-TW" sz="1800" kern="100">
                          <a:effectLst/>
                        </a:rPr>
                        <a:t>高分組</a:t>
                      </a:r>
                      <a:r>
                        <a:rPr lang="en-US" sz="1800" kern="100">
                          <a:effectLst/>
                        </a:rPr>
                        <a:t>)</a:t>
                      </a:r>
                      <a:endParaRPr lang="zh-TW" sz="18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4631</a:t>
                      </a:r>
                      <a:endParaRPr lang="zh-TW" sz="18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36740" y="1301632"/>
            <a:ext cx="65812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048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 smtClean="0">
                <a:solidFill>
                  <a:prstClr val="black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國小五年級學生國語科測驗傳統題目分析摘要表</a:t>
            </a:r>
            <a:endParaRPr lang="zh-TW" altLang="en-US" sz="20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636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矩形 3"/>
          <p:cNvSpPr>
            <a:spLocks noChangeArrowheads="1"/>
          </p:cNvSpPr>
          <p:nvPr/>
        </p:nvSpPr>
        <p:spPr bwMode="auto">
          <a:xfrm>
            <a:off x="1331913" y="1916113"/>
            <a:ext cx="7127875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測驗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而言，題目平均通過率為</a:t>
            </a:r>
            <a: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0.69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（去年為</a:t>
            </a:r>
            <a:r>
              <a:rPr lang="en-US" altLang="zh-TW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0.63</a:t>
            </a:r>
            <a:r>
              <a:rPr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今年通過率略為提升），平均鑑別度為</a:t>
            </a:r>
            <a: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0.47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（去年為</a:t>
            </a:r>
            <a: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0.50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今年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鑑別度略為降低）</a:t>
            </a:r>
            <a:r>
              <a:rPr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，內部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一致性為</a:t>
            </a:r>
            <a: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0.86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（去年為</a:t>
            </a:r>
            <a: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0.83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，今年內部一致性略為提升</a:t>
            </a:r>
            <a:r>
              <a:rPr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）。</a:t>
            </a:r>
            <a:endParaRPr lang="en-US" altLang="zh-TW" sz="32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顯示本次測驗的試題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難度適中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鑑別度頗佳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，且具有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良好的信度</a:t>
            </a:r>
            <a:r>
              <a:rPr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282224" y="404813"/>
            <a:ext cx="4967288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測驗統計分析結果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16019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矩形 3"/>
          <p:cNvSpPr>
            <a:spLocks noChangeArrowheads="1"/>
          </p:cNvSpPr>
          <p:nvPr/>
        </p:nvSpPr>
        <p:spPr bwMode="auto">
          <a:xfrm>
            <a:off x="1241672" y="2196832"/>
            <a:ext cx="712946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zh-TW" dirty="0"/>
              <a:t>國語科全市檢測之</a:t>
            </a:r>
            <a:r>
              <a:rPr lang="zh-TW" altLang="zh-TW" b="1" dirty="0">
                <a:solidFill>
                  <a:srgbClr val="FF0000"/>
                </a:solidFill>
              </a:rPr>
              <a:t>平均成績為</a:t>
            </a:r>
            <a:r>
              <a:rPr lang="en-US" altLang="zh-TW" b="1" dirty="0">
                <a:solidFill>
                  <a:srgbClr val="FF0000"/>
                </a:solidFill>
              </a:rPr>
              <a:t>19.58</a:t>
            </a:r>
            <a:r>
              <a:rPr lang="zh-TW" altLang="zh-TW" b="1" dirty="0" smtClean="0">
                <a:solidFill>
                  <a:srgbClr val="FF0000"/>
                </a:solidFill>
              </a:rPr>
              <a:t>分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endParaRPr lang="en-US" altLang="zh-TW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zh-TW" dirty="0" smtClean="0"/>
              <a:t>去年</a:t>
            </a:r>
            <a:r>
              <a:rPr lang="zh-TW" altLang="zh-TW" dirty="0"/>
              <a:t>為</a:t>
            </a:r>
            <a:r>
              <a:rPr lang="en-US" altLang="zh-TW" dirty="0"/>
              <a:t>17.66</a:t>
            </a:r>
            <a:r>
              <a:rPr lang="zh-TW" altLang="zh-TW" dirty="0"/>
              <a:t>分，今年平均成績略為提升，有可能是今年試題難度降低，抑或學生素質提高所</a:t>
            </a:r>
            <a:r>
              <a:rPr lang="zh-TW" altLang="zh-TW" dirty="0" smtClean="0"/>
              <a:t>致</a:t>
            </a:r>
            <a:r>
              <a:rPr lang="zh-TW" altLang="en-US" dirty="0" smtClean="0"/>
              <a:t>。</a:t>
            </a:r>
            <a:endParaRPr kumimoji="1" lang="zh-TW" altLang="zh-TW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282224" y="404813"/>
            <a:ext cx="4967288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測驗統計分析結果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5291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矩形 3"/>
          <p:cNvSpPr>
            <a:spLocks noChangeArrowheads="1"/>
          </p:cNvSpPr>
          <p:nvPr/>
        </p:nvSpPr>
        <p:spPr bwMode="auto">
          <a:xfrm>
            <a:off x="1317625" y="2036763"/>
            <a:ext cx="71294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就</a:t>
            </a:r>
            <a:r>
              <a:rPr kumimoji="1"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「</a:t>
            </a:r>
            <a:r>
              <a:rPr kumimoji="1"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平均成績</a:t>
            </a:r>
            <a:r>
              <a:rPr kumimoji="1"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」</a:t>
            </a:r>
            <a:r>
              <a:rPr kumimoji="1" lang="zh-TW" altLang="en-US" dirty="0">
                <a:solidFill>
                  <a:prstClr val="black"/>
                </a:solidFill>
                <a:latin typeface="微軟正黑體" panose="020B0604030504040204" pitchFamily="34" charset="-120"/>
              </a:rPr>
              <a:t>而言，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以</a:t>
            </a:r>
            <a:r>
              <a:rPr kumimoji="1" lang="en-US" altLang="zh-TW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A</a:t>
            </a:r>
            <a:r>
              <a:rPr kumimoji="1" lang="zh-TW" altLang="zh-TW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區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成績最高，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為</a:t>
            </a:r>
            <a:r>
              <a:rPr kumimoji="1" lang="en-US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22.15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分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，其次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是</a:t>
            </a:r>
            <a:r>
              <a:rPr kumimoji="1" lang="en-US" altLang="zh-TW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B</a:t>
            </a:r>
            <a:r>
              <a:rPr kumimoji="1" lang="zh-TW" altLang="zh-TW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區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，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為</a:t>
            </a:r>
            <a:r>
              <a:rPr kumimoji="1" lang="en-US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21.88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分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，第三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為</a:t>
            </a:r>
            <a:r>
              <a:rPr kumimoji="1" lang="en-US" altLang="zh-TW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C</a:t>
            </a:r>
            <a:r>
              <a:rPr kumimoji="1" lang="zh-TW" altLang="zh-TW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區</a:t>
            </a:r>
            <a:r>
              <a:rPr kumimoji="1" lang="en-US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21.68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分。</a:t>
            </a:r>
            <a:endParaRPr kumimoji="1" lang="en-US" altLang="zh-TW" dirty="0" smtClean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endParaRPr kumimoji="1" lang="en-US" altLang="zh-TW" dirty="0" smtClean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而</a:t>
            </a:r>
            <a:r>
              <a:rPr kumimoji="1"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最後一名</a:t>
            </a:r>
            <a:r>
              <a:rPr kumimoji="1" lang="en-US" altLang="zh-TW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M</a:t>
            </a:r>
            <a:r>
              <a:rPr kumimoji="1" lang="zh-TW" altLang="zh-TW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區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平均成績為</a:t>
            </a:r>
            <a:r>
              <a:rPr kumimoji="1" lang="en-US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16.35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分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，低於平均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成績</a:t>
            </a:r>
            <a:r>
              <a:rPr kumimoji="1" lang="en-US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3.23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分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。排名最後</a:t>
            </a:r>
            <a:r>
              <a:rPr kumimoji="1" lang="en-US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10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：</a:t>
            </a:r>
            <a:r>
              <a:rPr kumimoji="1" lang="en-US" altLang="zh-TW" dirty="0">
                <a:solidFill>
                  <a:srgbClr val="00B0F0"/>
                </a:solidFill>
                <a:latin typeface="微軟正黑體" panose="020B0604030504040204" pitchFamily="34" charset="-120"/>
              </a:rPr>
              <a:t>D</a:t>
            </a:r>
            <a:r>
              <a:rPr kumimoji="1" lang="zh-TW" altLang="zh-TW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區</a:t>
            </a:r>
            <a:r>
              <a:rPr kumimoji="1" lang="zh-TW" altLang="zh-TW" dirty="0">
                <a:solidFill>
                  <a:srgbClr val="00B0F0"/>
                </a:solidFill>
                <a:latin typeface="微軟正黑體" panose="020B0604030504040204" pitchFamily="34" charset="-120"/>
              </a:rPr>
              <a:t>、</a:t>
            </a:r>
            <a:r>
              <a:rPr kumimoji="1" lang="en-US" altLang="zh-TW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E</a:t>
            </a:r>
            <a:r>
              <a:rPr kumimoji="1" lang="zh-TW" altLang="zh-TW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區、</a:t>
            </a:r>
            <a:r>
              <a:rPr kumimoji="1" lang="en-US" altLang="zh-TW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F</a:t>
            </a:r>
            <a:r>
              <a:rPr kumimoji="1" lang="zh-TW" altLang="zh-TW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區、</a:t>
            </a:r>
            <a:r>
              <a:rPr kumimoji="1" lang="en-US" altLang="zh-TW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G</a:t>
            </a:r>
            <a:r>
              <a:rPr kumimoji="1" lang="zh-TW" altLang="zh-TW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區、</a:t>
            </a:r>
            <a:r>
              <a:rPr kumimoji="1" lang="en-US" altLang="zh-TW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H</a:t>
            </a:r>
            <a:r>
              <a:rPr kumimoji="1" lang="zh-TW" altLang="zh-TW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區、</a:t>
            </a:r>
            <a:r>
              <a:rPr kumimoji="1" lang="en-US" altLang="zh-TW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I</a:t>
            </a:r>
            <a:r>
              <a:rPr kumimoji="1" lang="zh-TW" altLang="zh-TW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區、</a:t>
            </a:r>
            <a:r>
              <a:rPr kumimoji="1" lang="en-US" altLang="zh-TW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J</a:t>
            </a:r>
            <a:r>
              <a:rPr kumimoji="1" lang="zh-TW" altLang="zh-TW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區、</a:t>
            </a:r>
            <a:r>
              <a:rPr kumimoji="1" lang="en-US" altLang="zh-TW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K</a:t>
            </a:r>
            <a:r>
              <a:rPr kumimoji="1" lang="zh-TW" altLang="zh-TW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區、</a:t>
            </a:r>
            <a:r>
              <a:rPr kumimoji="1" lang="en-US" altLang="zh-TW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L</a:t>
            </a:r>
            <a:r>
              <a:rPr kumimoji="1" lang="zh-TW" altLang="zh-TW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區、</a:t>
            </a:r>
            <a:r>
              <a:rPr kumimoji="1" lang="en-US" altLang="zh-TW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M</a:t>
            </a:r>
            <a:r>
              <a:rPr kumimoji="1" lang="zh-TW" altLang="zh-TW" dirty="0" smtClean="0">
                <a:solidFill>
                  <a:srgbClr val="00B0F0"/>
                </a:solidFill>
                <a:latin typeface="微軟正黑體" panose="020B0604030504040204" pitchFamily="34" charset="-120"/>
              </a:rPr>
              <a:t>區。</a:t>
            </a:r>
            <a:endParaRPr kumimoji="1" lang="en-US" altLang="zh-TW" dirty="0">
              <a:solidFill>
                <a:srgbClr val="00B0F0"/>
              </a:solidFill>
              <a:latin typeface="微軟正黑體" panose="020B0604030504040204" pitchFamily="34" charset="-12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zh-TW" altLang="zh-TW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282224" y="404813"/>
            <a:ext cx="4967288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測驗統計分析結果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90479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39975" y="404813"/>
            <a:ext cx="4967288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測驗統計分析結果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339" name="矩形 3"/>
          <p:cNvSpPr>
            <a:spLocks noChangeArrowheads="1"/>
          </p:cNvSpPr>
          <p:nvPr/>
        </p:nvSpPr>
        <p:spPr bwMode="auto">
          <a:xfrm>
            <a:off x="995053" y="1888438"/>
            <a:ext cx="743298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就</a:t>
            </a:r>
            <a:r>
              <a:rPr kumimoji="1"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「</a:t>
            </a:r>
            <a:r>
              <a:rPr kumimoji="1"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平均成績</a:t>
            </a:r>
            <a:r>
              <a:rPr kumimoji="1"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」</a:t>
            </a:r>
            <a:r>
              <a:rPr kumimoji="1" lang="zh-TW" altLang="en-US" dirty="0">
                <a:solidFill>
                  <a:prstClr val="black"/>
                </a:solidFill>
                <a:latin typeface="微軟正黑體" panose="020B0604030504040204" pitchFamily="34" charset="-120"/>
              </a:rPr>
              <a:t>而言，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以</a:t>
            </a:r>
            <a:r>
              <a:rPr kumimoji="1" lang="zh-TW" altLang="zh-TW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東區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成績最高，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為</a:t>
            </a:r>
            <a:r>
              <a:rPr kumimoji="1" lang="en-US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22.15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分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，其次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是</a:t>
            </a:r>
            <a:r>
              <a:rPr kumimoji="1"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中</a:t>
            </a:r>
            <a:r>
              <a:rPr kumimoji="1" lang="zh-TW" altLang="en-US" dirty="0">
                <a:solidFill>
                  <a:srgbClr val="FF0000"/>
                </a:solidFill>
                <a:latin typeface="微軟正黑體" panose="020B0604030504040204" pitchFamily="34" charset="-120"/>
              </a:rPr>
              <a:t>西</a:t>
            </a:r>
            <a:r>
              <a:rPr kumimoji="1" lang="zh-TW" altLang="zh-TW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區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，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為</a:t>
            </a:r>
            <a:r>
              <a:rPr kumimoji="1" lang="en-US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21.88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分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，第三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為</a:t>
            </a:r>
            <a:r>
              <a:rPr kumimoji="1"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安</a:t>
            </a:r>
            <a:r>
              <a:rPr kumimoji="1" lang="zh-TW" altLang="en-US" dirty="0">
                <a:solidFill>
                  <a:srgbClr val="FF0000"/>
                </a:solidFill>
                <a:latin typeface="微軟正黑體" panose="020B0604030504040204" pitchFamily="34" charset="-120"/>
              </a:rPr>
              <a:t>平</a:t>
            </a:r>
            <a:r>
              <a:rPr kumimoji="1" lang="zh-TW" altLang="zh-TW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區</a:t>
            </a:r>
            <a:r>
              <a:rPr kumimoji="1" lang="en-US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21.68</a:t>
            </a:r>
            <a:r>
              <a:rPr kumimoji="1"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分。</a:t>
            </a:r>
            <a:endParaRPr kumimoji="1" lang="en-US" altLang="zh-TW" dirty="0" smtClean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endParaRPr kumimoji="1" lang="en-US" altLang="zh-TW" dirty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kumimoji="1" lang="zh-TW" altLang="en-US" dirty="0" smtClean="0">
                <a:latin typeface="微軟正黑體" panose="020B0604030504040204" pitchFamily="34" charset="-120"/>
              </a:rPr>
              <a:t>而最後一名</a:t>
            </a:r>
            <a:r>
              <a:rPr kumimoji="1" lang="zh-TW" altLang="zh-TW" dirty="0" smtClean="0">
                <a:solidFill>
                  <a:srgbClr val="0070C0"/>
                </a:solidFill>
                <a:latin typeface="微軟正黑體" panose="020B0604030504040204" pitchFamily="34" charset="-120"/>
              </a:rPr>
              <a:t>左</a:t>
            </a:r>
            <a:r>
              <a:rPr kumimoji="1" lang="zh-TW" altLang="zh-TW" dirty="0">
                <a:solidFill>
                  <a:srgbClr val="0070C0"/>
                </a:solidFill>
                <a:latin typeface="微軟正黑體" panose="020B0604030504040204" pitchFamily="34" charset="-120"/>
              </a:rPr>
              <a:t>鎮區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平均成績為</a:t>
            </a:r>
            <a:r>
              <a:rPr kumimoji="1" lang="en-US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16.35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分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，低於平均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成績</a:t>
            </a:r>
            <a:r>
              <a:rPr kumimoji="1" lang="en-US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3.23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分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。排名最後</a:t>
            </a:r>
            <a:r>
              <a:rPr kumimoji="1" lang="en-US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10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名分別為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：</a:t>
            </a:r>
            <a:r>
              <a:rPr lang="zh-TW" altLang="zh-TW" dirty="0">
                <a:solidFill>
                  <a:srgbClr val="0070C0"/>
                </a:solidFill>
              </a:rPr>
              <a:t>西港區、玉井區、北門區、官田區、下營區、將軍區、東山區、龍崎區、南化區、左鎮區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。</a:t>
            </a:r>
            <a:endParaRPr kumimoji="1" lang="en-US" altLang="zh-TW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07719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0" y="355992"/>
            <a:ext cx="8965580" cy="120659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 dirty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2016</a:t>
            </a:r>
            <a:r>
              <a:rPr lang="zh-TW" altLang="en-US" sz="4000" b="1" dirty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縣市教育力</a:t>
            </a:r>
            <a:r>
              <a:rPr lang="zh-TW" altLang="en-US" sz="4000" b="1" dirty="0" smtClean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調查</a:t>
            </a:r>
            <a:endParaRPr lang="en-US" altLang="zh-TW" sz="4000" b="1" dirty="0" smtClean="0">
              <a:solidFill>
                <a:srgbClr val="0066FF"/>
              </a:solidFill>
              <a:latin typeface="Heiti TC Light"/>
              <a:ea typeface="Heiti TC Light"/>
              <a:cs typeface="Heiti TC Light"/>
            </a:endParaRPr>
          </a:p>
          <a:p>
            <a:r>
              <a:rPr lang="zh-TW" altLang="en-US" sz="4000" b="1" dirty="0" smtClean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窮</a:t>
            </a:r>
            <a:r>
              <a:rPr lang="zh-TW" altLang="en-US" sz="4000" b="1" dirty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縣逆襲，台北市首次滑落第</a:t>
            </a:r>
            <a:r>
              <a:rPr lang="en-US" altLang="zh-TW" sz="4000" b="1" dirty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1</a:t>
            </a:r>
            <a:endParaRPr lang="zh-TW" altLang="en-US" sz="4000" b="1" dirty="0">
              <a:solidFill>
                <a:srgbClr val="0066FF"/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16176" y="2744126"/>
            <a:ext cx="495864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prstClr val="black"/>
                </a:solidFill>
              </a:rPr>
              <a:t>此次調查前</a:t>
            </a:r>
            <a:r>
              <a:rPr lang="en-US" altLang="zh-TW" sz="2800" b="1" dirty="0">
                <a:solidFill>
                  <a:prstClr val="black"/>
                </a:solidFill>
              </a:rPr>
              <a:t>10</a:t>
            </a:r>
            <a:r>
              <a:rPr lang="zh-TW" altLang="en-US" sz="2800" b="1" dirty="0">
                <a:solidFill>
                  <a:prstClr val="black"/>
                </a:solidFill>
              </a:rPr>
              <a:t>名中，資源相對豐沛的六都只有</a:t>
            </a:r>
            <a:r>
              <a:rPr lang="en-US" altLang="zh-TW" sz="2800" b="1" dirty="0">
                <a:solidFill>
                  <a:prstClr val="black"/>
                </a:solidFill>
              </a:rPr>
              <a:t>4</a:t>
            </a:r>
            <a:r>
              <a:rPr lang="zh-TW" altLang="en-US" sz="2800" b="1" dirty="0">
                <a:solidFill>
                  <a:prstClr val="black"/>
                </a:solidFill>
              </a:rPr>
              <a:t>名入榜，分別是：台中市、新北市、台北市、高雄市。傳統印象中的弱勢縣市：連江縣、苗栗縣、宜蘭縣、南投縣等，反而透過整合資源，聚焦在對的方向，有效幫助資源匱乏的窮縣翻身。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13459" y="1649409"/>
            <a:ext cx="486136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zh-TW" sz="28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發現</a:t>
            </a:r>
            <a:r>
              <a:rPr lang="en-US" altLang="zh-TW" sz="28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1.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小縣翻身，六都沒有絕對優勢</a:t>
            </a:r>
            <a:endParaRPr lang="zh-TW" altLang="en-US" sz="2800" dirty="0" smtClean="0">
              <a:solidFill>
                <a:srgbClr val="FF0066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2800" dirty="0" smtClean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pic>
        <p:nvPicPr>
          <p:cNvPr id="1025" name="圖片 11" descr="http://cw1.tw/CW/images/article/201608/article-ck-57c3af554fa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/>
          <a:stretch/>
        </p:blipFill>
        <p:spPr bwMode="auto">
          <a:xfrm>
            <a:off x="5474825" y="2473556"/>
            <a:ext cx="448687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96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39974" y="404813"/>
            <a:ext cx="5971921" cy="1143000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  <a:r>
              <a:rPr lang="zh-TW" alt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測驗</a:t>
            </a:r>
            <a:r>
              <a:rPr lang="zh-TW" alt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統計分析結果</a:t>
            </a:r>
            <a:endParaRPr lang="zh-TW" alt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39" name="矩形 3"/>
          <p:cNvSpPr>
            <a:spLocks noChangeArrowheads="1"/>
          </p:cNvSpPr>
          <p:nvPr/>
        </p:nvSpPr>
        <p:spPr bwMode="auto">
          <a:xfrm>
            <a:off x="1336675" y="1484313"/>
            <a:ext cx="7129463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就</a:t>
            </a:r>
            <a:r>
              <a:rPr kumimoji="1"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「</a:t>
            </a:r>
            <a:r>
              <a:rPr kumimoji="1"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平均成績</a:t>
            </a:r>
            <a:r>
              <a:rPr kumimoji="1"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」</a:t>
            </a:r>
            <a:r>
              <a:rPr kumimoji="1" lang="zh-TW" altLang="en-US" dirty="0">
                <a:solidFill>
                  <a:prstClr val="black"/>
                </a:solidFill>
                <a:latin typeface="微軟正黑體" panose="020B0604030504040204" pitchFamily="34" charset="-120"/>
              </a:rPr>
              <a:t>而言，</a:t>
            </a:r>
            <a:r>
              <a:rPr kumimoji="1" lang="zh-TW" altLang="zh-TW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以</a:t>
            </a:r>
            <a:r>
              <a:rPr kumimoji="1" lang="zh-TW" altLang="zh-TW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東區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成績最高，為</a:t>
            </a:r>
            <a:r>
              <a:rPr kumimoji="1" lang="en-US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19.86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分，其次是</a:t>
            </a:r>
            <a:r>
              <a:rPr kumimoji="1" lang="zh-TW" altLang="zh-TW" dirty="0">
                <a:solidFill>
                  <a:srgbClr val="FF0000"/>
                </a:solidFill>
                <a:latin typeface="微軟正黑體" panose="020B0604030504040204" pitchFamily="34" charset="-120"/>
              </a:rPr>
              <a:t>安平區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，為</a:t>
            </a:r>
            <a:r>
              <a:rPr kumimoji="1" lang="en-US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19.33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分，第三為</a:t>
            </a:r>
            <a:r>
              <a:rPr kumimoji="1" lang="zh-TW" altLang="zh-TW" dirty="0">
                <a:solidFill>
                  <a:srgbClr val="FF0000"/>
                </a:solidFill>
                <a:latin typeface="微軟正黑體" panose="020B0604030504040204" pitchFamily="34" charset="-120"/>
              </a:rPr>
              <a:t>北區</a:t>
            </a:r>
            <a:r>
              <a:rPr kumimoji="1" lang="en-US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18.89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分，而</a:t>
            </a:r>
            <a:r>
              <a:rPr kumimoji="1" lang="zh-TW" altLang="zh-TW" dirty="0">
                <a:solidFill>
                  <a:srgbClr val="00B0F0"/>
                </a:solidFill>
                <a:latin typeface="微軟正黑體" panose="020B0604030504040204" pitchFamily="34" charset="-120"/>
              </a:rPr>
              <a:t>左鎮區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平均成績為</a:t>
            </a:r>
            <a:r>
              <a:rPr kumimoji="1" lang="en-US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13.14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分，低於平均成績</a:t>
            </a:r>
            <a:r>
              <a:rPr kumimoji="1" lang="en-US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4.52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分。排名最後</a:t>
            </a:r>
            <a:r>
              <a:rPr kumimoji="1" lang="en-US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10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名分別為：白河區、安定區、後壁區、南化區、北門區、大內區、東山區、玉井區、龍崎區、左鎮區。</a:t>
            </a:r>
            <a:endParaRPr kumimoji="1" lang="en-US" altLang="zh-TW" dirty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endParaRPr kumimoji="1" lang="en-US" altLang="zh-TW" dirty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可以看出</a:t>
            </a:r>
            <a:r>
              <a:rPr kumimoji="1"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「城鄉差距」</a:t>
            </a:r>
            <a:r>
              <a:rPr kumimoji="1" lang="zh-TW" altLang="zh-TW" dirty="0">
                <a:solidFill>
                  <a:prstClr val="black"/>
                </a:solidFill>
                <a:latin typeface="微軟正黑體" panose="020B0604030504040204" pitchFamily="34" charset="-120"/>
              </a:rPr>
              <a:t>的情況。</a:t>
            </a:r>
          </a:p>
        </p:txBody>
      </p:sp>
    </p:spTree>
    <p:extLst>
      <p:ext uri="{BB962C8B-B14F-4D97-AF65-F5344CB8AC3E}">
        <p14:creationId xmlns:p14="http://schemas.microsoft.com/office/powerpoint/2010/main" val="36977376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39975" y="404813"/>
            <a:ext cx="4967288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測驗統計分析結果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圖表 4"/>
          <p:cNvGraphicFramePr/>
          <p:nvPr>
            <p:extLst>
              <p:ext uri="{D42A27DB-BD31-4B8C-83A1-F6EECF244321}">
                <p14:modId xmlns:p14="http://schemas.microsoft.com/office/powerpoint/2010/main" val="264611412"/>
              </p:ext>
            </p:extLst>
          </p:nvPr>
        </p:nvGraphicFramePr>
        <p:xfrm>
          <a:off x="522125" y="1647825"/>
          <a:ext cx="8128000" cy="5083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56247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76" y="1"/>
            <a:ext cx="8326023" cy="6858000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3519652" y="5171857"/>
            <a:ext cx="165538" cy="22071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474861" y="5331258"/>
            <a:ext cx="210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70C0"/>
                </a:solidFill>
              </a:rPr>
              <a:t>1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013968" y="5070276"/>
            <a:ext cx="165538" cy="22071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969177" y="5229677"/>
            <a:ext cx="210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70C0"/>
                </a:solidFill>
              </a:rPr>
              <a:t>2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2669787" y="5470625"/>
            <a:ext cx="165538" cy="22071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624996" y="5630026"/>
            <a:ext cx="210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70C0"/>
                </a:solidFill>
              </a:rPr>
              <a:t>3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028643" y="1460458"/>
            <a:ext cx="165538" cy="22071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035032" y="1619859"/>
            <a:ext cx="210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70C0"/>
                </a:solidFill>
              </a:rPr>
              <a:t>4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3292888" y="4951819"/>
            <a:ext cx="165538" cy="22071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3248097" y="5070276"/>
            <a:ext cx="210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70C0"/>
                </a:solidFill>
              </a:rPr>
              <a:t>5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5192942" y="5075870"/>
            <a:ext cx="165538" cy="2207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227985" y="5137186"/>
            <a:ext cx="210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</a:rPr>
              <a:t>1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6038547" y="4063725"/>
            <a:ext cx="165538" cy="2207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5993756" y="4223126"/>
            <a:ext cx="210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2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5192943" y="5808962"/>
            <a:ext cx="165538" cy="2207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5148151" y="5968363"/>
            <a:ext cx="210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</a:rPr>
              <a:t>3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5873010" y="1971165"/>
            <a:ext cx="165538" cy="2207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5766548" y="2130566"/>
            <a:ext cx="210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4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33" name="直線接點 32"/>
          <p:cNvCxnSpPr>
            <a:stCxn id="18" idx="4"/>
            <a:endCxn id="8" idx="0"/>
          </p:cNvCxnSpPr>
          <p:nvPr/>
        </p:nvCxnSpPr>
        <p:spPr>
          <a:xfrm flipH="1">
            <a:off x="3602422" y="1681174"/>
            <a:ext cx="508991" cy="3490682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1" name="直線接點 40"/>
          <p:cNvCxnSpPr>
            <a:stCxn id="22" idx="5"/>
            <a:endCxn id="8" idx="4"/>
          </p:cNvCxnSpPr>
          <p:nvPr/>
        </p:nvCxnSpPr>
        <p:spPr>
          <a:xfrm>
            <a:off x="3434183" y="5140213"/>
            <a:ext cx="168238" cy="252361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/>
          <p:cNvCxnSpPr>
            <a:stCxn id="12" idx="6"/>
            <a:endCxn id="22" idx="2"/>
          </p:cNvCxnSpPr>
          <p:nvPr/>
        </p:nvCxnSpPr>
        <p:spPr>
          <a:xfrm flipV="1">
            <a:off x="3179506" y="5062178"/>
            <a:ext cx="113382" cy="118457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/>
          <p:cNvCxnSpPr>
            <a:stCxn id="16" idx="7"/>
            <a:endCxn id="12" idx="3"/>
          </p:cNvCxnSpPr>
          <p:nvPr/>
        </p:nvCxnSpPr>
        <p:spPr>
          <a:xfrm flipV="1">
            <a:off x="2811083" y="5258669"/>
            <a:ext cx="227128" cy="244278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>
            <a:stCxn id="30" idx="4"/>
            <a:endCxn id="26" idx="0"/>
          </p:cNvCxnSpPr>
          <p:nvPr/>
        </p:nvCxnSpPr>
        <p:spPr>
          <a:xfrm>
            <a:off x="5955779" y="2191882"/>
            <a:ext cx="165538" cy="1871843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/>
          <p:cNvCxnSpPr>
            <a:stCxn id="25" idx="0"/>
            <a:endCxn id="26" idx="3"/>
          </p:cNvCxnSpPr>
          <p:nvPr/>
        </p:nvCxnSpPr>
        <p:spPr>
          <a:xfrm flipV="1">
            <a:off x="5333150" y="4252119"/>
            <a:ext cx="729640" cy="885067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/>
          <p:cNvCxnSpPr>
            <a:stCxn id="24" idx="4"/>
            <a:endCxn id="28" idx="0"/>
          </p:cNvCxnSpPr>
          <p:nvPr/>
        </p:nvCxnSpPr>
        <p:spPr>
          <a:xfrm>
            <a:off x="5275711" y="5296587"/>
            <a:ext cx="1" cy="51237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橢圓 72"/>
          <p:cNvSpPr/>
          <p:nvPr/>
        </p:nvSpPr>
        <p:spPr>
          <a:xfrm>
            <a:off x="2832501" y="2708355"/>
            <a:ext cx="165538" cy="2207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74" name="文字方塊 73"/>
          <p:cNvSpPr txBox="1"/>
          <p:nvPr/>
        </p:nvSpPr>
        <p:spPr>
          <a:xfrm>
            <a:off x="2781862" y="2867756"/>
            <a:ext cx="210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</a:rPr>
              <a:t>5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5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3" grpId="0"/>
      <p:bldP spid="16" grpId="0" animBg="1"/>
      <p:bldP spid="17" grpId="0"/>
      <p:bldP spid="18" grpId="0" animBg="1"/>
      <p:bldP spid="19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73" grpId="0" animBg="1"/>
      <p:bldP spid="7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39975" y="511688"/>
            <a:ext cx="4967288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測驗統計分析結果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339" name="矩形 3"/>
          <p:cNvSpPr>
            <a:spLocks noChangeArrowheads="1"/>
          </p:cNvSpPr>
          <p:nvPr/>
        </p:nvSpPr>
        <p:spPr bwMode="auto">
          <a:xfrm>
            <a:off x="1033153" y="1888063"/>
            <a:ext cx="7432985" cy="4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9pPr>
          </a:lstStyle>
          <a:p>
            <a:pPr>
              <a:buFont typeface="Wingdings" pitchFamily="2" charset="2"/>
              <a:buChar char="u"/>
            </a:pPr>
            <a:r>
              <a:rPr lang="zh-TW" altLang="en-US" dirty="0">
                <a:latin typeface="微軟正黑體" pitchFamily="34" charset="-120"/>
              </a:rPr>
              <a:t>學力檢測表現不理想的地區</a:t>
            </a:r>
            <a:r>
              <a:rPr lang="zh-TW" altLang="zh-TW" dirty="0" smtClean="0">
                <a:latin typeface="微軟正黑體" pitchFamily="34" charset="-120"/>
              </a:rPr>
              <a:t>大都</a:t>
            </a:r>
            <a:r>
              <a:rPr lang="zh-TW" altLang="zh-TW" dirty="0">
                <a:latin typeface="微軟正黑體" pitchFamily="34" charset="-120"/>
              </a:rPr>
              <a:t>屬於低度發展與偏遠地區，呈現明顯的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</a:rPr>
              <a:t>「城鄉差距」</a:t>
            </a:r>
            <a:r>
              <a:rPr lang="zh-TW" altLang="zh-TW" dirty="0" smtClean="0">
                <a:latin typeface="微軟正黑體" pitchFamily="34" charset="-120"/>
              </a:rPr>
              <a:t>現象</a:t>
            </a:r>
            <a:r>
              <a:rPr lang="zh-TW" altLang="en-US" dirty="0" smtClean="0">
                <a:latin typeface="微軟正黑體" pitchFamily="34" charset="-120"/>
              </a:rPr>
              <a:t>。</a:t>
            </a:r>
            <a:endParaRPr lang="en-US" altLang="zh-TW" dirty="0" smtClean="0">
              <a:latin typeface="微軟正黑體" pitchFamily="34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zh-TW" dirty="0" smtClean="0">
                <a:latin typeface="微軟正黑體" pitchFamily="34" charset="-120"/>
              </a:rPr>
              <a:t>另外</a:t>
            </a:r>
            <a:r>
              <a:rPr lang="zh-TW" altLang="zh-TW" dirty="0">
                <a:latin typeface="微軟正黑體" pitchFamily="34" charset="-120"/>
              </a:rPr>
              <a:t>，分析結果發現，各區域別對國語成績的影響達到顯著水準（</a:t>
            </a:r>
            <a:r>
              <a:rPr lang="en-US" altLang="zh-TW" dirty="0">
                <a:latin typeface="微軟正黑體" pitchFamily="34" charset="-120"/>
              </a:rPr>
              <a:t>F</a:t>
            </a:r>
            <a:r>
              <a:rPr lang="en-US" altLang="zh-TW" baseline="-25000" dirty="0">
                <a:latin typeface="微軟正黑體" pitchFamily="34" charset="-120"/>
              </a:rPr>
              <a:t>(36,14735)</a:t>
            </a:r>
            <a:r>
              <a:rPr lang="zh-TW" altLang="zh-TW" dirty="0">
                <a:latin typeface="微軟正黑體" pitchFamily="34" charset="-120"/>
              </a:rPr>
              <a:t>＝</a:t>
            </a:r>
            <a:r>
              <a:rPr lang="en-US" altLang="zh-TW" dirty="0">
                <a:latin typeface="微軟正黑體" pitchFamily="34" charset="-120"/>
              </a:rPr>
              <a:t>15.74</a:t>
            </a:r>
            <a:r>
              <a:rPr lang="zh-TW" altLang="zh-TW" dirty="0">
                <a:latin typeface="微軟正黑體" pitchFamily="34" charset="-120"/>
              </a:rPr>
              <a:t>，</a:t>
            </a:r>
            <a:r>
              <a:rPr lang="en-US" altLang="zh-TW" i="1" dirty="0">
                <a:latin typeface="微軟正黑體" pitchFamily="34" charset="-120"/>
              </a:rPr>
              <a:t>p</a:t>
            </a:r>
            <a:r>
              <a:rPr lang="zh-TW" altLang="zh-TW" dirty="0">
                <a:latin typeface="微軟正黑體" pitchFamily="34" charset="-120"/>
              </a:rPr>
              <a:t>＜</a:t>
            </a:r>
            <a:r>
              <a:rPr lang="en-US" altLang="zh-TW" dirty="0">
                <a:latin typeface="微軟正黑體" pitchFamily="34" charset="-120"/>
              </a:rPr>
              <a:t>.05</a:t>
            </a:r>
            <a:r>
              <a:rPr lang="zh-TW" altLang="zh-TW" dirty="0">
                <a:latin typeface="微軟正黑體" pitchFamily="34" charset="-120"/>
              </a:rPr>
              <a:t>），其解釋量佔</a:t>
            </a:r>
            <a:r>
              <a:rPr lang="en-US" altLang="zh-TW" dirty="0">
                <a:latin typeface="微軟正黑體" pitchFamily="34" charset="-120"/>
              </a:rPr>
              <a:t>5.2%</a:t>
            </a:r>
            <a:r>
              <a:rPr lang="zh-TW" altLang="zh-TW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1490404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2224" y="386263"/>
            <a:ext cx="4967288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測驗統計分析結果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968567"/>
              </p:ext>
            </p:extLst>
          </p:nvPr>
        </p:nvGraphicFramePr>
        <p:xfrm>
          <a:off x="1358422" y="2200275"/>
          <a:ext cx="6336704" cy="446483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583880"/>
                <a:gridCol w="1583880"/>
                <a:gridCol w="1583880"/>
                <a:gridCol w="1585064"/>
              </a:tblGrid>
              <a:tr h="4464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</a:rPr>
                        <a:t> </a:t>
                      </a:r>
                      <a:endParaRPr lang="zh-TW" sz="22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>
                          <a:effectLst/>
                        </a:rPr>
                        <a:t>平均數</a:t>
                      </a:r>
                      <a:endParaRPr lang="zh-TW" sz="22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>
                          <a:effectLst/>
                        </a:rPr>
                        <a:t>標準差</a:t>
                      </a:r>
                      <a:endParaRPr lang="zh-TW" sz="22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</a:rPr>
                        <a:t>人數</a:t>
                      </a:r>
                      <a:endParaRPr lang="zh-TW" sz="22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</a:tr>
              <a:tr h="4464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</a:rPr>
                        <a:t>6</a:t>
                      </a:r>
                      <a:r>
                        <a:rPr lang="zh-TW" sz="2200" kern="100">
                          <a:effectLst/>
                        </a:rPr>
                        <a:t>班以下</a:t>
                      </a:r>
                      <a:endParaRPr lang="zh-TW" sz="22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18.97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6.05</a:t>
                      </a:r>
                      <a:endParaRPr lang="zh-TW" sz="22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1074</a:t>
                      </a:r>
                      <a:endParaRPr lang="zh-TW" sz="22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4464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</a:rPr>
                        <a:t>7~12</a:t>
                      </a:r>
                      <a:r>
                        <a:rPr lang="zh-TW" sz="2200" kern="100">
                          <a:effectLst/>
                        </a:rPr>
                        <a:t>班</a:t>
                      </a:r>
                      <a:endParaRPr lang="zh-TW" sz="22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18.89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6.30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1012</a:t>
                      </a:r>
                      <a:endParaRPr lang="zh-TW" sz="22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4464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</a:rPr>
                        <a:t>13~18</a:t>
                      </a:r>
                      <a:r>
                        <a:rPr lang="zh-TW" sz="2200" kern="100">
                          <a:effectLst/>
                        </a:rPr>
                        <a:t>班</a:t>
                      </a:r>
                      <a:endParaRPr lang="zh-TW" sz="22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19.76</a:t>
                      </a:r>
                      <a:endParaRPr lang="zh-TW" sz="22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6.24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1112</a:t>
                      </a:r>
                      <a:endParaRPr lang="zh-TW" sz="22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4464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</a:rPr>
                        <a:t>19~24</a:t>
                      </a:r>
                      <a:r>
                        <a:rPr lang="zh-TW" sz="2200" kern="100">
                          <a:effectLst/>
                        </a:rPr>
                        <a:t>班</a:t>
                      </a:r>
                      <a:endParaRPr lang="zh-TW" sz="22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20.35</a:t>
                      </a:r>
                      <a:endParaRPr lang="zh-TW" sz="22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6.14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1257</a:t>
                      </a:r>
                      <a:endParaRPr lang="zh-TW" sz="22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4464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</a:rPr>
                        <a:t>25~36</a:t>
                      </a:r>
                      <a:r>
                        <a:rPr lang="zh-TW" sz="2200" kern="100">
                          <a:effectLst/>
                        </a:rPr>
                        <a:t>班</a:t>
                      </a:r>
                      <a:endParaRPr lang="zh-TW" sz="22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20.02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6.05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2257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4464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</a:rPr>
                        <a:t>37~59</a:t>
                      </a:r>
                      <a:r>
                        <a:rPr lang="zh-TW" sz="2200" kern="100">
                          <a:effectLst/>
                        </a:rPr>
                        <a:t>班</a:t>
                      </a:r>
                      <a:endParaRPr lang="zh-TW" sz="22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21.14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5.71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4514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4464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</a:rPr>
                        <a:t>60</a:t>
                      </a:r>
                      <a:r>
                        <a:rPr lang="zh-TW" sz="2200" kern="100">
                          <a:effectLst/>
                        </a:rPr>
                        <a:t>班以上</a:t>
                      </a:r>
                      <a:endParaRPr lang="zh-TW" sz="22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21.57</a:t>
                      </a:r>
                      <a:endParaRPr lang="zh-TW" sz="22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5.62</a:t>
                      </a:r>
                      <a:endParaRPr lang="zh-TW" sz="22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3186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4464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>
                          <a:effectLst/>
                        </a:rPr>
                        <a:t>私立</a:t>
                      </a:r>
                      <a:endParaRPr lang="zh-TW" sz="22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22.44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5.33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286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4464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</a:rPr>
                        <a:t>總數</a:t>
                      </a:r>
                      <a:endParaRPr lang="zh-TW" sz="22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20.18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5.91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14736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81572" y="1603159"/>
            <a:ext cx="69127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國語科學校規模變異數分析摘要表</a:t>
            </a:r>
            <a:endParaRPr lang="zh-TW" altLang="en-US" sz="28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4197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2224" y="404813"/>
            <a:ext cx="4967288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測驗統計分析結果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11760" y="1547813"/>
            <a:ext cx="62059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2400" b="1" dirty="0" smtClean="0">
                <a:solidFill>
                  <a:prstClr val="black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不同</a:t>
            </a:r>
            <a:r>
              <a:rPr lang="zh-TW" altLang="en-US" sz="24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學校規模與國語成績對照圖</a:t>
            </a:r>
            <a:endParaRPr lang="zh-TW" altLang="en-US" sz="2400" b="1" dirty="0" smtClean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6" name="圖表 5"/>
          <p:cNvGraphicFramePr/>
          <p:nvPr>
            <p:extLst>
              <p:ext uri="{D42A27DB-BD31-4B8C-83A1-F6EECF244321}">
                <p14:modId xmlns:p14="http://schemas.microsoft.com/office/powerpoint/2010/main" val="4162594478"/>
              </p:ext>
            </p:extLst>
          </p:nvPr>
        </p:nvGraphicFramePr>
        <p:xfrm>
          <a:off x="946864" y="1978283"/>
          <a:ext cx="7472307" cy="4978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15047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39975" y="404813"/>
            <a:ext cx="4967288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測驗統計分析結果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315" name="矩形 3"/>
          <p:cNvSpPr>
            <a:spLocks noChangeArrowheads="1"/>
          </p:cNvSpPr>
          <p:nvPr/>
        </p:nvSpPr>
        <p:spPr bwMode="auto">
          <a:xfrm>
            <a:off x="665019" y="1939660"/>
            <a:ext cx="780112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Font typeface="Wingdings" pitchFamily="2" charset="2"/>
              <a:buChar char="u"/>
            </a:pP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從不同學校規模的成績比較來看，其由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小至大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不同規模的學校平均成績亦隨之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遞增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。質言之，學校規模對國語成績的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影響達到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顯著水準（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F</a:t>
            </a:r>
            <a:r>
              <a:rPr lang="en-US" altLang="zh-TW" sz="3200" baseline="-25000" dirty="0">
                <a:latin typeface="微軟正黑體" pitchFamily="34" charset="-120"/>
                <a:ea typeface="微軟正黑體" pitchFamily="34" charset="-120"/>
              </a:rPr>
              <a:t>(7,14735)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＝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53.32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/>
            <a:r>
              <a:rPr lang="zh-TW" altLang="en-US" sz="3200" i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i="1" dirty="0" smtClean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altLang="zh-TW" sz="3200" i="1" dirty="0" smtClean="0">
                <a:latin typeface="微軟正黑體" pitchFamily="34" charset="-120"/>
                <a:ea typeface="微軟正黑體" pitchFamily="34" charset="-120"/>
              </a:rPr>
              <a:t>p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＜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.05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），其解釋量佔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2.5%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/>
            <a:endParaRPr lang="en-US" altLang="zh-TW" sz="32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和上述的各區域別對國語成績的解釋量相較之下約低一半。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        </a:t>
            </a:r>
            <a:endParaRPr lang="zh-TW" altLang="zh-TW" sz="32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89222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66175" y="378088"/>
            <a:ext cx="4967288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測驗統計分析結果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315" name="矩形 3"/>
          <p:cNvSpPr>
            <a:spLocks noChangeArrowheads="1"/>
          </p:cNvSpPr>
          <p:nvPr/>
        </p:nvSpPr>
        <p:spPr bwMode="auto">
          <a:xfrm>
            <a:off x="665019" y="1844660"/>
            <a:ext cx="780112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Font typeface="Wingdings" pitchFamily="2" charset="2"/>
              <a:buChar char="u"/>
            </a:pP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細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究之，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班以下平均數最低，其為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18.97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，隨後平均成績依學校規模逐漸增加，到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60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班以上的平均成績為最高，其為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21.57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，和去年學力檢測的結果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相同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平均成績依學校規模逐漸增加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u"/>
            </a:pP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另外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，私立學校平均數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達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22.44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是平均數中最高者，亦和去年學力檢測的結果相同。</a:t>
            </a:r>
          </a:p>
        </p:txBody>
      </p:sp>
    </p:spTree>
    <p:extLst>
      <p:ext uri="{BB962C8B-B14F-4D97-AF65-F5344CB8AC3E}">
        <p14:creationId xmlns:p14="http://schemas.microsoft.com/office/powerpoint/2010/main" val="33150955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39975" y="404813"/>
            <a:ext cx="4967288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結果的可能性推論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339" name="矩形 3"/>
          <p:cNvSpPr>
            <a:spLocks noChangeArrowheads="1"/>
          </p:cNvSpPr>
          <p:nvPr/>
        </p:nvSpPr>
        <p:spPr bwMode="auto">
          <a:xfrm>
            <a:off x="1127125" y="1910713"/>
            <a:ext cx="75596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不論從地理位置、學校規模來看，本次測驗都呈現出</a:t>
            </a:r>
            <a:r>
              <a:rPr lang="zh-TW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「平均成績」與「城鄉差距」具有顯著相關</a:t>
            </a:r>
            <a:r>
              <a:rPr lang="zh-TW" altLang="zh-TW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endParaRPr lang="en-US" altLang="zh-TW" sz="32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越居於低度發展與偏遠的地區，推測可能由於固定專業師資流動率大、文化刺激稍嫌不足、經濟弱勢學生居多、父母忙於生計而無力照顧、隔代教養等因素，導致其學習成就較為低落。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81146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39975" y="404813"/>
            <a:ext cx="4967288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結果的可能性推論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363" name="矩形 3"/>
          <p:cNvSpPr>
            <a:spLocks noChangeArrowheads="1"/>
          </p:cNvSpPr>
          <p:nvPr/>
        </p:nvSpPr>
        <p:spPr bwMode="auto">
          <a:xfrm>
            <a:off x="981076" y="2137270"/>
            <a:ext cx="735171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建議教育局研擬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偏遠地區教師留任方案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加強補救教學</a:t>
            </a:r>
            <a:r>
              <a:rPr lang="zh-TW" altLang="zh-TW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師資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以提升</a:t>
            </a:r>
            <a:r>
              <a:rPr lang="zh-TW" altLang="zh-TW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學習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成效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輔導教師精進專業知能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等，以有效提升學生的國語文能力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endParaRPr lang="en-US" altLang="zh-TW" sz="3200" dirty="0">
              <a:latin typeface="微軟正黑體" pitchFamily="34" charset="-120"/>
              <a:ea typeface="微軟正黑體" pitchFamily="34" charset="-12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當然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，若能委託專業單位（人員）進行更深入的問題探究，相信更能對症下藥，提升學生的基本學習能力。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8104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0" y="355992"/>
            <a:ext cx="8965580" cy="120659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 dirty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2016</a:t>
            </a:r>
            <a:r>
              <a:rPr lang="zh-TW" altLang="en-US" sz="4000" b="1" dirty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縣市教育力</a:t>
            </a:r>
            <a:r>
              <a:rPr lang="zh-TW" altLang="en-US" sz="4000" b="1" dirty="0" smtClean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調查</a:t>
            </a:r>
            <a:endParaRPr lang="en-US" altLang="zh-TW" sz="4000" b="1" dirty="0" smtClean="0">
              <a:solidFill>
                <a:srgbClr val="0066FF"/>
              </a:solidFill>
              <a:latin typeface="Heiti TC Light"/>
              <a:ea typeface="Heiti TC Light"/>
              <a:cs typeface="Heiti TC Light"/>
            </a:endParaRPr>
          </a:p>
          <a:p>
            <a:r>
              <a:rPr lang="zh-TW" altLang="en-US" sz="4000" b="1" dirty="0" smtClean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窮</a:t>
            </a:r>
            <a:r>
              <a:rPr lang="zh-TW" altLang="en-US" sz="4000" b="1" dirty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縣逆襲，台北市首次滑落第</a:t>
            </a:r>
            <a:r>
              <a:rPr lang="en-US" altLang="zh-TW" sz="4000" b="1" dirty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1</a:t>
            </a:r>
            <a:endParaRPr lang="zh-TW" altLang="en-US" sz="4000" b="1" dirty="0">
              <a:solidFill>
                <a:srgbClr val="0066FF"/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5153" y="2972849"/>
            <a:ext cx="347709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b="1" dirty="0">
                <a:solidFill>
                  <a:prstClr val="black"/>
                </a:solidFill>
              </a:rPr>
              <a:t>「求去」的氣氛在台北市的校長圈蔓延。在調查問卷中，問及台北市校長「您是否有規劃在三年內退休？」回答「已申請」及「有計劃申請」的校長高達</a:t>
            </a:r>
            <a:r>
              <a:rPr lang="en-US" altLang="zh-TW" sz="2600" b="1" dirty="0">
                <a:solidFill>
                  <a:prstClr val="black"/>
                </a:solidFill>
              </a:rPr>
              <a:t>58</a:t>
            </a:r>
            <a:r>
              <a:rPr lang="zh-TW" altLang="en-US" sz="2600" b="1" dirty="0">
                <a:solidFill>
                  <a:prstClr val="black"/>
                </a:solidFill>
              </a:rPr>
              <a:t>％，全國最高</a:t>
            </a:r>
            <a:r>
              <a:rPr lang="zh-TW" altLang="en-US" sz="2600" b="1" dirty="0" smtClean="0">
                <a:solidFill>
                  <a:prstClr val="black"/>
                </a:solidFill>
              </a:rPr>
              <a:t>。</a:t>
            </a:r>
            <a:endParaRPr lang="zh-TW" altLang="en-US" sz="2600" b="1" dirty="0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13458" y="1680188"/>
            <a:ext cx="853054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>
                <a:solidFill>
                  <a:srgbClr val="FF0066"/>
                </a:solidFill>
                <a:cs typeface="Times New Roman" panose="02020603050405020304" pitchFamily="18" charset="0"/>
              </a:rPr>
              <a:t>發現</a:t>
            </a:r>
            <a:r>
              <a:rPr lang="en-US" altLang="zh-TW" sz="2800" b="1" dirty="0">
                <a:solidFill>
                  <a:srgbClr val="FF0066"/>
                </a:solidFill>
                <a:cs typeface="Times New Roman" panose="02020603050405020304" pitchFamily="18" charset="0"/>
              </a:rPr>
              <a:t>2</a:t>
            </a:r>
            <a:r>
              <a:rPr lang="en-US" altLang="zh-TW" sz="28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6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台北市首次失去第一名寶座。「政府投入與領導者滿意度」倒數第三名，近六成校長三年內想退休或已申請退休</a:t>
            </a:r>
            <a:endParaRPr lang="zh-TW" altLang="en-US" sz="2600" dirty="0" smtClean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12387" b="7114"/>
          <a:stretch/>
        </p:blipFill>
        <p:spPr>
          <a:xfrm>
            <a:off x="3912244" y="3121233"/>
            <a:ext cx="5231756" cy="315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0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39975" y="404813"/>
            <a:ext cx="4967288" cy="1143000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測驗統計分析結果</a:t>
            </a:r>
            <a:endParaRPr lang="zh-TW" alt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27000" y="1222521"/>
            <a:ext cx="68387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新細明體" panose="02020500000000000000" pitchFamily="18" charset="-120"/>
              </a:rPr>
              <a:t>2016</a:t>
            </a:r>
            <a:r>
              <a:rPr kumimoji="0" lang="zh-TW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新細明體" panose="02020500000000000000" pitchFamily="18" charset="-120"/>
              </a:rPr>
              <a:t>年</a:t>
            </a:r>
            <a:r>
              <a:rPr kumimoji="0" lang="zh-TW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新細明體" panose="02020500000000000000" pitchFamily="18" charset="-120"/>
              </a:rPr>
              <a:t>臺南市五年級國語科學力檢測</a:t>
            </a:r>
            <a:r>
              <a:rPr kumimoji="0" lang="en-US" altLang="zh-TW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新細明體" panose="02020500000000000000" pitchFamily="18" charset="-120"/>
              </a:rPr>
              <a:t>PR</a:t>
            </a:r>
            <a:r>
              <a:rPr kumimoji="0" lang="zh-TW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新細明體" panose="02020500000000000000" pitchFamily="18" charset="-120"/>
              </a:rPr>
              <a:t>值參照表</a:t>
            </a:r>
            <a:endParaRPr kumimoji="0" lang="zh-TW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239169"/>
              </p:ext>
            </p:extLst>
          </p:nvPr>
        </p:nvGraphicFramePr>
        <p:xfrm>
          <a:off x="789432" y="1728226"/>
          <a:ext cx="7751064" cy="5748020"/>
        </p:xfrm>
        <a:graphic>
          <a:graphicData uri="http://schemas.openxmlformats.org/drawingml/2006/table">
            <a:tbl>
              <a:tblPr/>
              <a:tblGrid>
                <a:gridCol w="1291844"/>
                <a:gridCol w="1291844"/>
                <a:gridCol w="1291844"/>
                <a:gridCol w="1543812"/>
                <a:gridCol w="1517904"/>
                <a:gridCol w="813816"/>
              </a:tblGrid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答對題數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全體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都會與工商區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新興與傳統產業區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低度發展與偏遠區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臺南市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FF0066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FF0066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97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FF0066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97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FF0066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96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FF0066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98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FF0066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93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93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91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95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95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86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88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83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81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75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84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82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72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74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67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78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75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65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66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72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67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58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52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66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51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45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46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48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54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46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42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34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41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35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37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44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36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31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32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31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27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28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34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27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23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24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23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21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16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17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17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16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99468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1609" y="525400"/>
            <a:ext cx="7632700" cy="1143000"/>
          </a:xfrm>
        </p:spPr>
        <p:txBody>
          <a:bodyPr/>
          <a:lstStyle/>
          <a:p>
            <a:pPr algn="ctr"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學力檢測試題綜析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774" y="1668400"/>
            <a:ext cx="5874601" cy="506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230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1609" y="525400"/>
            <a:ext cx="7632700" cy="1143000"/>
          </a:xfrm>
        </p:spPr>
        <p:txBody>
          <a:bodyPr/>
          <a:lstStyle/>
          <a:p>
            <a:pPr algn="ctr"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學力檢測試題綜析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" name="圖表 5"/>
          <p:cNvGraphicFramePr>
            <a:graphicFrameLocks/>
          </p:cNvGraphicFramePr>
          <p:nvPr>
            <p:extLst/>
          </p:nvPr>
        </p:nvGraphicFramePr>
        <p:xfrm>
          <a:off x="343641" y="1785875"/>
          <a:ext cx="8467850" cy="4567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4817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圖表 3"/>
          <p:cNvGraphicFramePr/>
          <p:nvPr>
            <p:extLst>
              <p:ext uri="{D42A27DB-BD31-4B8C-83A1-F6EECF244321}">
                <p14:modId xmlns:p14="http://schemas.microsoft.com/office/powerpoint/2010/main" val="655875097"/>
              </p:ext>
            </p:extLst>
          </p:nvPr>
        </p:nvGraphicFramePr>
        <p:xfrm>
          <a:off x="228382" y="815841"/>
          <a:ext cx="8915618" cy="6287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701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49334" y="420625"/>
            <a:ext cx="7632700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學力檢測試題綜析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19397" y="2120321"/>
            <a:ext cx="775458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u"/>
            </a:pP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答對率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低於</a:t>
            </a:r>
            <a:r>
              <a:rPr lang="en-US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50%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共計有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三題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，分別是第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題（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35.58%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）、第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題（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45.27%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）與第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題（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43.25%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），分別屬於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「形音對應」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和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「文意理解」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項目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Font typeface="Wingdings" pitchFamily="2" charset="2"/>
              <a:buChar char="u"/>
            </a:pP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Font typeface="Wingdings" pitchFamily="2" charset="2"/>
              <a:buChar char="u"/>
            </a:pPr>
            <a:r>
              <a:rPr lang="zh-TW" altLang="zh-TW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「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形音對應」的題目就占了</a:t>
            </a:r>
            <a:r>
              <a:rPr lang="en-US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題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（第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題和第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題）。</a:t>
            </a:r>
          </a:p>
        </p:txBody>
      </p:sp>
    </p:spTree>
    <p:extLst>
      <p:ext uri="{BB962C8B-B14F-4D97-AF65-F5344CB8AC3E}">
        <p14:creationId xmlns:p14="http://schemas.microsoft.com/office/powerpoint/2010/main" val="34126344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56509" y="368794"/>
            <a:ext cx="7632700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學力檢測試題綜析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7541" y="2162794"/>
            <a:ext cx="779021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u"/>
            </a:pP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由此次的檢測結果看來，首先當然得歸功於臺南市歷年來推動閱讀理解策略奏效，故學生在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閱讀理解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上有長足的進步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Font typeface="Wingdings" pitchFamily="2" charset="2"/>
              <a:buChar char="u"/>
            </a:pP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Font typeface="Wingdings" pitchFamily="2" charset="2"/>
              <a:buChar char="u"/>
            </a:pP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不過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，卻也給我們另一個警惕：當我們致力推動閱讀理解之餘，是否忽略了學生在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基本形音義的學習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zh-TW" sz="32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21075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13659" y="397369"/>
            <a:ext cx="7632700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學力檢測試題綜析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5641" y="1953244"/>
            <a:ext cx="77902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u"/>
            </a:pP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由於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「形音對應」的檢測目的在於評量學生是否習得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第三階段（</a:t>
            </a:r>
            <a:r>
              <a:rPr lang="en-US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5-6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年級）常用國字</a:t>
            </a:r>
            <a:r>
              <a:rPr lang="en-US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2200-2700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字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，並認識生字語詞形音義連結的要點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Font typeface="Wingdings" pitchFamily="2" charset="2"/>
              <a:buChar char="u"/>
            </a:pPr>
            <a:endParaRPr lang="en-US" altLang="zh-TW" sz="3200" dirty="0"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Font typeface="Wingdings" pitchFamily="2" charset="2"/>
              <a:buChar char="u"/>
            </a:pP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爰此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學生在形音對應上的確還有努力的空間，包括在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一字多音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同音異形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字義連結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的學習上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需再思考其學習方向及內容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zh-TW" sz="32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90102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650" y="430925"/>
            <a:ext cx="7632700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情意試題摘要分析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579" name="矩形 3"/>
          <p:cNvSpPr>
            <a:spLocks noChangeArrowheads="1"/>
          </p:cNvSpPr>
          <p:nvPr/>
        </p:nvSpPr>
        <p:spPr bwMode="auto">
          <a:xfrm>
            <a:off x="1289682" y="2063899"/>
            <a:ext cx="712946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Char char="u"/>
            </a:pPr>
            <a:r>
              <a:rPr lang="zh-TW" altLang="en-US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瞭解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學生學習行為與動機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Char char="u"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提供教師瞭解教學</a:t>
            </a:r>
            <a:r>
              <a:rPr lang="zh-TW" altLang="en-US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現場學生問題與改進依據</a:t>
            </a:r>
            <a:r>
              <a:rPr lang="zh-TW" altLang="zh-TW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Char char="u"/>
            </a:pPr>
            <a:r>
              <a:rPr lang="en-US" altLang="zh-TW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1289683" y="4941168"/>
            <a:ext cx="71294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zh-TW" altLang="en-US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參考花蓮縣情意試題問卷</a:t>
            </a:r>
            <a:endParaRPr lang="en-US" altLang="zh-TW" sz="32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en-US" altLang="zh-TW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2009</a:t>
            </a:r>
            <a:r>
              <a:rPr lang="en-US" altLang="en-US" sz="3200" b="1" dirty="0">
                <a:solidFill>
                  <a:srgbClr val="0000FF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en-US" sz="3200" b="1" dirty="0" smtClean="0">
                <a:solidFill>
                  <a:srgbClr val="0000FF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PISA</a:t>
            </a:r>
            <a:r>
              <a:rPr lang="zh-TW" altLang="en-US" sz="3200" b="1" dirty="0" smtClean="0">
                <a:solidFill>
                  <a:srgbClr val="0000FF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測驗學生問卷</a:t>
            </a:r>
            <a:endParaRPr lang="en-US" altLang="zh-TW" sz="32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Char char="u"/>
            </a:pPr>
            <a:endParaRPr lang="en-US" altLang="zh-TW" sz="32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62200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772" y="434975"/>
            <a:ext cx="76327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2009</a:t>
            </a:r>
            <a:r>
              <a:rPr lang="en-US" altLang="en-US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PISA</a:t>
            </a:r>
            <a:r>
              <a:rPr lang="zh-TW" altLang="en-US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測驗學生問卷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情意試題摘要分析</a:t>
            </a:r>
            <a:endParaRPr lang="zh-TW" altLang="en-US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611560" y="1893590"/>
            <a:ext cx="8208912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Char char="u"/>
            </a:pPr>
            <a:r>
              <a:rPr lang="zh-TW" altLang="en-US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en-US" altLang="zh-TW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生日、性別</a:t>
            </a:r>
            <a:endParaRPr lang="zh-TW" altLang="en-US" sz="24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Char char="u"/>
            </a:pPr>
            <a:r>
              <a:rPr lang="zh-TW" altLang="en-US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的家庭和家庭</a:t>
            </a:r>
            <a:r>
              <a:rPr lang="zh-TW" altLang="en-US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成員</a:t>
            </a:r>
            <a:r>
              <a:rPr lang="en-US" altLang="zh-TW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父母學歷、職業、國籍、藏</a:t>
            </a:r>
            <a:endParaRPr lang="en-US" altLang="zh-TW" sz="24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66"/>
              </a:buClr>
            </a:pPr>
            <a:r>
              <a:rPr lang="zh-TW" altLang="en-US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         書數量、設備物品</a:t>
            </a:r>
            <a:r>
              <a:rPr lang="en-US" altLang="zh-TW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..</a:t>
            </a:r>
            <a:endParaRPr lang="zh-TW" altLang="en-US" sz="24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Char char="u"/>
            </a:pPr>
            <a:r>
              <a:rPr lang="zh-TW" altLang="en-US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你的閱讀活動</a:t>
            </a:r>
            <a:r>
              <a:rPr lang="en-US" altLang="zh-TW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每天花多少時間、最常看哪一類</a:t>
            </a:r>
            <a:r>
              <a:rPr lang="zh-TW" altLang="en-US" sz="2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</a:t>
            </a:r>
            <a:endParaRPr lang="en-US" altLang="zh-TW" sz="24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66"/>
              </a:buClr>
            </a:pPr>
            <a:r>
              <a:rPr lang="zh-TW" altLang="en-US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、網路閱讀頻率方式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Char char="u"/>
            </a:pPr>
            <a:r>
              <a:rPr lang="zh-TW" altLang="en-US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學習時間</a:t>
            </a:r>
            <a:r>
              <a:rPr lang="en-US" altLang="zh-TW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課後補習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Char char="u"/>
            </a:pPr>
            <a:r>
              <a:rPr lang="zh-TW" altLang="en-US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班級和學校氣氛</a:t>
            </a:r>
            <a:endParaRPr lang="en-US" altLang="zh-TW" sz="32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Char char="u"/>
            </a:pPr>
            <a:r>
              <a:rPr lang="zh-TW" altLang="en-US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國文課</a:t>
            </a:r>
            <a:r>
              <a:rPr lang="en-US" altLang="zh-TW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吵鬧與否</a:t>
            </a:r>
            <a:endParaRPr lang="en-US" altLang="zh-TW" sz="24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Char char="u"/>
            </a:pPr>
            <a:r>
              <a:rPr lang="zh-TW" altLang="en-US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</a:t>
            </a:r>
            <a:r>
              <a:rPr lang="en-US" altLang="zh-TW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使用動機</a:t>
            </a:r>
            <a:endParaRPr lang="en-US" altLang="zh-TW" sz="24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Char char="u"/>
            </a:pPr>
            <a:r>
              <a:rPr lang="zh-TW" altLang="en-US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閱讀和理解文章的</a:t>
            </a:r>
            <a:r>
              <a:rPr lang="zh-TW" altLang="en-US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策略</a:t>
            </a:r>
            <a:endParaRPr lang="zh-TW" altLang="en-US" sz="24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18123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閱讀樂趣問卷</a:t>
            </a:r>
          </a:p>
        </p:txBody>
      </p:sp>
      <p:graphicFrame>
        <p:nvGraphicFramePr>
          <p:cNvPr id="7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1835696" y="1844824"/>
          <a:ext cx="6059016" cy="442594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6059016"/>
              </a:tblGrid>
              <a:tr h="402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b="1" kern="100" dirty="0"/>
                        <a:t>必要時我才閱讀。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+mj-ea"/>
                        <a:ea typeface="+mj-ea"/>
                        <a:cs typeface="新細明體"/>
                      </a:endParaRPr>
                    </a:p>
                  </a:txBody>
                  <a:tcPr marL="148133" marR="148133" marT="0" marB="0"/>
                </a:tc>
              </a:tr>
              <a:tr h="402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b="1" kern="100" dirty="0"/>
                        <a:t>閱讀是我喜愛的嗜好之一。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+mj-ea"/>
                        <a:ea typeface="+mj-ea"/>
                        <a:cs typeface="新細明體"/>
                      </a:endParaRPr>
                    </a:p>
                  </a:txBody>
                  <a:tcPr marL="148133" marR="148133" marT="0" marB="0"/>
                </a:tc>
              </a:tr>
              <a:tr h="402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b="1" kern="100" dirty="0"/>
                        <a:t>我喜歡跟別人談論書籍。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+mj-ea"/>
                        <a:ea typeface="+mj-ea"/>
                        <a:cs typeface="新細明體"/>
                      </a:endParaRPr>
                    </a:p>
                  </a:txBody>
                  <a:tcPr marL="148133" marR="148133" marT="0" marB="0"/>
                </a:tc>
              </a:tr>
              <a:tr h="402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b="1" kern="100" dirty="0"/>
                        <a:t>我覺得讀完一本書很難。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+mj-ea"/>
                        <a:ea typeface="+mj-ea"/>
                        <a:cs typeface="新細明體"/>
                      </a:endParaRPr>
                    </a:p>
                  </a:txBody>
                  <a:tcPr marL="148133" marR="148133" marT="0" marB="0"/>
                </a:tc>
              </a:tr>
              <a:tr h="402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b="1" kern="100" dirty="0"/>
                        <a:t>收到書當禮物時，我覺得很高興。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+mj-ea"/>
                        <a:ea typeface="+mj-ea"/>
                        <a:cs typeface="新細明體"/>
                      </a:endParaRPr>
                    </a:p>
                  </a:txBody>
                  <a:tcPr marL="148133" marR="148133" marT="0" marB="0"/>
                </a:tc>
              </a:tr>
              <a:tr h="402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b="1" kern="100" dirty="0"/>
                        <a:t>對我而言，閱讀是浪費時間的。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+mj-ea"/>
                        <a:ea typeface="+mj-ea"/>
                        <a:cs typeface="新細明體"/>
                      </a:endParaRPr>
                    </a:p>
                  </a:txBody>
                  <a:tcPr marL="148133" marR="148133" marT="0" marB="0"/>
                </a:tc>
              </a:tr>
              <a:tr h="402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b="1" kern="100" dirty="0"/>
                        <a:t>我喜歡去書局或是圖書館。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+mj-ea"/>
                        <a:ea typeface="+mj-ea"/>
                        <a:cs typeface="新細明體"/>
                      </a:endParaRPr>
                    </a:p>
                  </a:txBody>
                  <a:tcPr marL="148133" marR="148133" marT="0" marB="0"/>
                </a:tc>
              </a:tr>
              <a:tr h="402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b="1" kern="100" dirty="0"/>
                        <a:t>我只在需要獲取資訊時閱讀。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+mj-ea"/>
                        <a:ea typeface="+mj-ea"/>
                        <a:cs typeface="新細明體"/>
                      </a:endParaRPr>
                    </a:p>
                  </a:txBody>
                  <a:tcPr marL="148133" marR="148133" marT="0" marB="0"/>
                </a:tc>
              </a:tr>
              <a:tr h="402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b="1" kern="100" dirty="0"/>
                        <a:t>我無法靜靜坐著閱讀超過幾分鐘。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+mj-ea"/>
                        <a:ea typeface="+mj-ea"/>
                        <a:cs typeface="新細明體"/>
                      </a:endParaRPr>
                    </a:p>
                  </a:txBody>
                  <a:tcPr marL="148133" marR="148133" marT="0" marB="0"/>
                </a:tc>
              </a:tr>
              <a:tr h="402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b="1" kern="100" dirty="0"/>
                        <a:t>我喜歡對讀過的書表達看法。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+mj-ea"/>
                        <a:ea typeface="+mj-ea"/>
                        <a:cs typeface="新細明體"/>
                      </a:endParaRPr>
                    </a:p>
                  </a:txBody>
                  <a:tcPr marL="148133" marR="148133" marT="0" marB="0"/>
                </a:tc>
              </a:tr>
              <a:tr h="402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b="1" kern="100" dirty="0"/>
                        <a:t>我喜歡與朋友交換書籍。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+mj-ea"/>
                        <a:ea typeface="+mj-ea"/>
                        <a:cs typeface="新細明體"/>
                      </a:endParaRPr>
                    </a:p>
                  </a:txBody>
                  <a:tcPr marL="148133" marR="14813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33860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0" y="355992"/>
            <a:ext cx="8965580" cy="120659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 dirty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2016</a:t>
            </a:r>
            <a:r>
              <a:rPr lang="zh-TW" altLang="en-US" sz="4000" b="1" dirty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縣市教育力</a:t>
            </a:r>
            <a:r>
              <a:rPr lang="zh-TW" altLang="en-US" sz="4000" b="1" dirty="0" smtClean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調查</a:t>
            </a:r>
            <a:endParaRPr lang="en-US" altLang="zh-TW" sz="4000" b="1" dirty="0" smtClean="0">
              <a:solidFill>
                <a:srgbClr val="0066FF"/>
              </a:solidFill>
              <a:latin typeface="Heiti TC Light"/>
              <a:ea typeface="Heiti TC Light"/>
              <a:cs typeface="Heiti TC Light"/>
            </a:endParaRPr>
          </a:p>
          <a:p>
            <a:r>
              <a:rPr lang="zh-TW" altLang="en-US" sz="4000" b="1" dirty="0" smtClean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窮</a:t>
            </a:r>
            <a:r>
              <a:rPr lang="zh-TW" altLang="en-US" sz="4000" b="1" dirty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縣逆襲，台北市首次滑落第</a:t>
            </a:r>
            <a:r>
              <a:rPr lang="en-US" altLang="zh-TW" sz="4000" b="1" dirty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1</a:t>
            </a:r>
            <a:endParaRPr lang="zh-TW" altLang="en-US" sz="4000" b="1" dirty="0">
              <a:solidFill>
                <a:srgbClr val="0066FF"/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3459" y="5156952"/>
            <a:ext cx="83164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prstClr val="black"/>
                </a:solidFill>
              </a:rPr>
              <a:t>過往三次調查排行都倒數的連江縣，此次大幅進到前三名。仔細觀察，連江縣主客觀數字都大幅躍進。最具體的是連續三年國英數會考Ｃ的比例大幅下降，下降幅度和減Ｃ成效顯著，三科都排行第一。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13459" y="1649409"/>
            <a:ext cx="844951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>
                <a:solidFill>
                  <a:srgbClr val="FF0066"/>
                </a:solidFill>
                <a:cs typeface="Times New Roman" panose="02020603050405020304" pitchFamily="18" charset="0"/>
              </a:rPr>
              <a:t>發現</a:t>
            </a:r>
            <a:r>
              <a:rPr lang="en-US" altLang="zh-TW" sz="2800" b="1" dirty="0">
                <a:solidFill>
                  <a:srgbClr val="FF0066"/>
                </a:solidFill>
                <a:cs typeface="Times New Roman" panose="02020603050405020304" pitchFamily="18" charset="0"/>
              </a:rPr>
              <a:t>3</a:t>
            </a:r>
            <a:r>
              <a:rPr lang="en-US" altLang="zh-TW" sz="28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連江縣</a:t>
            </a:r>
            <a:r>
              <a:rPr lang="zh-TW" altLang="en-US" sz="2800" b="1" dirty="0">
                <a:solidFill>
                  <a:srgbClr val="FF0066"/>
                </a:solidFill>
                <a:cs typeface="Times New Roman" panose="02020603050405020304" pitchFamily="18" charset="0"/>
              </a:rPr>
              <a:t>異軍突起，全島每年不到</a:t>
            </a:r>
            <a:r>
              <a:rPr lang="en-US" altLang="zh-TW" sz="2800" b="1" dirty="0">
                <a:solidFill>
                  <a:srgbClr val="FF0066"/>
                </a:solidFill>
                <a:cs typeface="Times New Roman" panose="02020603050405020304" pitchFamily="18" charset="0"/>
              </a:rPr>
              <a:t>100</a:t>
            </a:r>
            <a:r>
              <a:rPr lang="zh-TW" altLang="en-US" sz="2800" b="1" dirty="0">
                <a:solidFill>
                  <a:srgbClr val="FF0066"/>
                </a:solidFill>
                <a:cs typeface="Times New Roman" panose="02020603050405020304" pitchFamily="18" charset="0"/>
              </a:rPr>
              <a:t>名國中畢業生，減Ｃ成效排名第一</a:t>
            </a:r>
            <a:endParaRPr lang="zh-TW" altLang="en-US" sz="2800" dirty="0" smtClean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4928" t="11041" r="14733" b="9371"/>
          <a:stretch/>
        </p:blipFill>
        <p:spPr>
          <a:xfrm>
            <a:off x="402919" y="3121231"/>
            <a:ext cx="2804492" cy="204673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96497" y="2620094"/>
            <a:ext cx="56137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kern="100" dirty="0">
                <a:solidFill>
                  <a:prstClr val="black"/>
                </a:solidFill>
                <a:cs typeface="Times New Roman" panose="02020603050405020304" pitchFamily="18" charset="0"/>
              </a:rPr>
              <a:t>103~105</a:t>
            </a:r>
            <a:r>
              <a:rPr lang="zh-TW" altLang="zh-TW" sz="2000" b="1" kern="100" dirty="0">
                <a:solidFill>
                  <a:prstClr val="black"/>
                </a:solidFill>
                <a:cs typeface="Times New Roman" panose="02020603050405020304" pitchFamily="18" charset="0"/>
              </a:rPr>
              <a:t>年會考國英數成績</a:t>
            </a:r>
            <a:r>
              <a:rPr lang="en-US" altLang="zh-TW" sz="2000" b="1" kern="100" dirty="0">
                <a:solidFill>
                  <a:prstClr val="black"/>
                </a:solidFill>
                <a:cs typeface="Times New Roman" panose="02020603050405020304" pitchFamily="18" charset="0"/>
              </a:rPr>
              <a:t>C</a:t>
            </a:r>
            <a:r>
              <a:rPr lang="zh-TW" altLang="zh-TW" sz="2000" b="1" kern="100" dirty="0">
                <a:solidFill>
                  <a:prstClr val="black"/>
                </a:solidFill>
                <a:cs typeface="Times New Roman" panose="02020603050405020304" pitchFamily="18" charset="0"/>
              </a:rPr>
              <a:t>等級學生減少</a:t>
            </a:r>
            <a:r>
              <a:rPr lang="zh-TW" altLang="zh-TW" sz="2000" b="1" kern="1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比例</a:t>
            </a:r>
            <a:endParaRPr lang="zh-TW" altLang="zh-TW" sz="2000" b="1" kern="1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/>
          <a:srcRect l="15712" t="11042" r="14341" b="11801"/>
          <a:stretch/>
        </p:blipFill>
        <p:spPr>
          <a:xfrm>
            <a:off x="3207411" y="3102843"/>
            <a:ext cx="2928395" cy="208350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l="16300" t="12864" r="15908" b="10889"/>
          <a:stretch/>
        </p:blipFill>
        <p:spPr>
          <a:xfrm>
            <a:off x="6135806" y="3102843"/>
            <a:ext cx="2872086" cy="208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8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2618" y="530771"/>
            <a:ext cx="8229600" cy="855663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altLang="zh-TW" sz="4000" dirty="0" err="1"/>
              <a:t>閱讀學習取向問卷</a:t>
            </a:r>
            <a:r>
              <a:rPr sz="4000" dirty="0" err="1"/>
              <a:t>：控制策略</a:t>
            </a:r>
            <a:endParaRPr sz="40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1331640" y="2348880"/>
          <a:ext cx="7315200" cy="30480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315200"/>
              </a:tblGrid>
              <a:tr h="609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b="1" kern="100" dirty="0"/>
                        <a:t>讀書時，我會先弄清楚我真正要學習的是什麼。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0" marR="68580" marT="0" marB="0" anchor="ctr"/>
                </a:tc>
              </a:tr>
              <a:tr h="609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b="1" kern="100" dirty="0"/>
                        <a:t>讀書時，我會確認我是否理解讀過的內容。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0" marR="68580" marT="0" marB="0" anchor="ctr"/>
                </a:tc>
              </a:tr>
              <a:tr h="609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b="1" kern="100" dirty="0"/>
                        <a:t>讀書時，我會試著弄清楚還没有真正理解的概念。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0" marR="68580" marT="0" marB="0" anchor="ctr"/>
                </a:tc>
              </a:tr>
              <a:tr h="609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b="1" kern="100" dirty="0"/>
                        <a:t>讀書時，我會確定記住文章最重要的論點。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0" marR="68580" marT="0" marB="0" anchor="ctr"/>
                </a:tc>
              </a:tr>
              <a:tr h="609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b="1" kern="100" dirty="0"/>
                        <a:t>讀書時有不理解的地方，我會找額外的資料來釐清。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1421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5385" y="579537"/>
            <a:ext cx="8229600" cy="855663"/>
          </a:xfrm>
          <a:solidFill>
            <a:schemeClr val="bg1"/>
          </a:solidFill>
        </p:spPr>
        <p:txBody>
          <a:bodyPr/>
          <a:lstStyle/>
          <a:p>
            <a:pPr algn="ctr">
              <a:defRPr/>
            </a:pPr>
            <a:r>
              <a:rPr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閱讀學習取向問卷</a:t>
            </a:r>
            <a:r>
              <a:rPr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：記憶策略</a:t>
            </a:r>
            <a:endParaRPr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1068760" y="2564904"/>
          <a:ext cx="7315200" cy="27432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315200"/>
              </a:tblGrid>
              <a:tr h="685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 smtClean="0"/>
                        <a:t>讀書時，我</a:t>
                      </a:r>
                      <a:r>
                        <a:rPr lang="zh-TW" altLang="en-US" sz="2800" b="1" kern="100" dirty="0" smtClean="0"/>
                        <a:t>試著背誦課文中的一切</a:t>
                      </a:r>
                      <a:r>
                        <a:rPr lang="zh-TW" sz="2800" b="1" kern="100" dirty="0" smtClean="0"/>
                        <a:t>。 </a:t>
                      </a:r>
                      <a:endParaRPr lang="zh-TW" sz="28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0" marR="68580" marT="0" marB="0" anchor="ctr"/>
                </a:tc>
              </a:tr>
              <a:tr h="685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/>
                        <a:t>讀書時，</a:t>
                      </a:r>
                      <a:r>
                        <a:rPr lang="zh-TW" sz="2800" b="1" kern="100" dirty="0" smtClean="0"/>
                        <a:t>我</a:t>
                      </a:r>
                      <a:r>
                        <a:rPr lang="zh-TW" altLang="en-US" sz="2800" b="1" kern="100" dirty="0" smtClean="0"/>
                        <a:t>儘可能試著背誦許多細節</a:t>
                      </a:r>
                      <a:r>
                        <a:rPr lang="zh-TW" sz="2800" b="1" kern="100" dirty="0" smtClean="0"/>
                        <a:t>。 </a:t>
                      </a:r>
                      <a:endParaRPr lang="zh-TW" sz="28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0" marR="68580" marT="0" marB="0" anchor="ctr"/>
                </a:tc>
              </a:tr>
              <a:tr h="685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/>
                        <a:t>讀書時，</a:t>
                      </a:r>
                      <a:r>
                        <a:rPr lang="zh-TW" sz="2800" b="1" kern="100" dirty="0" smtClean="0"/>
                        <a:t>我</a:t>
                      </a:r>
                      <a:r>
                        <a:rPr lang="zh-TW" altLang="en-US" sz="2800" b="1" kern="100" dirty="0" smtClean="0"/>
                        <a:t>會閱讀課文多次以便我能背誦</a:t>
                      </a:r>
                      <a:r>
                        <a:rPr lang="zh-TW" sz="2800" b="1" kern="100" dirty="0" smtClean="0"/>
                        <a:t>。 </a:t>
                      </a:r>
                      <a:endParaRPr lang="zh-TW" sz="28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0" marR="68580" marT="0" marB="0" anchor="ctr"/>
                </a:tc>
              </a:tr>
              <a:tr h="685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/>
                        <a:t>讀書時，我</a:t>
                      </a:r>
                      <a:r>
                        <a:rPr lang="zh-TW" sz="2800" b="1" kern="100" dirty="0" smtClean="0"/>
                        <a:t>會</a:t>
                      </a:r>
                      <a:r>
                        <a:rPr lang="zh-TW" altLang="en-US" sz="2800" b="1" kern="100" dirty="0" smtClean="0"/>
                        <a:t>反覆地閱讀課文</a:t>
                      </a:r>
                      <a:r>
                        <a:rPr lang="zh-TW" sz="2800" b="1" kern="100" dirty="0" smtClean="0"/>
                        <a:t>。 </a:t>
                      </a:r>
                      <a:endParaRPr lang="zh-TW" sz="28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7907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494953"/>
            <a:ext cx="8229600" cy="855663"/>
          </a:xfrm>
          <a:solidFill>
            <a:schemeClr val="bg1"/>
          </a:solidFill>
        </p:spPr>
        <p:txBody>
          <a:bodyPr/>
          <a:lstStyle/>
          <a:p>
            <a:pPr algn="ctr">
              <a:defRPr/>
            </a:pPr>
            <a:r>
              <a:rPr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閱讀學習取向問卷</a:t>
            </a:r>
            <a:r>
              <a:rPr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：精緻化策略</a:t>
            </a:r>
            <a:endParaRPr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683568" y="2780928"/>
          <a:ext cx="8153400" cy="281520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153400"/>
              </a:tblGrid>
              <a:tr h="771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/>
                        <a:t>讀書時</a:t>
                      </a:r>
                      <a:r>
                        <a:rPr lang="zh-TW" sz="2400" b="1" kern="100" dirty="0" smtClean="0"/>
                        <a:t>，</a:t>
                      </a:r>
                      <a:r>
                        <a:rPr lang="zh-TW" altLang="en-US" sz="2400" b="1" kern="100" dirty="0" smtClean="0"/>
                        <a:t>我試著將新資訊與先前其他科目學過的知識相連結</a:t>
                      </a:r>
                      <a:r>
                        <a:rPr lang="zh-TW" sz="2400" b="1" kern="100" dirty="0" smtClean="0"/>
                        <a:t>。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0" marR="68580" marT="0" marB="0" anchor="ctr"/>
                </a:tc>
              </a:tr>
              <a:tr h="499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/>
                        <a:t>讀書時，</a:t>
                      </a:r>
                      <a:r>
                        <a:rPr lang="zh-TW" sz="2400" b="1" kern="100" dirty="0" smtClean="0"/>
                        <a:t>我</a:t>
                      </a:r>
                      <a:r>
                        <a:rPr lang="zh-TW" altLang="en-US" sz="2400" b="1" kern="100" dirty="0" smtClean="0"/>
                        <a:t>會弄清楚所學資訊在校外如何有用</a:t>
                      </a:r>
                      <a:r>
                        <a:rPr lang="zh-TW" sz="2400" b="1" kern="100" dirty="0" smtClean="0"/>
                        <a:t>。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0" marR="68580" marT="0" marB="0" anchor="ctr"/>
                </a:tc>
              </a:tr>
              <a:tr h="771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/>
                        <a:t>讀書時，我會試</a:t>
                      </a:r>
                      <a:r>
                        <a:rPr lang="zh-TW" sz="2400" b="1" kern="100" dirty="0" smtClean="0"/>
                        <a:t>著</a:t>
                      </a:r>
                      <a:r>
                        <a:rPr lang="zh-TW" altLang="en-US" sz="2400" b="1" kern="100" dirty="0" smtClean="0"/>
                        <a:t>連結我個人的經驗，以進一步理解資料</a:t>
                      </a:r>
                      <a:r>
                        <a:rPr lang="zh-TW" sz="2400" b="1" kern="100" dirty="0" smtClean="0"/>
                        <a:t>。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0" marR="68580" marT="0" marB="0" anchor="ctr"/>
                </a:tc>
              </a:tr>
              <a:tr h="771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/>
                        <a:t>讀書時，我</a:t>
                      </a:r>
                      <a:r>
                        <a:rPr lang="zh-TW" sz="2400" b="1" kern="100" dirty="0" smtClean="0"/>
                        <a:t>會</a:t>
                      </a:r>
                      <a:r>
                        <a:rPr lang="zh-TW" altLang="en-US" sz="2400" b="1" kern="100" dirty="0" smtClean="0"/>
                        <a:t>弄清楚文章的資訊如何符合生活的真實情境</a:t>
                      </a:r>
                      <a:r>
                        <a:rPr lang="zh-TW" sz="2400" b="1" kern="100" dirty="0" smtClean="0"/>
                        <a:t>。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7576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31810"/>
            <a:ext cx="8515350" cy="8556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後設策略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理解和回憶</a:t>
            </a:r>
            <a:endParaRPr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1403350" y="2420938"/>
          <a:ext cx="6480175" cy="316864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6480175"/>
              </a:tblGrid>
              <a:tr h="5281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/>
                        <a:t>A. </a:t>
                      </a:r>
                      <a:r>
                        <a:rPr lang="zh-TW" sz="2400" b="1" kern="100" dirty="0" smtClean="0"/>
                        <a:t>我</a:t>
                      </a:r>
                      <a:r>
                        <a:rPr lang="zh-TW" sz="2400" b="1" kern="100" dirty="0"/>
                        <a:t>專注於文章中容易理解的部分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2" marR="68582" marT="0" marB="0" anchor="ctr"/>
                </a:tc>
              </a:tr>
              <a:tr h="5281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/>
                        <a:t>B. </a:t>
                      </a:r>
                      <a:r>
                        <a:rPr lang="zh-TW" sz="2400" b="1" kern="100" dirty="0" smtClean="0"/>
                        <a:t>我</a:t>
                      </a:r>
                      <a:r>
                        <a:rPr lang="zh-TW" sz="2400" b="1" kern="100" dirty="0"/>
                        <a:t>快速將文章讀過兩遍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2" marR="68582" marT="0" marB="0" anchor="ctr"/>
                </a:tc>
              </a:tr>
              <a:tr h="5281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/>
                        <a:t>C. </a:t>
                      </a:r>
                      <a:r>
                        <a:rPr lang="zh-TW" sz="2400" b="1" kern="100" dirty="0" smtClean="0"/>
                        <a:t>讀</a:t>
                      </a:r>
                      <a:r>
                        <a:rPr lang="zh-TW" sz="2400" b="1" kern="100" dirty="0"/>
                        <a:t>完文章後，我會和其他人討論文章內容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2" marR="68582" marT="0" marB="0" anchor="ctr"/>
                </a:tc>
              </a:tr>
              <a:tr h="5281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/>
                        <a:t>D. </a:t>
                      </a:r>
                      <a:r>
                        <a:rPr lang="zh-TW" sz="2400" b="1" kern="100" dirty="0" smtClean="0"/>
                        <a:t>我</a:t>
                      </a:r>
                      <a:r>
                        <a:rPr lang="zh-TW" sz="2400" b="1" kern="100" dirty="0"/>
                        <a:t>在文章的重要部分劃線標記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2" marR="68582" marT="0" marB="0" anchor="ctr"/>
                </a:tc>
              </a:tr>
              <a:tr h="5281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/>
                        <a:t>E. </a:t>
                      </a:r>
                      <a:r>
                        <a:rPr lang="zh-TW" sz="2400" b="1" kern="100" dirty="0" smtClean="0"/>
                        <a:t>我</a:t>
                      </a:r>
                      <a:r>
                        <a:rPr lang="zh-TW" sz="2400" b="1" kern="100" dirty="0"/>
                        <a:t>用自己的話摘要文章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2" marR="68582" marT="0" marB="0" anchor="ctr"/>
                </a:tc>
              </a:tr>
              <a:tr h="5281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/>
                        <a:t>F. </a:t>
                      </a:r>
                      <a:r>
                        <a:rPr lang="zh-TW" sz="2400" b="1" kern="100" dirty="0" smtClean="0"/>
                        <a:t>我</a:t>
                      </a:r>
                      <a:r>
                        <a:rPr lang="zh-TW" sz="2400" b="1" kern="100" dirty="0"/>
                        <a:t>將文章大聲唸給另一個人聽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2" marR="68582" marT="0" marB="0" anchor="ctr"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1403350" y="1762125"/>
            <a:ext cx="6858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b="1" kern="0" dirty="0">
                <a:solidFill>
                  <a:srgbClr val="0000FF"/>
                </a:solidFill>
                <a:latin typeface="Arial"/>
              </a:rPr>
              <a:t>閱讀任務：</a:t>
            </a:r>
            <a:r>
              <a:rPr kumimoji="1" lang="zh-TW" altLang="zh-TW" sz="2800" b="1" kern="0" dirty="0">
                <a:solidFill>
                  <a:srgbClr val="0000FF"/>
                </a:solidFill>
                <a:latin typeface="Arial"/>
              </a:rPr>
              <a:t>你需要理解和記住文章的資訊</a:t>
            </a:r>
            <a:endParaRPr kumimoji="1" lang="zh-TW" altLang="en-US" sz="2800" b="1" kern="0" dirty="0">
              <a:solidFill>
                <a:srgbClr val="0000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4828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5013" y="527050"/>
            <a:ext cx="8229600" cy="8556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後設策略</a:t>
            </a:r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摘要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419" name="內容版面配置區 2"/>
          <p:cNvSpPr>
            <a:spLocks noGrp="1"/>
          </p:cNvSpPr>
          <p:nvPr>
            <p:ph idx="1"/>
          </p:nvPr>
        </p:nvSpPr>
        <p:spPr>
          <a:xfrm>
            <a:off x="1227366" y="1764754"/>
            <a:ext cx="7856041" cy="1449388"/>
          </a:xfrm>
        </p:spPr>
        <p:txBody>
          <a:bodyPr/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zh-TW" sz="2800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你剛讀完一篇又長又難的文章，篇幅有兩頁</a:t>
            </a:r>
            <a:endParaRPr lang="en-US" altLang="zh-TW" sz="2800" b="1" dirty="0" smtClean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zh-TW" sz="2800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，內容是關於非洲一座湖泊水位的波動變化</a:t>
            </a:r>
            <a:endParaRPr lang="en-US" altLang="zh-TW" sz="2800" b="1" dirty="0" smtClean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zh-TW" sz="2800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，你需要寫一篇摘要。</a:t>
            </a:r>
            <a:endParaRPr lang="zh-TW" altLang="en-US" sz="2800" b="1" dirty="0" smtClean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3710"/>
              </p:ext>
            </p:extLst>
          </p:nvPr>
        </p:nvGraphicFramePr>
        <p:xfrm>
          <a:off x="1227366" y="3124200"/>
          <a:ext cx="7391400" cy="331311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391400"/>
              </a:tblGrid>
              <a:tr h="10074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/>
                        <a:t>A. </a:t>
                      </a:r>
                      <a:r>
                        <a:rPr lang="zh-TW" sz="2400" b="1" kern="100" dirty="0" smtClean="0"/>
                        <a:t>我</a:t>
                      </a:r>
                      <a:r>
                        <a:rPr lang="zh-TW" sz="2400" b="1" kern="100" dirty="0"/>
                        <a:t>寫下摘要。然後我檢查文章每個段落是否都包含在</a:t>
                      </a:r>
                      <a:r>
                        <a:rPr lang="zh-TW" sz="2400" b="1" kern="100" dirty="0" smtClean="0"/>
                        <a:t>摘要</a:t>
                      </a:r>
                      <a:r>
                        <a:rPr lang="en-US" altLang="zh-TW" sz="2400" b="1" kern="100" dirty="0" smtClean="0"/>
                        <a:t>  </a:t>
                      </a:r>
                      <a:r>
                        <a:rPr lang="zh-TW" sz="2400" b="1" kern="100" dirty="0" smtClean="0"/>
                        <a:t>中</a:t>
                      </a:r>
                      <a:r>
                        <a:rPr lang="zh-TW" sz="2400" b="1" kern="100" dirty="0"/>
                        <a:t>，因為摘要應包含所有段落的內容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0" marR="68580" marT="0" marB="0" anchor="ctr"/>
                </a:tc>
              </a:tr>
              <a:tr h="4925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/>
                        <a:t>B. </a:t>
                      </a:r>
                      <a:r>
                        <a:rPr lang="zh-TW" sz="2400" b="1" kern="100" dirty="0" smtClean="0"/>
                        <a:t>我</a:t>
                      </a:r>
                      <a:r>
                        <a:rPr lang="zh-TW" sz="2400" b="1" kern="100" dirty="0"/>
                        <a:t>試著儘可能準確地抄寫許多句子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0" marR="68580" marT="0" marB="0" anchor="ctr"/>
                </a:tc>
              </a:tr>
              <a:tr h="4717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/>
                        <a:t>C. </a:t>
                      </a:r>
                      <a:r>
                        <a:rPr lang="zh-TW" sz="2400" b="1" kern="100" dirty="0" smtClean="0"/>
                        <a:t>寫</a:t>
                      </a:r>
                      <a:r>
                        <a:rPr lang="zh-TW" sz="2400" b="1" kern="100" dirty="0"/>
                        <a:t>摘要前，我儘可能將文章讀過很多遍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0" marR="68580" marT="0" marB="0" anchor="ctr"/>
                </a:tc>
              </a:tr>
              <a:tr h="4925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/>
                        <a:t>D. </a:t>
                      </a:r>
                      <a:r>
                        <a:rPr lang="zh-TW" sz="2400" b="1" kern="100" dirty="0" smtClean="0"/>
                        <a:t>我</a:t>
                      </a:r>
                      <a:r>
                        <a:rPr lang="zh-TW" sz="2400" b="1" kern="100" dirty="0"/>
                        <a:t>仔細檢查摘要中是否呈現文章中最重要的論點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0" marR="68580" marT="0" marB="0" anchor="ctr"/>
                </a:tc>
              </a:tr>
              <a:tr h="8487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/>
                        <a:t>E. </a:t>
                      </a:r>
                      <a:r>
                        <a:rPr lang="zh-TW" sz="2400" b="1" kern="100" dirty="0" smtClean="0"/>
                        <a:t>我</a:t>
                      </a:r>
                      <a:r>
                        <a:rPr lang="zh-TW" sz="2400" b="1" kern="100" dirty="0"/>
                        <a:t>讀過文章，將最重要的句子劃線標記，然後將這些重點用自己的話寫成摘要 </a:t>
                      </a:r>
                      <a:endParaRPr lang="zh-TW" sz="2400" b="1" kern="100" dirty="0">
                        <a:solidFill>
                          <a:srgbClr val="7030A0"/>
                        </a:solidFill>
                        <a:latin typeface="新細明體"/>
                        <a:cs typeface="新細明體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6133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075" y="427713"/>
            <a:ext cx="8772525" cy="9748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情意試題摘要分析</a:t>
            </a:r>
            <a:endParaRPr lang="zh-TW" altLang="en-US" sz="40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579" name="矩形 3"/>
          <p:cNvSpPr>
            <a:spLocks noChangeArrowheads="1"/>
          </p:cNvSpPr>
          <p:nvPr/>
        </p:nvSpPr>
        <p:spPr bwMode="auto">
          <a:xfrm>
            <a:off x="1259631" y="1818137"/>
            <a:ext cx="7129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zh-TW" sz="3200" dirty="0"/>
              <a:t>為什麼我要學習國語？因為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074836"/>
              </p:ext>
            </p:extLst>
          </p:nvPr>
        </p:nvGraphicFramePr>
        <p:xfrm>
          <a:off x="219075" y="2854454"/>
          <a:ext cx="4544759" cy="304152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389454"/>
                <a:gridCol w="981524"/>
                <a:gridCol w="627366"/>
                <a:gridCol w="546415"/>
              </a:tblGrid>
              <a:tr h="6474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zh-TW" sz="18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為什麼我要學習國語？因為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FF00"/>
                          </a:solidFill>
                          <a:effectLst/>
                        </a:rPr>
                        <a:t>國語平均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solidFill>
                            <a:srgbClr val="FFFF00"/>
                          </a:solidFill>
                          <a:effectLst/>
                        </a:rPr>
                        <a:t>人數</a:t>
                      </a:r>
                      <a:endParaRPr lang="zh-TW" sz="1800" kern="100">
                        <a:solidFill>
                          <a:srgbClr val="FFFF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FF00"/>
                          </a:solidFill>
                          <a:effectLst/>
                        </a:rPr>
                        <a:t>比例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</a:tr>
              <a:tr h="4532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我很喜歡學國語。</a:t>
                      </a:r>
                      <a:endParaRPr lang="zh-TW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21.45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3325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22.7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5656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我想真正弄懂老師教的東西。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21.09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6853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46.8</a:t>
                      </a: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4036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師長要求我這麼做。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19.74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822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5.6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5656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不學國語，我會覺得自己很糟糕。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19.17</a:t>
                      </a: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3642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24.9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4058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總和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14642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30" y="2818444"/>
            <a:ext cx="5038745" cy="31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096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矩形 3"/>
          <p:cNvSpPr>
            <a:spLocks noChangeArrowheads="1"/>
          </p:cNvSpPr>
          <p:nvPr/>
        </p:nvSpPr>
        <p:spPr bwMode="auto">
          <a:xfrm>
            <a:off x="438151" y="2095313"/>
            <a:ext cx="830733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Font typeface="Wingdings" pitchFamily="2" charset="2"/>
              <a:buChar char="u"/>
            </a:pP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「為什麼我要學習國語？」此情意題結果發現，選擇「我很喜歡學國語」和「我想真正弄懂老師教的東西」兩個選項的學生，其檢測成績均高（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21.45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和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21.09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），顯示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「學習情意和成就動機」與「學習成就」有明顯</a:t>
            </a:r>
            <a:r>
              <a:rPr lang="zh-TW" altLang="zh-TW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相關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u"/>
            </a:pPr>
            <a:endParaRPr lang="en-US" altLang="zh-TW" sz="32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建議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教師宜從班級經營著手，以提升學生情意及激勵學生學習的成就動機。</a:t>
            </a: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19075" y="427713"/>
            <a:ext cx="8772525" cy="9748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情意試題摘要分析</a:t>
            </a:r>
            <a:endParaRPr lang="zh-TW" altLang="en-US" sz="40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23624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矩形 3"/>
          <p:cNvSpPr>
            <a:spLocks noChangeArrowheads="1"/>
          </p:cNvSpPr>
          <p:nvPr/>
        </p:nvSpPr>
        <p:spPr bwMode="auto">
          <a:xfrm>
            <a:off x="1377900" y="1998531"/>
            <a:ext cx="7129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en-US" altLang="zh-TW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zh-TW" sz="3200" dirty="0"/>
              <a:t>當我在學習國語時，我通常會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070783"/>
              </p:ext>
            </p:extLst>
          </p:nvPr>
        </p:nvGraphicFramePr>
        <p:xfrm>
          <a:off x="219075" y="3021913"/>
          <a:ext cx="4544759" cy="315302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333625"/>
                <a:gridCol w="1019175"/>
                <a:gridCol w="657225"/>
                <a:gridCol w="534734"/>
              </a:tblGrid>
              <a:tr h="5617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當我在學習國語時，我通常會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國語平均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人數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比例</a:t>
                      </a:r>
                    </a:p>
                  </a:txBody>
                  <a:tcPr marL="17780" marR="17780" marT="0" marB="0" anchor="ctr"/>
                </a:tc>
              </a:tr>
              <a:tr h="2643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試著了解哪些部分是最重要該學習的。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19.97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5129</a:t>
                      </a: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35.1</a:t>
                      </a: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2485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試著將它和我學過的知識相連接。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22.19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5838</a:t>
                      </a: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39.9</a:t>
                      </a: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5793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愈專心就愈能學會更多。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19.31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2988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20.4</a:t>
                      </a: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3336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無法專心，對國語沒有興趣。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17.81</a:t>
                      </a: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680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4.6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3660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總和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14635</a:t>
                      </a: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834" y="3040136"/>
            <a:ext cx="5038745" cy="3116577"/>
          </a:xfrm>
          <a:prstGeom prst="rect">
            <a:avLst/>
          </a:prstGeom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19075" y="427713"/>
            <a:ext cx="8772525" cy="9748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情意試題摘要分析</a:t>
            </a:r>
            <a:endParaRPr lang="zh-TW" altLang="en-US" sz="40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3941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矩形 3"/>
          <p:cNvSpPr>
            <a:spLocks noChangeArrowheads="1"/>
          </p:cNvSpPr>
          <p:nvPr/>
        </p:nvSpPr>
        <p:spPr bwMode="auto">
          <a:xfrm>
            <a:off x="676557" y="2196748"/>
            <a:ext cx="785756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Font typeface="Wingdings" pitchFamily="2" charset="2"/>
              <a:buChar char="u"/>
            </a:pP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「當我在學習國語時，我通常會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……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」此情意題結果發現，當學生能試著將它與其學過的知識相連接時，會有最佳的學習表現（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22.19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）。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u"/>
            </a:pPr>
            <a:endParaRPr lang="en-US" altLang="zh-TW" sz="32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建議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教師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宜在教學過程中教導學生進行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新舊知識之連結和整合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，方能達到較佳的學習成就表現。</a:t>
            </a: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19075" y="427713"/>
            <a:ext cx="8772525" cy="9748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情意試題摘要分析</a:t>
            </a:r>
            <a:endParaRPr lang="zh-TW" altLang="en-US" sz="40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9597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矩形 3"/>
          <p:cNvSpPr>
            <a:spLocks noChangeArrowheads="1"/>
          </p:cNvSpPr>
          <p:nvPr/>
        </p:nvSpPr>
        <p:spPr bwMode="auto">
          <a:xfrm>
            <a:off x="1111200" y="1910976"/>
            <a:ext cx="71294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en-US" altLang="zh-TW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zh-TW" sz="3200" dirty="0"/>
              <a:t>為什麼我會試著在國語有良好的表現？因為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763609"/>
              </p:ext>
            </p:extLst>
          </p:nvPr>
        </p:nvGraphicFramePr>
        <p:xfrm>
          <a:off x="176164" y="3209925"/>
          <a:ext cx="4481561" cy="314515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333625"/>
                <a:gridCol w="708010"/>
                <a:gridCol w="658876"/>
                <a:gridCol w="781050"/>
              </a:tblGrid>
              <a:tr h="6762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zh-TW" sz="18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為什麼我會試著在國語有良好的表現？因為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FF00"/>
                          </a:solidFill>
                          <a:effectLst/>
                        </a:rPr>
                        <a:t>國語平均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FF00"/>
                          </a:solidFill>
                          <a:effectLst/>
                        </a:rPr>
                        <a:t>人數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FF00"/>
                          </a:solidFill>
                          <a:effectLst/>
                        </a:rPr>
                        <a:t>比例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</a:tr>
              <a:tr h="2643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我很喜歡把國語學好的感覺。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21.44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3174</a:t>
                      </a: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21.7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2485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國語表現良好對我來說是很重要的一件事。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20.11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5733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39.2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2485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國語表現良好，我會很有自信。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21.14</a:t>
                      </a: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4429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30.3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2485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國語表現良好，我可能會得到獎勵。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19.14</a:t>
                      </a: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1277</a:t>
                      </a: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8.7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2485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總和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14613</a:t>
                      </a: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638" y="3209903"/>
            <a:ext cx="5011717" cy="3125725"/>
          </a:xfrm>
          <a:prstGeom prst="rect">
            <a:avLst/>
          </a:prstGeom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19075" y="427713"/>
            <a:ext cx="8772525" cy="9748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情意試題摘要分析</a:t>
            </a:r>
            <a:endParaRPr lang="zh-TW" altLang="en-US" sz="40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7384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0" y="355992"/>
            <a:ext cx="8965580" cy="120659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 dirty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2016</a:t>
            </a:r>
            <a:r>
              <a:rPr lang="zh-TW" altLang="en-US" sz="4000" b="1" dirty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縣市教育力</a:t>
            </a:r>
            <a:r>
              <a:rPr lang="zh-TW" altLang="en-US" sz="4000" b="1" dirty="0" smtClean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調查</a:t>
            </a:r>
            <a:endParaRPr lang="en-US" altLang="zh-TW" sz="4000" b="1" dirty="0" smtClean="0">
              <a:solidFill>
                <a:srgbClr val="0066FF"/>
              </a:solidFill>
              <a:latin typeface="Heiti TC Light"/>
              <a:ea typeface="Heiti TC Light"/>
              <a:cs typeface="Heiti TC Light"/>
            </a:endParaRPr>
          </a:p>
          <a:p>
            <a:r>
              <a:rPr lang="zh-TW" altLang="en-US" sz="4000" b="1" dirty="0" smtClean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窮</a:t>
            </a:r>
            <a:r>
              <a:rPr lang="zh-TW" altLang="en-US" sz="4000" b="1" dirty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縣逆襲，台北市首次滑落第</a:t>
            </a:r>
            <a:r>
              <a:rPr lang="en-US" altLang="zh-TW" sz="4000" b="1" dirty="0">
                <a:solidFill>
                  <a:srgbClr val="0066FF"/>
                </a:solidFill>
                <a:latin typeface="Heiti TC Light"/>
                <a:ea typeface="Heiti TC Light"/>
                <a:cs typeface="Heiti TC Light"/>
              </a:rPr>
              <a:t>1</a:t>
            </a:r>
            <a:endParaRPr lang="zh-TW" altLang="en-US" sz="4000" b="1" dirty="0">
              <a:solidFill>
                <a:srgbClr val="0066FF"/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6214" y="3034404"/>
            <a:ext cx="53774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prstClr val="black"/>
                </a:solidFill>
              </a:rPr>
              <a:t>宜蘭縣首度打敗台北市，成為縣市互選「最佳教育縣市長」第一名。總成績第八名的宜蘭，此次在「弱勢關懷」項目中也取得第三名。</a:t>
            </a:r>
            <a:r>
              <a:rPr lang="zh-TW" altLang="en-US" sz="2400" b="1" dirty="0">
                <a:solidFill>
                  <a:srgbClr val="0066FF"/>
                </a:solidFill>
              </a:rPr>
              <a:t>國中教育會考實施以來，宜蘭每一年都試圖降低縣內</a:t>
            </a:r>
            <a:r>
              <a:rPr lang="en-US" altLang="zh-TW" sz="2400" b="1" dirty="0">
                <a:solidFill>
                  <a:srgbClr val="0066FF"/>
                </a:solidFill>
              </a:rPr>
              <a:t>5</a:t>
            </a:r>
            <a:r>
              <a:rPr lang="zh-TW" altLang="en-US" sz="2400" b="1" dirty="0">
                <a:solidFill>
                  <a:srgbClr val="0066FF"/>
                </a:solidFill>
              </a:rPr>
              <a:t>Ｃ及</a:t>
            </a:r>
            <a:r>
              <a:rPr lang="en-US" altLang="zh-TW" sz="2400" b="1" dirty="0">
                <a:solidFill>
                  <a:srgbClr val="0066FF"/>
                </a:solidFill>
              </a:rPr>
              <a:t>3</a:t>
            </a:r>
            <a:r>
              <a:rPr lang="zh-TW" altLang="en-US" sz="2400" b="1" dirty="0">
                <a:solidFill>
                  <a:srgbClr val="0066FF"/>
                </a:solidFill>
              </a:rPr>
              <a:t>Ｃ的學生。</a:t>
            </a:r>
            <a:r>
              <a:rPr lang="zh-TW" altLang="en-US" sz="2400" b="1" dirty="0">
                <a:solidFill>
                  <a:srgbClr val="6600FF"/>
                </a:solidFill>
              </a:rPr>
              <a:t>第六名的苗栗在「會考減</a:t>
            </a:r>
            <a:r>
              <a:rPr lang="en-US" altLang="zh-TW" sz="2400" b="1" dirty="0">
                <a:solidFill>
                  <a:srgbClr val="6600FF"/>
                </a:solidFill>
              </a:rPr>
              <a:t>C</a:t>
            </a:r>
            <a:r>
              <a:rPr lang="zh-TW" altLang="en-US" sz="2400" b="1" dirty="0">
                <a:solidFill>
                  <a:srgbClr val="6600FF"/>
                </a:solidFill>
              </a:rPr>
              <a:t>」成效顯著，</a:t>
            </a:r>
            <a:r>
              <a:rPr lang="en-US" altLang="zh-TW" sz="2400" b="1" dirty="0">
                <a:solidFill>
                  <a:srgbClr val="6600FF"/>
                </a:solidFill>
              </a:rPr>
              <a:t>103-105</a:t>
            </a:r>
            <a:r>
              <a:rPr lang="zh-TW" altLang="en-US" sz="2400" b="1" dirty="0">
                <a:solidFill>
                  <a:srgbClr val="6600FF"/>
                </a:solidFill>
              </a:rPr>
              <a:t>年國英數會考成績Ｃ的比例都減少</a:t>
            </a:r>
            <a:r>
              <a:rPr lang="en-US" altLang="zh-TW" sz="2400" b="1" dirty="0">
                <a:solidFill>
                  <a:srgbClr val="6600FF"/>
                </a:solidFill>
              </a:rPr>
              <a:t>2</a:t>
            </a:r>
            <a:r>
              <a:rPr lang="zh-TW" altLang="en-US" sz="2400" b="1" dirty="0">
                <a:solidFill>
                  <a:srgbClr val="6600FF"/>
                </a:solidFill>
              </a:rPr>
              <a:t>％以上，數學Ｃ更減少了</a:t>
            </a:r>
            <a:r>
              <a:rPr lang="en-US" altLang="zh-TW" sz="2400" b="1" dirty="0">
                <a:solidFill>
                  <a:srgbClr val="6600FF"/>
                </a:solidFill>
              </a:rPr>
              <a:t>4.6%</a:t>
            </a:r>
            <a:r>
              <a:rPr lang="zh-TW" altLang="en-US" sz="2400" b="1" dirty="0">
                <a:solidFill>
                  <a:srgbClr val="6600FF"/>
                </a:solidFill>
              </a:rPr>
              <a:t>。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13459" y="1649409"/>
            <a:ext cx="817172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>
                <a:solidFill>
                  <a:srgbClr val="FF0066"/>
                </a:solidFill>
                <a:cs typeface="Times New Roman" panose="02020603050405020304" pitchFamily="18" charset="0"/>
              </a:rPr>
              <a:t>發現</a:t>
            </a:r>
            <a:r>
              <a:rPr lang="en-US" altLang="zh-TW" sz="2800" b="1" dirty="0">
                <a:solidFill>
                  <a:srgbClr val="FF0066"/>
                </a:solidFill>
                <a:cs typeface="Times New Roman" panose="02020603050405020304" pitchFamily="18" charset="0"/>
              </a:rPr>
              <a:t>4. </a:t>
            </a:r>
            <a:endParaRPr lang="en-US" altLang="zh-TW" sz="2800" b="1" dirty="0" smtClean="0">
              <a:solidFill>
                <a:srgbClr val="FF0066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苗栗</a:t>
            </a:r>
            <a:r>
              <a:rPr lang="zh-TW" altLang="en-US" sz="2800" b="1" dirty="0">
                <a:solidFill>
                  <a:srgbClr val="FF0066"/>
                </a:solidFill>
                <a:cs typeface="Times New Roman" panose="02020603050405020304" pitchFamily="18" charset="0"/>
              </a:rPr>
              <a:t>、宜蘭，政府投入與領導者滿意度居冠，專業領導有效幫助窮縣翻身</a:t>
            </a:r>
            <a:endParaRPr lang="zh-TW" altLang="en-US" sz="2800" dirty="0" smtClean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4333" r="25313"/>
          <a:stretch/>
        </p:blipFill>
        <p:spPr>
          <a:xfrm>
            <a:off x="5990886" y="2597100"/>
            <a:ext cx="3153114" cy="403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3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矩形 3"/>
          <p:cNvSpPr>
            <a:spLocks noChangeArrowheads="1"/>
          </p:cNvSpPr>
          <p:nvPr/>
        </p:nvSpPr>
        <p:spPr bwMode="auto">
          <a:xfrm>
            <a:off x="1511250" y="1882144"/>
            <a:ext cx="7129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en-US" altLang="zh-TW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zh-TW" sz="3200" dirty="0"/>
              <a:t>為什麼我</a:t>
            </a:r>
            <a:r>
              <a:rPr lang="zh-TW" altLang="zh-TW" sz="3200" u="dbl" dirty="0"/>
              <a:t>不想</a:t>
            </a:r>
            <a:r>
              <a:rPr lang="zh-TW" altLang="zh-TW" sz="3200" dirty="0"/>
              <a:t>讓自己的國語更好？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845733"/>
              </p:ext>
            </p:extLst>
          </p:nvPr>
        </p:nvGraphicFramePr>
        <p:xfrm>
          <a:off x="279604" y="2945546"/>
          <a:ext cx="4544759" cy="3407629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419351"/>
                <a:gridCol w="714375"/>
                <a:gridCol w="776124"/>
                <a:gridCol w="634909"/>
              </a:tblGrid>
              <a:tr h="6644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zh-TW" sz="18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為什麼我</a:t>
                      </a:r>
                      <a:r>
                        <a:rPr lang="zh-TW" altLang="zh-TW" sz="1800" b="1" u="dbl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不想</a:t>
                      </a:r>
                      <a:r>
                        <a:rPr lang="zh-TW" altLang="zh-TW" sz="18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讓自己的國語更好？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FF00"/>
                          </a:solidFill>
                          <a:effectLst/>
                        </a:rPr>
                        <a:t>國語平均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FF00"/>
                          </a:solidFill>
                          <a:effectLst/>
                        </a:rPr>
                        <a:t>人數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FF00"/>
                          </a:solidFill>
                          <a:effectLst/>
                        </a:rPr>
                        <a:t>比例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17780" marR="17780" marT="0" marB="0" anchor="ctr"/>
                </a:tc>
              </a:tr>
              <a:tr h="2643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u="dbl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我會想讓自己的國語更好，所以沒想過這個問題。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21.65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11084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75.8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2485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u="dbl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有一點小小的進步，別人也不會注意或肯定我。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18.09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2228</a:t>
                      </a: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15.2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2485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u="dbl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國語一直很差，不可能會進步的。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15.14</a:t>
                      </a: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751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u="dbl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討厭算國語作業，有沒有進步我都不在意。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17.76</a:t>
                      </a: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555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  <a:tr h="2485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u="dbl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總和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14618</a:t>
                      </a:r>
                      <a:endParaRPr lang="zh-TW" sz="18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zh-TW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363" y="3029913"/>
            <a:ext cx="5038745" cy="3123105"/>
          </a:xfrm>
          <a:prstGeom prst="rect">
            <a:avLst/>
          </a:prstGeom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19075" y="427713"/>
            <a:ext cx="8772525" cy="9748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情意試題摘要分析</a:t>
            </a:r>
            <a:endParaRPr lang="zh-TW" altLang="en-US" sz="40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76843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矩形 3"/>
          <p:cNvSpPr>
            <a:spLocks noChangeArrowheads="1"/>
          </p:cNvSpPr>
          <p:nvPr/>
        </p:nvSpPr>
        <p:spPr bwMode="auto">
          <a:xfrm>
            <a:off x="1175772" y="2206273"/>
            <a:ext cx="7129463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Font typeface="Wingdings" pitchFamily="2" charset="2"/>
              <a:buChar char="u"/>
            </a:pP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從「為什麼我會試著在國語有良好的表現？因為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……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」和「為什麼我不想讓自己的國語更好？因為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……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」兩題情意題的施測結果可以發現，當學生的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心理素質增加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（諸如擁有自信），或是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擁有正向態度及想法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時（諸如想讓自己的國語更好），會擁有較佳的學習表現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zh-TW" sz="3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19075" y="427713"/>
            <a:ext cx="8772525" cy="9748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情意試題摘要分析</a:t>
            </a:r>
            <a:endParaRPr lang="zh-TW" altLang="en-US" sz="40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92158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矩形 3"/>
          <p:cNvSpPr>
            <a:spLocks noChangeArrowheads="1"/>
          </p:cNvSpPr>
          <p:nvPr/>
        </p:nvSpPr>
        <p:spPr bwMode="auto">
          <a:xfrm>
            <a:off x="1119364" y="2483487"/>
            <a:ext cx="712946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Font typeface="Wingdings" pitchFamily="2" charset="2"/>
              <a:buChar char="u"/>
            </a:pP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建議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教師可從學生的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心理素質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著手，包括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重建學生自信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激發正向的思維和</a:t>
            </a:r>
            <a:r>
              <a:rPr lang="zh-TW" altLang="zh-TW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態度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提升學生自我效能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等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，相信對於提升學生的成就表現上，必有所幫助。</a:t>
            </a: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19075" y="427713"/>
            <a:ext cx="8772525" cy="9748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情意試題摘要分析</a:t>
            </a:r>
            <a:endParaRPr lang="zh-TW" altLang="en-US" sz="40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35535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矩形 3"/>
          <p:cNvSpPr>
            <a:spLocks noChangeArrowheads="1"/>
          </p:cNvSpPr>
          <p:nvPr/>
        </p:nvSpPr>
        <p:spPr bwMode="auto">
          <a:xfrm>
            <a:off x="1339800" y="1979402"/>
            <a:ext cx="71294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en-US" altLang="zh-TW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zh-TW" sz="3200" dirty="0"/>
              <a:t>當我看不懂一篇文章時，最常因為下列哪一項原因？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589562"/>
              </p:ext>
            </p:extLst>
          </p:nvPr>
        </p:nvGraphicFramePr>
        <p:xfrm>
          <a:off x="219076" y="3252417"/>
          <a:ext cx="4504337" cy="300675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362199"/>
                <a:gridCol w="676275"/>
                <a:gridCol w="733425"/>
                <a:gridCol w="732438"/>
              </a:tblGrid>
              <a:tr h="4377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當我看不懂一篇文章時，最常因為下列哪一項原因？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國語平均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人數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比例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</a:tr>
              <a:tr h="4807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+mn-ea"/>
                          <a:ea typeface="+mn-ea"/>
                          <a:cs typeface="Times New Roman"/>
                        </a:rPr>
                        <a:t>文章有些看不懂的生字。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19.06 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1569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10.7 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b"/>
                </a:tc>
              </a:tr>
              <a:tr h="4857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+mn-ea"/>
                          <a:ea typeface="+mn-ea"/>
                          <a:cs typeface="Times New Roman"/>
                        </a:rPr>
                        <a:t>不了解有些語詞的意義。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21.15 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7713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52.8 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b"/>
                </a:tc>
              </a:tr>
              <a:tr h="2485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+mn-ea"/>
                          <a:ea typeface="+mn-ea"/>
                          <a:cs typeface="Times New Roman"/>
                        </a:rPr>
                        <a:t>不了解有些句子在說什麼。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20.68 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3512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24.1 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b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+mn-ea"/>
                          <a:ea typeface="+mn-ea"/>
                          <a:cs typeface="Times New Roman"/>
                        </a:rPr>
                        <a:t>没有耐心讀文章。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19.66 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1803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12.4 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b"/>
                </a:tc>
              </a:tr>
              <a:tr h="2485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總和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 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14597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100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413" y="3252417"/>
            <a:ext cx="4712153" cy="309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19075" y="427713"/>
            <a:ext cx="8772525" cy="9748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情意試題摘要分析</a:t>
            </a:r>
            <a:endParaRPr lang="zh-TW" altLang="en-US" sz="40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04375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矩形 3"/>
          <p:cNvSpPr>
            <a:spLocks noChangeArrowheads="1"/>
          </p:cNvSpPr>
          <p:nvPr/>
        </p:nvSpPr>
        <p:spPr bwMode="auto">
          <a:xfrm>
            <a:off x="1119364" y="2178687"/>
            <a:ext cx="712946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Font typeface="Wingdings" pitchFamily="2" charset="2"/>
              <a:buChar char="u"/>
            </a:pP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「當我看不懂一篇文章時，最常因為下列哪一項原因？」此情意題結果發現，選擇「不了解有些語詞的意義」佔了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52.8%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。因此，教師在進行課文教學時應針對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語詞之意義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、該語詞在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某語境中的涵義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或是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閱讀理解能力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上，加強教學的成效。</a:t>
            </a: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19075" y="427713"/>
            <a:ext cx="8772525" cy="9748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情意試題摘要分析</a:t>
            </a:r>
            <a:endParaRPr lang="zh-TW" altLang="en-US" sz="40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35963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矩形 3"/>
          <p:cNvSpPr>
            <a:spLocks noChangeArrowheads="1"/>
          </p:cNvSpPr>
          <p:nvPr/>
        </p:nvSpPr>
        <p:spPr bwMode="auto">
          <a:xfrm>
            <a:off x="219075" y="1942861"/>
            <a:ext cx="89658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en-US" altLang="zh-TW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zh-TW" sz="3200" dirty="0"/>
              <a:t>我常會使用何種方法，幫助自己</a:t>
            </a:r>
            <a:r>
              <a:rPr lang="zh-TW" altLang="zh-TW" sz="3200" dirty="0" smtClean="0"/>
              <a:t>理解</a:t>
            </a:r>
            <a:r>
              <a:rPr lang="zh-TW" altLang="en-US" sz="3200" dirty="0" smtClean="0"/>
              <a:t>文章</a:t>
            </a:r>
            <a:r>
              <a:rPr lang="zh-TW" altLang="zh-TW" sz="3200" dirty="0" smtClean="0"/>
              <a:t>？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613433"/>
              </p:ext>
            </p:extLst>
          </p:nvPr>
        </p:nvGraphicFramePr>
        <p:xfrm>
          <a:off x="60577" y="2863170"/>
          <a:ext cx="4544760" cy="331855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336132"/>
                <a:gridCol w="690998"/>
                <a:gridCol w="764704"/>
                <a:gridCol w="752926"/>
              </a:tblGrid>
              <a:tr h="8191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我常會使用何種方法，幫助自己理解一篇又長又難的文章？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國語平均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人數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比例</a:t>
                      </a:r>
                    </a:p>
                  </a:txBody>
                  <a:tcPr marL="17780" marR="17780" marT="0" marB="0" anchor="ctr"/>
                </a:tc>
              </a:tr>
              <a:tr h="2643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用自己的話摘要文章內容。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21.68 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3792</a:t>
                      </a:r>
                      <a:endParaRPr lang="zh-TW" sz="1800" b="0" kern="1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26.0 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2485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專注於文章中容易理解的部分。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19.60 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3303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22.7 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2485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儘可能將文章讀過很多遍。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21.06 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3920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26.9 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將最重要的句子劃線標記。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20.03 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3551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24.4 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01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總和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 </a:t>
                      </a:r>
                      <a:endParaRPr lang="zh-TW" sz="1800" b="0" kern="1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14566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100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7" y="2949464"/>
            <a:ext cx="5014913" cy="311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19075" y="427713"/>
            <a:ext cx="8772525" cy="9748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情意試題摘要分析</a:t>
            </a:r>
            <a:endParaRPr lang="zh-TW" altLang="en-US" sz="40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93279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矩形 3"/>
          <p:cNvSpPr>
            <a:spLocks noChangeArrowheads="1"/>
          </p:cNvSpPr>
          <p:nvPr/>
        </p:nvSpPr>
        <p:spPr bwMode="auto">
          <a:xfrm>
            <a:off x="638175" y="1959859"/>
            <a:ext cx="757255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Font typeface="Wingdings" pitchFamily="2" charset="2"/>
              <a:buChar char="u"/>
            </a:pP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對於「我常會使用何種方法，幫助自己理解一篇又長又難的文章？」中，四個答案選項的比例大約各占四分之一，表示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每一種閱讀理解策略對孩子都具有相同的重要性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，能增進學生的閱讀理解能力。不過，其中使用「自己的話摘要文章內容」的學生獲致較高的檢測成績（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21.68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），足可見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讓文章精簡的摘要能力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，更可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有效提升學生的理解能力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19075" y="427713"/>
            <a:ext cx="8772525" cy="9748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情意試題摘要分析</a:t>
            </a:r>
            <a:endParaRPr lang="zh-TW" altLang="en-US" sz="40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511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矩形 3"/>
          <p:cNvSpPr>
            <a:spLocks noChangeArrowheads="1"/>
          </p:cNvSpPr>
          <p:nvPr/>
        </p:nvSpPr>
        <p:spPr bwMode="auto">
          <a:xfrm>
            <a:off x="219075" y="1985208"/>
            <a:ext cx="92508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en-US" altLang="zh-TW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10.</a:t>
            </a:r>
            <a:r>
              <a:rPr lang="zh-TW" altLang="zh-TW" sz="3200" dirty="0"/>
              <a:t>我</a:t>
            </a:r>
            <a:r>
              <a:rPr lang="zh-TW" altLang="zh-TW" sz="3200" dirty="0" smtClean="0"/>
              <a:t>一天大約</a:t>
            </a:r>
            <a:r>
              <a:rPr lang="zh-TW" altLang="zh-TW" sz="3200" dirty="0"/>
              <a:t>花多少時間為了樂趣而閱讀？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686698"/>
              </p:ext>
            </p:extLst>
          </p:nvPr>
        </p:nvGraphicFramePr>
        <p:xfrm>
          <a:off x="60577" y="2931585"/>
          <a:ext cx="4544760" cy="341206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330198"/>
                <a:gridCol w="723900"/>
                <a:gridCol w="752475"/>
                <a:gridCol w="738187"/>
              </a:tblGrid>
              <a:tr h="6688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我一天通常大約花多少時間為了樂趣而閱讀？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國語平均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人數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比例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</a:tr>
              <a:tr h="548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30</a:t>
                      </a: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分鐘或少於</a:t>
                      </a: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 30</a:t>
                      </a: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分鐘。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19.01 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5276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36.4 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</a:tr>
              <a:tr h="548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超過</a:t>
                      </a: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 30</a:t>
                      </a: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分鐘，但少於</a:t>
                      </a: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 60</a:t>
                      </a: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分鐘。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21.13 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5070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35.0 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</a:tr>
              <a:tr h="548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1</a:t>
                      </a: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至</a:t>
                      </a: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 2</a:t>
                      </a: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個小時。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22.23 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2758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19.0 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</a:tr>
              <a:tr h="548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超過</a:t>
                      </a: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 2</a:t>
                      </a: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個小時。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22.06 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1387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9.6 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</a:tr>
              <a:tr h="548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總和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 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14491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100.0 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7" y="2982810"/>
            <a:ext cx="5535613" cy="318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19075" y="427713"/>
            <a:ext cx="8772525" cy="9748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情意試題摘要分析</a:t>
            </a:r>
            <a:endParaRPr lang="zh-TW" altLang="en-US" sz="40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09460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矩形 3"/>
          <p:cNvSpPr>
            <a:spLocks noChangeArrowheads="1"/>
          </p:cNvSpPr>
          <p:nvPr/>
        </p:nvSpPr>
        <p:spPr bwMode="auto">
          <a:xfrm>
            <a:off x="538338" y="1893184"/>
            <a:ext cx="782461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Font typeface="Wingdings" pitchFamily="2" charset="2"/>
              <a:buChar char="u"/>
            </a:pP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「我一天通常大約花多少時間為了樂趣而閱讀？」，從檢測成績來看，成績最高為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22.23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，其閱讀時間為「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至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個小時」，顯示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最理想的課外閱讀時間為</a:t>
            </a:r>
            <a:r>
              <a:rPr lang="en-US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至</a:t>
            </a:r>
            <a:r>
              <a:rPr lang="en-US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小時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，此結果與去年學力檢測的結果相同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。若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學生的閱讀時間超過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小時者，亦能得到不錯的檢測成績（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22.06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）。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若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學生的閱讀時間一天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不到</a:t>
            </a:r>
            <a:r>
              <a:rPr lang="en-US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分鐘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，學習表現則會受閱讀量不足而有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負面影響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19075" y="427713"/>
            <a:ext cx="8772525" cy="9748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情意試題摘要分析</a:t>
            </a:r>
            <a:endParaRPr lang="zh-TW" altLang="en-US" sz="40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60147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矩形 3"/>
          <p:cNvSpPr>
            <a:spLocks noChangeArrowheads="1"/>
          </p:cNvSpPr>
          <p:nvPr/>
        </p:nvSpPr>
        <p:spPr bwMode="auto">
          <a:xfrm>
            <a:off x="403761" y="1650495"/>
            <a:ext cx="925087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12.</a:t>
            </a:r>
            <a:r>
              <a:rPr lang="zh-TW" altLang="zh-TW" sz="3200" dirty="0" smtClean="0"/>
              <a:t>如果兩個月後要再做一次類似的測驗，我願意更努力去準備嗎？</a:t>
            </a:r>
            <a:endParaRPr lang="zh-TW" altLang="zh-TW" sz="3200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104450"/>
              </p:ext>
            </p:extLst>
          </p:nvPr>
        </p:nvGraphicFramePr>
        <p:xfrm>
          <a:off x="55814" y="2953781"/>
          <a:ext cx="4549523" cy="356616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289510"/>
                <a:gridCol w="742950"/>
                <a:gridCol w="752475"/>
                <a:gridCol w="764588"/>
              </a:tblGrid>
              <a:tr h="548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如果兩個月後要再做一次類似的測驗，我願意更努力去準備嗎？</a:t>
                      </a:r>
                      <a:endParaRPr lang="zh-TW" sz="1800" b="1" kern="100" dirty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國語平均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人數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比例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</a:tr>
              <a:tr h="548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smtClean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願意，我希望能提升我的國語能力。</a:t>
                      </a:r>
                      <a:endParaRPr lang="zh-TW" sz="1800" b="1" kern="100">
                        <a:solidFill>
                          <a:schemeClr val="lt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20.86 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9897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68.5 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b"/>
                </a:tc>
              </a:tr>
              <a:tr h="548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smtClean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願意，不努力就會被父母責備。</a:t>
                      </a:r>
                      <a:endParaRPr lang="zh-TW" sz="1800" b="1" kern="100">
                        <a:solidFill>
                          <a:schemeClr val="lt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18.97 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1022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7.1 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b"/>
                </a:tc>
              </a:tr>
              <a:tr h="548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smtClean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願意，不努力就會輸給其他同學。</a:t>
                      </a:r>
                      <a:endParaRPr lang="zh-TW" sz="1800" b="1" kern="100">
                        <a:solidFill>
                          <a:schemeClr val="lt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21.12 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3032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21.0 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b"/>
                </a:tc>
              </a:tr>
              <a:tr h="548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不願意，努力也沒有用。</a:t>
                      </a:r>
                      <a:endParaRPr lang="zh-TW" sz="1800" b="1" kern="100" dirty="0">
                        <a:solidFill>
                          <a:schemeClr val="lt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17.37 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507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3.5 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b"/>
                </a:tc>
              </a:tr>
              <a:tr h="548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總和</a:t>
                      </a:r>
                      <a:endParaRPr lang="zh-TW" sz="1800" b="1" kern="100" dirty="0">
                        <a:solidFill>
                          <a:schemeClr val="lt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14458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100.0 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7" y="3195336"/>
            <a:ext cx="5049302" cy="3083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19075" y="427713"/>
            <a:ext cx="8772525" cy="9748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情意試題摘要分析</a:t>
            </a:r>
            <a:endParaRPr lang="zh-TW" altLang="en-US" sz="40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62011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11169" y="1983939"/>
            <a:ext cx="76277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prstClr val="black"/>
                </a:solidFill>
              </a:rPr>
              <a:t>教育部</a:t>
            </a:r>
            <a:r>
              <a:rPr lang="en-US" altLang="zh-TW" sz="2800" b="1" dirty="0">
                <a:solidFill>
                  <a:prstClr val="black"/>
                </a:solidFill>
              </a:rPr>
              <a:t>105</a:t>
            </a:r>
            <a:r>
              <a:rPr lang="zh-TW" altLang="en-US" sz="2800" b="1" dirty="0">
                <a:solidFill>
                  <a:prstClr val="black"/>
                </a:solidFill>
              </a:rPr>
              <a:t>年度國民教育輔導團領域輔導小組運作績優團隊選拔， </a:t>
            </a:r>
            <a:r>
              <a:rPr lang="en-US" altLang="zh-TW" sz="2800" b="1" dirty="0">
                <a:solidFill>
                  <a:prstClr val="black"/>
                </a:solidFill>
              </a:rPr>
              <a:t>…</a:t>
            </a:r>
          </a:p>
          <a:p>
            <a:r>
              <a:rPr lang="zh-TW" altLang="en-US" sz="2800" b="1" dirty="0">
                <a:solidFill>
                  <a:prstClr val="black"/>
                </a:solidFill>
              </a:rPr>
              <a:t>教育部</a:t>
            </a:r>
            <a:r>
              <a:rPr lang="en-US" altLang="zh-TW" sz="2800" b="1" dirty="0">
                <a:solidFill>
                  <a:prstClr val="black"/>
                </a:solidFill>
              </a:rPr>
              <a:t>105</a:t>
            </a:r>
            <a:r>
              <a:rPr lang="zh-TW" altLang="en-US" sz="2800" b="1" dirty="0">
                <a:solidFill>
                  <a:prstClr val="black"/>
                </a:solidFill>
              </a:rPr>
              <a:t>年度國民教育輔導團領域輔導小組運作績優團隊選拔，有</a:t>
            </a:r>
            <a:r>
              <a:rPr lang="en-US" altLang="zh-TW" sz="2800" b="1" dirty="0">
                <a:solidFill>
                  <a:prstClr val="black"/>
                </a:solidFill>
              </a:rPr>
              <a:t>52</a:t>
            </a:r>
            <a:r>
              <a:rPr lang="zh-TW" altLang="en-US" sz="2800" b="1" dirty="0">
                <a:solidFill>
                  <a:prstClr val="black"/>
                </a:solidFill>
              </a:rPr>
              <a:t>組輔導團隊參加決選。</a:t>
            </a:r>
            <a:r>
              <a:rPr lang="zh-TW" altLang="en-US" sz="2800" b="1" dirty="0">
                <a:solidFill>
                  <a:srgbClr val="FF0066"/>
                </a:solidFill>
              </a:rPr>
              <a:t>南市數學領域輔導團榮獲卓越團隊獎，英語、藝術與人文領域輔導團獲精進團隊獎，本土語言領域輔導團獲勇於挑戰團隊獎。</a:t>
            </a:r>
            <a:r>
              <a:rPr lang="zh-TW" altLang="en-US" sz="2800" b="1" dirty="0">
                <a:solidFill>
                  <a:prstClr val="black"/>
                </a:solidFill>
              </a:rPr>
              <a:t>教育局表示，此次推薦</a:t>
            </a:r>
            <a:r>
              <a:rPr lang="en-US" altLang="zh-TW" sz="2800" b="1" dirty="0">
                <a:solidFill>
                  <a:prstClr val="black"/>
                </a:solidFill>
              </a:rPr>
              <a:t>4</a:t>
            </a:r>
            <a:r>
              <a:rPr lang="zh-TW" altLang="en-US" sz="2800" b="1" dirty="0">
                <a:solidFill>
                  <a:prstClr val="black"/>
                </a:solidFill>
              </a:rPr>
              <a:t>組團隊參加績優團隊選拔，</a:t>
            </a:r>
            <a:r>
              <a:rPr lang="en-US" altLang="zh-TW" sz="2800" b="1" dirty="0">
                <a:solidFill>
                  <a:prstClr val="black"/>
                </a:solidFill>
              </a:rPr>
              <a:t>4</a:t>
            </a:r>
            <a:r>
              <a:rPr lang="zh-TW" altLang="en-US" sz="2800" b="1" dirty="0">
                <a:solidFill>
                  <a:prstClr val="black"/>
                </a:solidFill>
              </a:rPr>
              <a:t>組全數獲獎，表現優異。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355992"/>
            <a:ext cx="8965580" cy="120659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6600FF"/>
                </a:solidFill>
                <a:latin typeface="Heiti TC Light"/>
                <a:ea typeface="Heiti TC Light"/>
                <a:cs typeface="Heiti TC Light"/>
              </a:rPr>
              <a:t>展現教育</a:t>
            </a:r>
            <a:r>
              <a:rPr lang="zh-TW" altLang="en-US" sz="4000" b="1" dirty="0" smtClean="0">
                <a:solidFill>
                  <a:srgbClr val="6600FF"/>
                </a:solidFill>
                <a:latin typeface="Heiti TC Light"/>
                <a:ea typeface="Heiti TC Light"/>
                <a:cs typeface="Heiti TC Light"/>
              </a:rPr>
              <a:t>力</a:t>
            </a:r>
            <a:endParaRPr lang="en-US" altLang="zh-TW" sz="4000" b="1" dirty="0" smtClean="0">
              <a:solidFill>
                <a:srgbClr val="6600FF"/>
              </a:solidFill>
              <a:latin typeface="Heiti TC Light"/>
              <a:ea typeface="Heiti TC Light"/>
              <a:cs typeface="Heiti TC Light"/>
            </a:endParaRPr>
          </a:p>
          <a:p>
            <a:r>
              <a:rPr lang="zh-TW" altLang="en-US" sz="4000" b="1" dirty="0" smtClean="0">
                <a:solidFill>
                  <a:srgbClr val="6600FF"/>
                </a:solidFill>
                <a:latin typeface="Heiti TC Light"/>
                <a:ea typeface="Heiti TC Light"/>
                <a:cs typeface="Heiti TC Light"/>
              </a:rPr>
              <a:t>南市</a:t>
            </a:r>
            <a:r>
              <a:rPr lang="zh-TW" altLang="en-US" sz="4000" b="1" dirty="0">
                <a:solidFill>
                  <a:srgbClr val="6600FF"/>
                </a:solidFill>
                <a:latin typeface="Heiti TC Light"/>
                <a:ea typeface="Heiti TC Light"/>
                <a:cs typeface="Heiti TC Light"/>
              </a:rPr>
              <a:t>國教輔導團榮獲績優團隊</a:t>
            </a:r>
          </a:p>
        </p:txBody>
      </p:sp>
      <p:sp>
        <p:nvSpPr>
          <p:cNvPr id="2" name="矩形 1"/>
          <p:cNvSpPr/>
          <p:nvPr/>
        </p:nvSpPr>
        <p:spPr>
          <a:xfrm>
            <a:off x="1111170" y="6106657"/>
            <a:ext cx="76277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6600FF"/>
                </a:solidFill>
              </a:rPr>
              <a:t>2016-09-09 10:20 </a:t>
            </a:r>
            <a:r>
              <a:rPr lang="zh-TW" altLang="en-US" sz="2400" b="1" dirty="0">
                <a:solidFill>
                  <a:srgbClr val="6600FF"/>
                </a:solidFill>
              </a:rPr>
              <a:t>聯合報 記者鄭惠仁╱即時報導</a:t>
            </a:r>
          </a:p>
        </p:txBody>
      </p:sp>
    </p:spTree>
    <p:extLst>
      <p:ext uri="{BB962C8B-B14F-4D97-AF65-F5344CB8AC3E}">
        <p14:creationId xmlns:p14="http://schemas.microsoft.com/office/powerpoint/2010/main" val="33988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矩形 3"/>
          <p:cNvSpPr>
            <a:spLocks noChangeArrowheads="1"/>
          </p:cNvSpPr>
          <p:nvPr/>
        </p:nvSpPr>
        <p:spPr bwMode="auto">
          <a:xfrm>
            <a:off x="244677" y="1965278"/>
            <a:ext cx="92508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en-US" altLang="zh-TW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13.</a:t>
            </a:r>
            <a:r>
              <a:rPr lang="zh-TW" altLang="zh-TW" sz="3200" dirty="0"/>
              <a:t>如果再考一次國語測驗，我是否會</a:t>
            </a:r>
            <a:r>
              <a:rPr lang="zh-TW" altLang="zh-TW" sz="3200" dirty="0" smtClean="0"/>
              <a:t>進步？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924354"/>
              </p:ext>
            </p:extLst>
          </p:nvPr>
        </p:nvGraphicFramePr>
        <p:xfrm>
          <a:off x="244677" y="2662822"/>
          <a:ext cx="4579686" cy="365987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341310"/>
                <a:gridCol w="685800"/>
                <a:gridCol w="771525"/>
                <a:gridCol w="781051"/>
              </a:tblGrid>
              <a:tr h="6423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你認為再考一次測驗，你是否會進步？為什麼？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國語平均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人數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比例</a:t>
                      </a:r>
                      <a:endParaRPr lang="zh-TW" sz="1800" kern="100" dirty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</a:tr>
              <a:tr h="2643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會進步，因為我會更努力，所以應該會進步。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21.04 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11975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83.1 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</a:tr>
              <a:tr h="2485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會進步，因為我的國語能力很好，這次考過下次就會做對。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20.14 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1484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10.3 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</a:tr>
              <a:tr h="2485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不會進步，因為我的國語能力不好，再怎麼努力也沒用。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16.06 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655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4.5 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不會進步，因為我討厭國語，不想再面對它。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18.31 </a:t>
                      </a:r>
                      <a:endParaRPr lang="zh-TW" sz="1800" kern="10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288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2.0 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</a:tr>
              <a:tr h="2485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總和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 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14402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/>
                        </a:rPr>
                        <a:t>100.0 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363" y="3022059"/>
            <a:ext cx="4719687" cy="3045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19075" y="427713"/>
            <a:ext cx="8772525" cy="9748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情意試題摘要分析</a:t>
            </a:r>
            <a:endParaRPr lang="zh-TW" altLang="en-US" sz="40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54296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矩形 3"/>
          <p:cNvSpPr>
            <a:spLocks noChangeArrowheads="1"/>
          </p:cNvSpPr>
          <p:nvPr/>
        </p:nvSpPr>
        <p:spPr bwMode="auto">
          <a:xfrm>
            <a:off x="514351" y="1716759"/>
            <a:ext cx="8477249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Font typeface="Wingdings" pitchFamily="2" charset="2"/>
              <a:buChar char="u"/>
            </a:pP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關於「如果兩個月後要再做一次類似的測驗，我願意更努力去準備嗎？」與「如果再考一次國語測驗，我是否會進步，為什麼？」前者選擇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「願意」之比例高達</a:t>
            </a:r>
            <a:r>
              <a:rPr lang="en-US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96.6%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，其檢測成績明顯高於「不願意者」者，表示學生多數仍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願意相信努力與成就是成正向相關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，並願意多做一些努力以提高自己的學習成就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後者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選擇測驗</a:t>
            </a:r>
            <a:r>
              <a:rPr lang="zh-TW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成績「會進步」的亦高達</a:t>
            </a:r>
            <a:r>
              <a:rPr lang="en-US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93.4%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，其成績表現亦明顯高於認為自己不會進步的學生。</a:t>
            </a: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19075" y="427713"/>
            <a:ext cx="8772525" cy="9748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情意試題摘要分析</a:t>
            </a:r>
            <a:endParaRPr lang="zh-TW" altLang="en-US" sz="40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05482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4000" dirty="0">
                <a:solidFill>
                  <a:srgbClr val="480000"/>
                </a:solidFill>
              </a:rPr>
              <a:t>臺</a:t>
            </a:r>
            <a:r>
              <a:rPr lang="zh-TW" altLang="en-US" sz="4000" dirty="0" smtClean="0">
                <a:solidFill>
                  <a:srgbClr val="480000"/>
                </a:solidFill>
              </a:rPr>
              <a:t>灣學力檢測之困境</a:t>
            </a:r>
            <a:endParaRPr lang="en-US" altLang="zh-TW" sz="4000" dirty="0" smtClean="0">
              <a:solidFill>
                <a:srgbClr val="480000"/>
              </a:solidFill>
            </a:endParaRPr>
          </a:p>
        </p:txBody>
      </p:sp>
      <p:sp>
        <p:nvSpPr>
          <p:cNvPr id="173061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zh-TW" altLang="en-US" dirty="0" smtClean="0">
                <a:solidFill>
                  <a:srgbClr val="006600"/>
                </a:solidFill>
              </a:rPr>
              <a:t>在評量理論與觀念的</a:t>
            </a:r>
            <a:r>
              <a:rPr lang="zh-TW" altLang="en-US" u="sng" dirty="0" smtClean="0">
                <a:solidFill>
                  <a:srgbClr val="006600"/>
                </a:solidFill>
              </a:rPr>
              <a:t>溝通</a:t>
            </a:r>
            <a:r>
              <a:rPr lang="zh-TW" altLang="en-US" b="0" dirty="0" smtClean="0"/>
              <a:t>上：</a:t>
            </a:r>
          </a:p>
          <a:p>
            <a:pPr lvl="1" eaLnBrk="1" hangingPunct="1">
              <a:lnSpc>
                <a:spcPct val="120000"/>
              </a:lnSpc>
            </a:pPr>
            <a:r>
              <a:rPr lang="zh-TW" altLang="en-US" u="sng" dirty="0" smtClean="0"/>
              <a:t>教育部</a:t>
            </a:r>
            <a:r>
              <a:rPr lang="zh-TW" altLang="en-US" dirty="0" smtClean="0"/>
              <a:t>希望降低</a:t>
            </a:r>
            <a:r>
              <a:rPr lang="zh-TW" altLang="en-US" b="1" u="sng" dirty="0" smtClean="0"/>
              <a:t>考試領導教學</a:t>
            </a:r>
          </a:p>
          <a:p>
            <a:pPr lvl="1" eaLnBrk="1" hangingPunct="1">
              <a:lnSpc>
                <a:spcPct val="120000"/>
              </a:lnSpc>
            </a:pPr>
            <a:r>
              <a:rPr lang="zh-TW" altLang="en-US" dirty="0" smtClean="0"/>
              <a:t>讓</a:t>
            </a:r>
            <a:r>
              <a:rPr lang="zh-TW" altLang="en-US" b="1" u="sng" dirty="0" smtClean="0"/>
              <a:t>教師、家長</a:t>
            </a:r>
            <a:r>
              <a:rPr lang="zh-TW" altLang="en-US" dirty="0" smtClean="0"/>
              <a:t>瞭解基本學力測驗的目的，在瞭解學生的學習狀況，使其</a:t>
            </a:r>
            <a:r>
              <a:rPr lang="zh-TW" altLang="en-US" u="sng" dirty="0" smtClean="0"/>
              <a:t>擁有基本知能</a:t>
            </a:r>
            <a:r>
              <a:rPr lang="zh-TW" altLang="en-US" dirty="0" smtClean="0"/>
              <a:t>，及進行補救教學</a:t>
            </a:r>
          </a:p>
          <a:p>
            <a:pPr lvl="1" eaLnBrk="1" hangingPunct="1">
              <a:lnSpc>
                <a:spcPct val="120000"/>
              </a:lnSpc>
            </a:pPr>
            <a:r>
              <a:rPr lang="zh-TW" altLang="en-US" b="1" u="sng" dirty="0" smtClean="0"/>
              <a:t>非比較排序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dirty="0" smtClean="0">
                <a:solidFill>
                  <a:srgbClr val="FF0000"/>
                </a:solidFill>
              </a:rPr>
              <a:t>試題試卷的</a:t>
            </a:r>
            <a:r>
              <a:rPr lang="zh-TW" altLang="en-US" u="sng" dirty="0" smtClean="0">
                <a:solidFill>
                  <a:srgbClr val="FF0000"/>
                </a:solidFill>
              </a:rPr>
              <a:t>公信力</a:t>
            </a:r>
            <a:r>
              <a:rPr lang="zh-TW" altLang="en-US" b="0" dirty="0" smtClean="0"/>
              <a:t>之建立：</a:t>
            </a:r>
          </a:p>
          <a:p>
            <a:pPr lvl="1" eaLnBrk="1" hangingPunct="1">
              <a:lnSpc>
                <a:spcPct val="120000"/>
              </a:lnSpc>
            </a:pPr>
            <a:r>
              <a:rPr lang="zh-TW" altLang="en-US" b="1" dirty="0" smtClean="0"/>
              <a:t>命題過程、試題難度、鑑別度、施測程序</a:t>
            </a:r>
          </a:p>
        </p:txBody>
      </p:sp>
    </p:spTree>
    <p:extLst>
      <p:ext uri="{BB962C8B-B14F-4D97-AF65-F5344CB8AC3E}">
        <p14:creationId xmlns:p14="http://schemas.microsoft.com/office/powerpoint/2010/main" val="87036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4000" smtClean="0">
                <a:solidFill>
                  <a:srgbClr val="480000"/>
                </a:solidFill>
              </a:rPr>
              <a:t>學力檢測之缺點</a:t>
            </a:r>
            <a:endParaRPr lang="en-US" altLang="zh-TW" sz="4000" smtClean="0">
              <a:solidFill>
                <a:srgbClr val="480000"/>
              </a:solidFill>
            </a:endParaRPr>
          </a:p>
        </p:txBody>
      </p:sp>
      <p:sp>
        <p:nvSpPr>
          <p:cNvPr id="16486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2800" b="0" smtClean="0"/>
              <a:t>學力檢測結果會對</a:t>
            </a:r>
            <a:r>
              <a:rPr lang="zh-TW" altLang="en-US" sz="2800" u="sng" smtClean="0">
                <a:solidFill>
                  <a:srgbClr val="0000CC"/>
                </a:solidFill>
              </a:rPr>
              <a:t>表現不佳學生</a:t>
            </a:r>
            <a:r>
              <a:rPr lang="zh-TW" altLang="en-US" sz="2800" b="0" smtClean="0"/>
              <a:t>造成</a:t>
            </a:r>
            <a:r>
              <a:rPr lang="zh-TW" altLang="en-US" sz="2800" u="sng" smtClean="0"/>
              <a:t>打擊</a:t>
            </a:r>
            <a:r>
              <a:rPr lang="zh-TW" altLang="en-US" sz="2800" b="0" smtClean="0"/>
              <a:t>，影響其往後的學習興趣</a:t>
            </a:r>
          </a:p>
          <a:p>
            <a:pPr eaLnBrk="1" hangingPunct="1"/>
            <a:r>
              <a:rPr lang="zh-TW" altLang="en-US" sz="2800" b="0" smtClean="0"/>
              <a:t>依據學力</a:t>
            </a:r>
            <a:r>
              <a:rPr lang="zh-TW" altLang="en-US" sz="2800" u="sng" smtClean="0">
                <a:solidFill>
                  <a:srgbClr val="0000CC"/>
                </a:solidFill>
              </a:rPr>
              <a:t>測驗結果排序</a:t>
            </a:r>
            <a:r>
              <a:rPr lang="zh-TW" altLang="en-US" sz="2800" b="0" smtClean="0"/>
              <a:t>，造成只用考試結果作為</a:t>
            </a:r>
            <a:r>
              <a:rPr lang="zh-TW" altLang="en-US" sz="2800" b="0" u="sng" smtClean="0"/>
              <a:t>學校績效</a:t>
            </a:r>
            <a:r>
              <a:rPr lang="zh-TW" altLang="en-US" sz="2800" b="0" smtClean="0"/>
              <a:t>評比並</a:t>
            </a:r>
            <a:r>
              <a:rPr lang="zh-TW" altLang="en-US" sz="2800" u="sng" smtClean="0">
                <a:solidFill>
                  <a:srgbClr val="0000CC"/>
                </a:solidFill>
              </a:rPr>
              <a:t>不公平</a:t>
            </a:r>
          </a:p>
          <a:p>
            <a:pPr eaLnBrk="1" hangingPunct="1"/>
            <a:r>
              <a:rPr lang="zh-TW" altLang="en-US" sz="2800" u="sng" smtClean="0">
                <a:solidFill>
                  <a:srgbClr val="0000CC"/>
                </a:solidFill>
              </a:rPr>
              <a:t>考試領導教學</a:t>
            </a:r>
            <a:r>
              <a:rPr lang="zh-TW" altLang="en-US" sz="2800" b="0" smtClean="0"/>
              <a:t>（窄化課程）</a:t>
            </a:r>
          </a:p>
          <a:p>
            <a:pPr eaLnBrk="1" hangingPunct="1"/>
            <a:r>
              <a:rPr lang="zh-TW" altLang="en-US" sz="2800" b="0" smtClean="0"/>
              <a:t>造成</a:t>
            </a:r>
            <a:r>
              <a:rPr lang="zh-TW" altLang="en-US" sz="2800" u="sng" smtClean="0">
                <a:solidFill>
                  <a:srgbClr val="0000CC"/>
                </a:solidFill>
              </a:rPr>
              <a:t>獨重智育</a:t>
            </a:r>
            <a:r>
              <a:rPr lang="zh-TW" altLang="en-US" sz="2800" b="0" smtClean="0"/>
              <a:t>，其他學科受到排擠，影響</a:t>
            </a:r>
            <a:r>
              <a:rPr lang="zh-TW" altLang="en-US" sz="2800" u="sng" smtClean="0">
                <a:solidFill>
                  <a:srgbClr val="FF0000"/>
                </a:solidFill>
              </a:rPr>
              <a:t>全人教育</a:t>
            </a:r>
            <a:r>
              <a:rPr lang="zh-TW" altLang="en-US" sz="2800" b="0" smtClean="0"/>
              <a:t>的進行</a:t>
            </a:r>
          </a:p>
          <a:p>
            <a:pPr eaLnBrk="1" hangingPunct="1"/>
            <a:r>
              <a:rPr lang="zh-TW" altLang="en-US" sz="2800" u="sng" smtClean="0"/>
              <a:t>紙筆測驗</a:t>
            </a:r>
            <a:r>
              <a:rPr lang="zh-TW" altLang="en-US" sz="2800" b="0" smtClean="0"/>
              <a:t>的</a:t>
            </a:r>
            <a:r>
              <a:rPr lang="zh-TW" altLang="en-US" sz="2800" u="sng" smtClean="0">
                <a:solidFill>
                  <a:srgbClr val="0000CC"/>
                </a:solidFill>
              </a:rPr>
              <a:t>侷限</a:t>
            </a:r>
          </a:p>
          <a:p>
            <a:pPr eaLnBrk="1" hangingPunct="1"/>
            <a:r>
              <a:rPr lang="zh-TW" altLang="en-US" sz="2800" b="0" smtClean="0"/>
              <a:t>學力測驗為</a:t>
            </a:r>
            <a:r>
              <a:rPr lang="zh-TW" altLang="en-US" sz="2800" smtClean="0"/>
              <a:t>學生與教師</a:t>
            </a:r>
            <a:r>
              <a:rPr lang="zh-TW" altLang="en-US" sz="2800" b="0" smtClean="0"/>
              <a:t>帶來</a:t>
            </a:r>
            <a:r>
              <a:rPr lang="zh-TW" altLang="en-US" sz="2800" u="sng" smtClean="0">
                <a:solidFill>
                  <a:srgbClr val="0000CC"/>
                </a:solidFill>
              </a:rPr>
              <a:t>壓力</a:t>
            </a:r>
          </a:p>
        </p:txBody>
      </p:sp>
    </p:spTree>
    <p:extLst>
      <p:ext uri="{BB962C8B-B14F-4D97-AF65-F5344CB8AC3E}">
        <p14:creationId xmlns:p14="http://schemas.microsoft.com/office/powerpoint/2010/main" val="380298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4000" smtClean="0">
                <a:solidFill>
                  <a:srgbClr val="480000"/>
                </a:solidFill>
              </a:rPr>
              <a:t>學力檢測之優點</a:t>
            </a:r>
            <a:endParaRPr lang="en-US" altLang="zh-TW" sz="4000" smtClean="0">
              <a:solidFill>
                <a:srgbClr val="480000"/>
              </a:solidFill>
            </a:endParaRPr>
          </a:p>
        </p:txBody>
      </p:sp>
      <p:sp>
        <p:nvSpPr>
          <p:cNvPr id="1638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2800" b="0" smtClean="0"/>
              <a:t>瞭解</a:t>
            </a:r>
            <a:r>
              <a:rPr lang="zh-TW" altLang="en-US" sz="2800" u="sng" smtClean="0">
                <a:solidFill>
                  <a:srgbClr val="0000CC"/>
                </a:solidFill>
              </a:rPr>
              <a:t>教學</a:t>
            </a:r>
            <a:r>
              <a:rPr lang="zh-TW" altLang="en-US" sz="2800" u="sng" smtClean="0"/>
              <a:t>工作</a:t>
            </a:r>
            <a:r>
              <a:rPr lang="zh-TW" altLang="en-US" sz="2800" b="0" smtClean="0"/>
              <a:t>在特定</a:t>
            </a:r>
            <a:r>
              <a:rPr lang="zh-TW" altLang="en-US" sz="2800" b="0" u="sng" smtClean="0"/>
              <a:t>科目</a:t>
            </a:r>
            <a:r>
              <a:rPr lang="zh-TW" altLang="en-US" sz="2800" b="0" smtClean="0"/>
              <a:t>上的</a:t>
            </a:r>
            <a:r>
              <a:rPr lang="zh-TW" altLang="en-US" sz="2800" u="sng" smtClean="0"/>
              <a:t>優勢與劣勢</a:t>
            </a:r>
          </a:p>
          <a:p>
            <a:pPr eaLnBrk="1" hangingPunct="1"/>
            <a:r>
              <a:rPr lang="zh-TW" altLang="en-US" sz="2800" b="0" smtClean="0"/>
              <a:t>檢核</a:t>
            </a:r>
            <a:r>
              <a:rPr lang="zh-TW" altLang="en-US" sz="2800" u="sng" smtClean="0">
                <a:solidFill>
                  <a:srgbClr val="0000CC"/>
                </a:solidFill>
              </a:rPr>
              <a:t>教育方案</a:t>
            </a:r>
            <a:r>
              <a:rPr lang="zh-TW" altLang="en-US" sz="2800" b="0" smtClean="0"/>
              <a:t>之</a:t>
            </a:r>
            <a:r>
              <a:rPr lang="zh-TW" altLang="en-US" sz="2800" b="0" u="sng" smtClean="0"/>
              <a:t>適切性</a:t>
            </a:r>
            <a:r>
              <a:rPr lang="zh-TW" altLang="en-US" sz="2800" b="0" smtClean="0"/>
              <a:t>，以作為</a:t>
            </a:r>
            <a:r>
              <a:rPr lang="zh-TW" altLang="en-US" sz="2800" u="sng" smtClean="0"/>
              <a:t>教育決策</a:t>
            </a:r>
            <a:r>
              <a:rPr lang="zh-TW" altLang="en-US" sz="2800" b="0" smtClean="0"/>
              <a:t>之參考</a:t>
            </a:r>
          </a:p>
          <a:p>
            <a:pPr eaLnBrk="1" hangingPunct="1"/>
            <a:r>
              <a:rPr lang="zh-TW" altLang="en-US" sz="2800" b="0" smtClean="0"/>
              <a:t>觀察</a:t>
            </a:r>
            <a:r>
              <a:rPr lang="zh-TW" altLang="en-US" sz="2800" u="sng" smtClean="0">
                <a:solidFill>
                  <a:srgbClr val="0000CC"/>
                </a:solidFill>
              </a:rPr>
              <a:t>教育進步</a:t>
            </a:r>
            <a:r>
              <a:rPr lang="zh-TW" altLang="en-US" sz="2800" b="0" smtClean="0"/>
              <a:t>情形，作為</a:t>
            </a:r>
            <a:r>
              <a:rPr lang="zh-TW" altLang="en-US" sz="2800" u="sng" smtClean="0">
                <a:solidFill>
                  <a:srgbClr val="0000CC"/>
                </a:solidFill>
              </a:rPr>
              <a:t>學校績效表現指標</a:t>
            </a:r>
            <a:r>
              <a:rPr lang="zh-TW" altLang="en-US" sz="2800" b="0" smtClean="0"/>
              <a:t>之參考</a:t>
            </a:r>
          </a:p>
          <a:p>
            <a:pPr eaLnBrk="1" hangingPunct="1"/>
            <a:r>
              <a:rPr lang="zh-TW" altLang="en-US" sz="2800" b="0" smtClean="0"/>
              <a:t>作為學校選擇需要進行</a:t>
            </a:r>
            <a:r>
              <a:rPr lang="zh-TW" altLang="en-US" sz="2800" u="sng" smtClean="0">
                <a:solidFill>
                  <a:srgbClr val="0000CC"/>
                </a:solidFill>
              </a:rPr>
              <a:t>補救教學學生</a:t>
            </a:r>
            <a:r>
              <a:rPr lang="zh-TW" altLang="en-US" sz="2800" b="0" smtClean="0"/>
              <a:t>之依據</a:t>
            </a:r>
          </a:p>
          <a:p>
            <a:pPr eaLnBrk="1" hangingPunct="1"/>
            <a:r>
              <a:rPr lang="zh-TW" altLang="en-US" sz="2800" b="0" smtClean="0"/>
              <a:t>使得</a:t>
            </a:r>
            <a:r>
              <a:rPr lang="zh-TW" altLang="en-US" sz="2800" u="sng" smtClean="0"/>
              <a:t>學校與教師</a:t>
            </a:r>
            <a:r>
              <a:rPr lang="zh-TW" altLang="en-US" sz="2800" b="0" smtClean="0"/>
              <a:t>更能有效知覺其對</a:t>
            </a:r>
            <a:r>
              <a:rPr lang="zh-TW" altLang="en-US" sz="2800" u="sng" smtClean="0"/>
              <a:t>學生</a:t>
            </a:r>
            <a:r>
              <a:rPr lang="zh-TW" altLang="en-US" sz="2800" u="sng" smtClean="0">
                <a:solidFill>
                  <a:srgbClr val="0000CC"/>
                </a:solidFill>
              </a:rPr>
              <a:t>成就表現所應背負之責任</a:t>
            </a:r>
            <a:endParaRPr lang="zh-TW" altLang="en-US" sz="2800" b="0" smtClean="0"/>
          </a:p>
          <a:p>
            <a:pPr eaLnBrk="1" hangingPunct="1"/>
            <a:r>
              <a:rPr lang="zh-TW" altLang="en-US" sz="2800" b="0" smtClean="0"/>
              <a:t>作為</a:t>
            </a:r>
            <a:r>
              <a:rPr lang="zh-TW" altLang="en-US" sz="2800" b="0" u="sng" smtClean="0"/>
              <a:t>學校與教師</a:t>
            </a:r>
            <a:r>
              <a:rPr lang="zh-TW" altLang="en-US" sz="2800" u="sng" smtClean="0">
                <a:solidFill>
                  <a:srgbClr val="0000CC"/>
                </a:solidFill>
              </a:rPr>
              <a:t>擬定課程計畫</a:t>
            </a:r>
            <a:r>
              <a:rPr lang="zh-TW" altLang="en-US" sz="2800" b="0" smtClean="0"/>
              <a:t>之依據與實施</a:t>
            </a:r>
            <a:r>
              <a:rPr lang="zh-TW" altLang="en-US" sz="2800" u="sng" smtClean="0">
                <a:solidFill>
                  <a:srgbClr val="0000CC"/>
                </a:solidFill>
              </a:rPr>
              <a:t>新教學法的評量</a:t>
            </a:r>
          </a:p>
        </p:txBody>
      </p:sp>
    </p:spTree>
    <p:extLst>
      <p:ext uri="{BB962C8B-B14F-4D97-AF65-F5344CB8AC3E}">
        <p14:creationId xmlns:p14="http://schemas.microsoft.com/office/powerpoint/2010/main" val="176139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8" name="標題 1"/>
          <p:cNvSpPr>
            <a:spLocks/>
          </p:cNvSpPr>
          <p:nvPr/>
        </p:nvSpPr>
        <p:spPr bwMode="auto">
          <a:xfrm>
            <a:off x="1643567" y="395288"/>
            <a:ext cx="7490114" cy="9001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4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kumimoji="1" lang="zh-TW" altLang="en-US" sz="44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年國民小學學力檢測結果</a:t>
            </a:r>
          </a:p>
        </p:txBody>
      </p:sp>
      <p:sp>
        <p:nvSpPr>
          <p:cNvPr id="200711" name="Rectangle 7"/>
          <p:cNvSpPr>
            <a:spLocks noChangeArrowheads="1"/>
          </p:cNvSpPr>
          <p:nvPr/>
        </p:nvSpPr>
        <p:spPr bwMode="auto">
          <a:xfrm>
            <a:off x="2771775" y="1628775"/>
            <a:ext cx="3960813" cy="579438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b="1" smtClean="0">
                <a:solidFill>
                  <a:srgbClr val="000000"/>
                </a:solidFill>
              </a:rPr>
              <a:t>學力檢測看到甚麼</a:t>
            </a:r>
            <a:r>
              <a:rPr lang="en-US" altLang="zh-TW" sz="3200" b="1" smtClean="0">
                <a:solidFill>
                  <a:srgbClr val="000000"/>
                </a:solidFill>
              </a:rPr>
              <a:t>?</a:t>
            </a:r>
            <a:endParaRPr kumimoji="1" lang="en-US" altLang="zh-TW" sz="3200" smtClean="0">
              <a:solidFill>
                <a:srgbClr val="000000"/>
              </a:solidFill>
            </a:endParaRPr>
          </a:p>
        </p:txBody>
      </p:sp>
      <p:sp>
        <p:nvSpPr>
          <p:cNvPr id="200712" name="AutoShape 16"/>
          <p:cNvSpPr>
            <a:spLocks noChangeArrowheads="1"/>
          </p:cNvSpPr>
          <p:nvPr/>
        </p:nvSpPr>
        <p:spPr bwMode="auto">
          <a:xfrm>
            <a:off x="179388" y="2997200"/>
            <a:ext cx="2689225" cy="3313113"/>
          </a:xfrm>
          <a:prstGeom prst="roundRect">
            <a:avLst>
              <a:gd name="adj" fmla="val 4690"/>
            </a:avLst>
          </a:prstGeom>
          <a:noFill/>
          <a:ln w="571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zh-CN" altLang="en-US" sz="2000" b="1" u="sng" smtClean="0">
              <a:solidFill>
                <a:srgbClr val="BBE0E3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114" name="AutoShape 17"/>
          <p:cNvSpPr>
            <a:spLocks noChangeArrowheads="1"/>
          </p:cNvSpPr>
          <p:nvPr/>
        </p:nvSpPr>
        <p:spPr bwMode="gray">
          <a:xfrm>
            <a:off x="539750" y="2349500"/>
            <a:ext cx="2095500" cy="846138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 u="sng">
              <a:solidFill>
                <a:srgbClr val="BBE0E3"/>
              </a:solidFill>
              <a:latin typeface="Lucida Sans Unicode" pitchFamily="34" charset="0"/>
            </a:endParaRPr>
          </a:p>
        </p:txBody>
      </p:sp>
      <p:sp>
        <p:nvSpPr>
          <p:cNvPr id="200714" name="AutoShape 18"/>
          <p:cNvSpPr>
            <a:spLocks noChangeArrowheads="1"/>
          </p:cNvSpPr>
          <p:nvPr/>
        </p:nvSpPr>
        <p:spPr bwMode="auto">
          <a:xfrm flipH="1">
            <a:off x="2249488" y="2790825"/>
            <a:ext cx="84137" cy="109538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zh-CN" altLang="en-US" sz="2000" b="1" u="sng" smtClean="0">
              <a:solidFill>
                <a:srgbClr val="BBE0E3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00715" name="AutoShape 19"/>
          <p:cNvSpPr>
            <a:spLocks noChangeArrowheads="1"/>
          </p:cNvSpPr>
          <p:nvPr/>
        </p:nvSpPr>
        <p:spPr bwMode="auto">
          <a:xfrm flipH="1">
            <a:off x="573088" y="2790825"/>
            <a:ext cx="84137" cy="109538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zh-CN" altLang="en-US" sz="2000" b="1" u="sng" smtClean="0">
              <a:solidFill>
                <a:srgbClr val="BBE0E3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00716" name="Text Box 20"/>
          <p:cNvSpPr txBox="1">
            <a:spLocks noChangeArrowheads="1"/>
          </p:cNvSpPr>
          <p:nvPr/>
        </p:nvSpPr>
        <p:spPr bwMode="gray">
          <a:xfrm>
            <a:off x="250825" y="2492375"/>
            <a:ext cx="28114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800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城鄉差距大</a:t>
            </a:r>
          </a:p>
        </p:txBody>
      </p:sp>
      <p:sp>
        <p:nvSpPr>
          <p:cNvPr id="200717" name="Text Box 21"/>
          <p:cNvSpPr txBox="1">
            <a:spLocks noChangeArrowheads="1"/>
          </p:cNvSpPr>
          <p:nvPr/>
        </p:nvSpPr>
        <p:spPr bwMode="auto">
          <a:xfrm>
            <a:off x="250825" y="3213100"/>
            <a:ext cx="24828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ts val="4100"/>
              </a:lnSpc>
              <a:spcBef>
                <a:spcPct val="0"/>
              </a:spcBef>
              <a:spcAft>
                <a:spcPct val="0"/>
              </a:spcAft>
            </a:pPr>
            <a:endParaRPr lang="en-US" altLang="zh-TW" sz="3200" b="1" dirty="0" smtClean="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ase">
              <a:lnSpc>
                <a:spcPts val="41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32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學校規模由小到大，其平均成績亦由低到高。</a:t>
            </a:r>
            <a:r>
              <a:rPr lang="zh-TW" altLang="en-US" sz="3200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CN" sz="3200" dirty="0" smtClean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0719" name="AutoShape 16"/>
          <p:cNvSpPr>
            <a:spLocks noChangeArrowheads="1"/>
          </p:cNvSpPr>
          <p:nvPr/>
        </p:nvSpPr>
        <p:spPr bwMode="auto">
          <a:xfrm>
            <a:off x="3006725" y="3376613"/>
            <a:ext cx="2755900" cy="2716212"/>
          </a:xfrm>
          <a:prstGeom prst="roundRect">
            <a:avLst>
              <a:gd name="adj" fmla="val 4690"/>
            </a:avLst>
          </a:prstGeom>
          <a:noFill/>
          <a:ln w="571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zh-CN" altLang="en-US" sz="2000" b="1" u="sng" smtClean="0">
              <a:solidFill>
                <a:srgbClr val="BBE0E3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" name="AutoShape 17"/>
          <p:cNvSpPr>
            <a:spLocks noChangeArrowheads="1"/>
          </p:cNvSpPr>
          <p:nvPr/>
        </p:nvSpPr>
        <p:spPr bwMode="gray">
          <a:xfrm>
            <a:off x="3276600" y="2636838"/>
            <a:ext cx="2146300" cy="91916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 u="sng">
              <a:solidFill>
                <a:srgbClr val="BBE0E3"/>
              </a:solidFill>
              <a:latin typeface="Lucida Sans Unicode" pitchFamily="34" charset="0"/>
            </a:endParaRPr>
          </a:p>
        </p:txBody>
      </p:sp>
      <p:sp>
        <p:nvSpPr>
          <p:cNvPr id="200721" name="AutoShape 18"/>
          <p:cNvSpPr>
            <a:spLocks noChangeArrowheads="1"/>
          </p:cNvSpPr>
          <p:nvPr/>
        </p:nvSpPr>
        <p:spPr bwMode="auto">
          <a:xfrm flipH="1">
            <a:off x="5221288" y="3222625"/>
            <a:ext cx="84137" cy="109538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zh-CN" altLang="en-US" sz="2000" b="1" u="sng" smtClean="0">
              <a:solidFill>
                <a:srgbClr val="BBE0E3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00722" name="AutoShape 19"/>
          <p:cNvSpPr>
            <a:spLocks noChangeArrowheads="1"/>
          </p:cNvSpPr>
          <p:nvPr/>
        </p:nvSpPr>
        <p:spPr bwMode="auto">
          <a:xfrm flipH="1">
            <a:off x="3502025" y="3222625"/>
            <a:ext cx="87313" cy="109538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zh-CN" altLang="en-US" sz="2000" b="1" u="sng" smtClean="0">
              <a:solidFill>
                <a:srgbClr val="BBE0E3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00724" name="Text Box 21"/>
          <p:cNvSpPr txBox="1">
            <a:spLocks noChangeArrowheads="1"/>
          </p:cNvSpPr>
          <p:nvPr/>
        </p:nvSpPr>
        <p:spPr bwMode="auto">
          <a:xfrm>
            <a:off x="3059113" y="3860800"/>
            <a:ext cx="2543175" cy="163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32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班小校仍呈現學習成就差距頗大的現象。</a:t>
            </a:r>
            <a:endParaRPr lang="zh-CN" altLang="en-US" sz="3200" b="1" dirty="0" smtClean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0726" name="AutoShape 16"/>
          <p:cNvSpPr>
            <a:spLocks noChangeArrowheads="1"/>
          </p:cNvSpPr>
          <p:nvPr/>
        </p:nvSpPr>
        <p:spPr bwMode="auto">
          <a:xfrm>
            <a:off x="5957888" y="2995613"/>
            <a:ext cx="2755900" cy="3082925"/>
          </a:xfrm>
          <a:prstGeom prst="roundRect">
            <a:avLst>
              <a:gd name="adj" fmla="val 4690"/>
            </a:avLst>
          </a:prstGeom>
          <a:noFill/>
          <a:ln w="571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zh-CN" altLang="en-US" sz="2000" b="1" u="sng" smtClean="0">
              <a:solidFill>
                <a:srgbClr val="BBE0E3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3" name="AutoShape 17"/>
          <p:cNvSpPr>
            <a:spLocks noChangeArrowheads="1"/>
          </p:cNvSpPr>
          <p:nvPr/>
        </p:nvSpPr>
        <p:spPr bwMode="gray">
          <a:xfrm>
            <a:off x="6227763" y="2276475"/>
            <a:ext cx="2146300" cy="9239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 u="sng">
              <a:solidFill>
                <a:srgbClr val="BBE0E3"/>
              </a:solidFill>
              <a:latin typeface="Lucida Sans Unicode" pitchFamily="34" charset="0"/>
            </a:endParaRPr>
          </a:p>
        </p:txBody>
      </p:sp>
      <p:sp>
        <p:nvSpPr>
          <p:cNvPr id="200728" name="AutoShape 18"/>
          <p:cNvSpPr>
            <a:spLocks noChangeArrowheads="1"/>
          </p:cNvSpPr>
          <p:nvPr/>
        </p:nvSpPr>
        <p:spPr bwMode="auto">
          <a:xfrm flipH="1">
            <a:off x="8172450" y="2820988"/>
            <a:ext cx="84138" cy="125412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zh-CN" altLang="en-US" sz="2000" b="1" u="sng" smtClean="0">
              <a:solidFill>
                <a:srgbClr val="BBE0E3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00729" name="AutoShape 19"/>
          <p:cNvSpPr>
            <a:spLocks noChangeArrowheads="1"/>
          </p:cNvSpPr>
          <p:nvPr/>
        </p:nvSpPr>
        <p:spPr bwMode="auto">
          <a:xfrm flipH="1">
            <a:off x="6453188" y="2820988"/>
            <a:ext cx="87312" cy="125412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zh-CN" altLang="en-US" sz="2000" b="1" u="sng" smtClean="0">
              <a:solidFill>
                <a:srgbClr val="BBE0E3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00730" name="Text Box 20"/>
          <p:cNvSpPr txBox="1">
            <a:spLocks noChangeArrowheads="1"/>
          </p:cNvSpPr>
          <p:nvPr/>
        </p:nvSpPr>
        <p:spPr bwMode="gray">
          <a:xfrm>
            <a:off x="5895975" y="2237582"/>
            <a:ext cx="28797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整體表現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略低於全國</a:t>
            </a:r>
            <a:r>
              <a:rPr kumimoji="0" lang="zh-TW" altLang="en-US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00731" name="Text Box 21"/>
          <p:cNvSpPr txBox="1">
            <a:spLocks noChangeArrowheads="1"/>
          </p:cNvSpPr>
          <p:nvPr/>
        </p:nvSpPr>
        <p:spPr bwMode="auto">
          <a:xfrm>
            <a:off x="6048375" y="3222625"/>
            <a:ext cx="2543175" cy="278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32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因採全班抽測，</a:t>
            </a:r>
            <a:r>
              <a:rPr lang="en-US" altLang="zh-TW" sz="32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32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班學校可視為普測，占抽測人數頗大比率，影響本市整體成績</a:t>
            </a:r>
          </a:p>
        </p:txBody>
      </p:sp>
      <p:sp>
        <p:nvSpPr>
          <p:cNvPr id="200732" name="Text Box 20"/>
          <p:cNvSpPr txBox="1">
            <a:spLocks noChangeArrowheads="1"/>
          </p:cNvSpPr>
          <p:nvPr/>
        </p:nvSpPr>
        <p:spPr bwMode="gray">
          <a:xfrm>
            <a:off x="2910682" y="2609850"/>
            <a:ext cx="28114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學習成就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差異大</a:t>
            </a:r>
          </a:p>
        </p:txBody>
      </p:sp>
    </p:spTree>
    <p:extLst>
      <p:ext uri="{BB962C8B-B14F-4D97-AF65-F5344CB8AC3E}">
        <p14:creationId xmlns:p14="http://schemas.microsoft.com/office/powerpoint/2010/main" val="196308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1" name="Picture 3" descr="台南市市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3" y="-105570"/>
            <a:ext cx="2519363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732" name="標題 1"/>
          <p:cNvSpPr>
            <a:spLocks/>
          </p:cNvSpPr>
          <p:nvPr/>
        </p:nvSpPr>
        <p:spPr bwMode="auto">
          <a:xfrm>
            <a:off x="1656556" y="348457"/>
            <a:ext cx="7418862" cy="8747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4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kumimoji="1" lang="zh-TW" altLang="en-US" sz="44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年國民小學學力檢測結果</a:t>
            </a:r>
          </a:p>
        </p:txBody>
      </p:sp>
      <p:sp>
        <p:nvSpPr>
          <p:cNvPr id="201735" name="Rectangle 7"/>
          <p:cNvSpPr>
            <a:spLocks noChangeArrowheads="1"/>
          </p:cNvSpPr>
          <p:nvPr/>
        </p:nvSpPr>
        <p:spPr bwMode="auto">
          <a:xfrm>
            <a:off x="2411413" y="1700213"/>
            <a:ext cx="4391025" cy="579437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smtClean="0">
                <a:solidFill>
                  <a:srgbClr val="000000"/>
                </a:solidFill>
              </a:rPr>
              <a:t>    </a:t>
            </a:r>
            <a:r>
              <a:rPr lang="zh-TW" altLang="en-US" sz="3200" b="1" smtClean="0">
                <a:solidFill>
                  <a:srgbClr val="000000"/>
                </a:solidFill>
              </a:rPr>
              <a:t>學力檢測帶來什麼</a:t>
            </a:r>
            <a:r>
              <a:rPr lang="en-US" altLang="zh-TW" sz="3200" b="1" smtClean="0">
                <a:solidFill>
                  <a:srgbClr val="000000"/>
                </a:solidFill>
              </a:rPr>
              <a:t>?</a:t>
            </a:r>
            <a:endParaRPr kumimoji="1" lang="en-US" altLang="zh-TW" sz="3200" smtClean="0">
              <a:solidFill>
                <a:srgbClr val="000000"/>
              </a:solidFill>
            </a:endParaRPr>
          </a:p>
        </p:txBody>
      </p:sp>
      <p:sp>
        <p:nvSpPr>
          <p:cNvPr id="201736" name="AutoShape 16"/>
          <p:cNvSpPr>
            <a:spLocks noChangeArrowheads="1"/>
          </p:cNvSpPr>
          <p:nvPr/>
        </p:nvSpPr>
        <p:spPr bwMode="auto">
          <a:xfrm>
            <a:off x="179388" y="2997200"/>
            <a:ext cx="2689225" cy="3313113"/>
          </a:xfrm>
          <a:prstGeom prst="roundRect">
            <a:avLst>
              <a:gd name="adj" fmla="val 4690"/>
            </a:avLst>
          </a:prstGeom>
          <a:noFill/>
          <a:ln w="571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zh-CN" altLang="en-US" sz="2000" b="1" u="sng" smtClean="0">
              <a:solidFill>
                <a:srgbClr val="BBE0E3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114" name="AutoShape 17"/>
          <p:cNvSpPr>
            <a:spLocks noChangeArrowheads="1"/>
          </p:cNvSpPr>
          <p:nvPr/>
        </p:nvSpPr>
        <p:spPr bwMode="gray">
          <a:xfrm>
            <a:off x="468313" y="2708275"/>
            <a:ext cx="2232025" cy="1081088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 u="sng">
              <a:solidFill>
                <a:srgbClr val="BBE0E3"/>
              </a:solidFill>
              <a:latin typeface="Lucida Sans Unicode" pitchFamily="34" charset="0"/>
            </a:endParaRPr>
          </a:p>
        </p:txBody>
      </p:sp>
      <p:sp>
        <p:nvSpPr>
          <p:cNvPr id="201738" name="AutoShape 18"/>
          <p:cNvSpPr>
            <a:spLocks noChangeArrowheads="1"/>
          </p:cNvSpPr>
          <p:nvPr/>
        </p:nvSpPr>
        <p:spPr bwMode="auto">
          <a:xfrm flipH="1">
            <a:off x="2249488" y="2790825"/>
            <a:ext cx="84137" cy="109538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zh-CN" altLang="en-US" sz="2000" b="1" u="sng" smtClean="0">
              <a:solidFill>
                <a:srgbClr val="BBE0E3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01739" name="AutoShape 19"/>
          <p:cNvSpPr>
            <a:spLocks noChangeArrowheads="1"/>
          </p:cNvSpPr>
          <p:nvPr/>
        </p:nvSpPr>
        <p:spPr bwMode="auto">
          <a:xfrm flipH="1">
            <a:off x="573088" y="2790825"/>
            <a:ext cx="84137" cy="109538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zh-CN" altLang="en-US" sz="2000" b="1" u="sng" smtClean="0">
              <a:solidFill>
                <a:srgbClr val="BBE0E3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01740" name="Text Box 20"/>
          <p:cNvSpPr txBox="1">
            <a:spLocks noChangeArrowheads="1"/>
          </p:cNvSpPr>
          <p:nvPr/>
        </p:nvSpPr>
        <p:spPr bwMode="gray">
          <a:xfrm>
            <a:off x="250825" y="2852738"/>
            <a:ext cx="28114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 smtClean="0">
                <a:solidFill>
                  <a:srgbClr val="000000"/>
                </a:solidFill>
              </a:rPr>
              <a:t>對教師高層次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 smtClean="0">
                <a:solidFill>
                  <a:srgbClr val="000000"/>
                </a:solidFill>
              </a:rPr>
              <a:t>紙筆評量的引導</a:t>
            </a:r>
          </a:p>
        </p:txBody>
      </p:sp>
      <p:sp>
        <p:nvSpPr>
          <p:cNvPr id="201741" name="Text Box 21"/>
          <p:cNvSpPr txBox="1">
            <a:spLocks noChangeArrowheads="1"/>
          </p:cNvSpPr>
          <p:nvPr/>
        </p:nvSpPr>
        <p:spPr bwMode="auto">
          <a:xfrm>
            <a:off x="395288" y="3933825"/>
            <a:ext cx="248285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3200" b="1" dirty="0" smtClean="0">
                <a:solidFill>
                  <a:srgbClr val="FF0066"/>
                </a:solidFill>
                <a:ea typeface="標楷體" panose="03000509000000000000" pitchFamily="65" charset="-120"/>
              </a:rPr>
              <a:t>國家教育研究院題型有助於教師改變傳統紙本評量命題方向。</a:t>
            </a:r>
          </a:p>
        </p:txBody>
      </p:sp>
      <p:sp>
        <p:nvSpPr>
          <p:cNvPr id="201743" name="AutoShape 16"/>
          <p:cNvSpPr>
            <a:spLocks noChangeArrowheads="1"/>
          </p:cNvSpPr>
          <p:nvPr/>
        </p:nvSpPr>
        <p:spPr bwMode="auto">
          <a:xfrm>
            <a:off x="3006725" y="3232150"/>
            <a:ext cx="2755900" cy="2716213"/>
          </a:xfrm>
          <a:prstGeom prst="roundRect">
            <a:avLst>
              <a:gd name="adj" fmla="val 4690"/>
            </a:avLst>
          </a:prstGeom>
          <a:noFill/>
          <a:ln w="571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zh-CN" altLang="en-US" sz="2000" b="1" u="sng" smtClean="0">
              <a:solidFill>
                <a:srgbClr val="BBE0E3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" name="AutoShape 17"/>
          <p:cNvSpPr>
            <a:spLocks noChangeArrowheads="1"/>
          </p:cNvSpPr>
          <p:nvPr/>
        </p:nvSpPr>
        <p:spPr bwMode="gray">
          <a:xfrm>
            <a:off x="3276600" y="2492375"/>
            <a:ext cx="2146300" cy="91916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 u="sng">
              <a:solidFill>
                <a:srgbClr val="BBE0E3"/>
              </a:solidFill>
              <a:latin typeface="Lucida Sans Unicode" pitchFamily="34" charset="0"/>
            </a:endParaRPr>
          </a:p>
        </p:txBody>
      </p:sp>
      <p:sp>
        <p:nvSpPr>
          <p:cNvPr id="201745" name="AutoShape 18"/>
          <p:cNvSpPr>
            <a:spLocks noChangeArrowheads="1"/>
          </p:cNvSpPr>
          <p:nvPr/>
        </p:nvSpPr>
        <p:spPr bwMode="auto">
          <a:xfrm flipH="1">
            <a:off x="5221288" y="3078163"/>
            <a:ext cx="84137" cy="109537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zh-CN" altLang="en-US" sz="2000" b="1" u="sng" smtClean="0">
              <a:solidFill>
                <a:srgbClr val="BBE0E3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01746" name="AutoShape 19"/>
          <p:cNvSpPr>
            <a:spLocks noChangeArrowheads="1"/>
          </p:cNvSpPr>
          <p:nvPr/>
        </p:nvSpPr>
        <p:spPr bwMode="auto">
          <a:xfrm flipH="1">
            <a:off x="3502025" y="3078163"/>
            <a:ext cx="87313" cy="109537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zh-CN" altLang="en-US" sz="2000" b="1" u="sng" smtClean="0">
              <a:solidFill>
                <a:srgbClr val="BBE0E3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01747" name="Text Box 20"/>
          <p:cNvSpPr txBox="1">
            <a:spLocks noChangeArrowheads="1"/>
          </p:cNvSpPr>
          <p:nvPr/>
        </p:nvSpPr>
        <p:spPr bwMode="gray">
          <a:xfrm>
            <a:off x="2916237" y="2535237"/>
            <a:ext cx="28797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400" b="1" dirty="0" smtClean="0">
                <a:solidFill>
                  <a:srgbClr val="000000"/>
                </a:solidFill>
              </a:rPr>
              <a:t>對學生學習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400" b="1" dirty="0" smtClean="0">
                <a:solidFill>
                  <a:srgbClr val="000000"/>
                </a:solidFill>
              </a:rPr>
              <a:t>成效的重視</a:t>
            </a:r>
            <a:endParaRPr kumimoji="0" lang="zh-TW" altLang="en-US" dirty="0" smtClean="0">
              <a:solidFill>
                <a:srgbClr val="000000"/>
              </a:solidFill>
            </a:endParaRPr>
          </a:p>
        </p:txBody>
      </p:sp>
      <p:sp>
        <p:nvSpPr>
          <p:cNvPr id="201748" name="Text Box 21"/>
          <p:cNvSpPr txBox="1">
            <a:spLocks noChangeArrowheads="1"/>
          </p:cNvSpPr>
          <p:nvPr/>
        </p:nvSpPr>
        <p:spPr bwMode="auto">
          <a:xfrm>
            <a:off x="3203575" y="3573463"/>
            <a:ext cx="2543175" cy="241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3200" b="1" dirty="0" smtClean="0">
                <a:solidFill>
                  <a:srgbClr val="FF0066"/>
                </a:solidFill>
                <a:ea typeface="標楷體" panose="03000509000000000000" pitchFamily="65" charset="-120"/>
              </a:rPr>
              <a:t>學校與教師藉由數據分析能知學生之不足近而產生改變教學的動力</a:t>
            </a:r>
            <a:r>
              <a:rPr lang="zh-TW" altLang="en-US" sz="3200" b="1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dirty="0" smtClean="0">
              <a:solidFill>
                <a:srgbClr val="FF0066"/>
              </a:solidFill>
              <a:ea typeface="標楷體" panose="03000509000000000000" pitchFamily="65" charset="-120"/>
            </a:endParaRPr>
          </a:p>
        </p:txBody>
      </p:sp>
      <p:sp>
        <p:nvSpPr>
          <p:cNvPr id="201750" name="AutoShape 16"/>
          <p:cNvSpPr>
            <a:spLocks noChangeArrowheads="1"/>
          </p:cNvSpPr>
          <p:nvPr/>
        </p:nvSpPr>
        <p:spPr bwMode="auto">
          <a:xfrm>
            <a:off x="5940425" y="2997200"/>
            <a:ext cx="2755900" cy="3455988"/>
          </a:xfrm>
          <a:prstGeom prst="roundRect">
            <a:avLst>
              <a:gd name="adj" fmla="val 4690"/>
            </a:avLst>
          </a:prstGeom>
          <a:noFill/>
          <a:ln w="571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zh-CN" altLang="en-US" sz="2000" b="1" u="sng" smtClean="0">
              <a:solidFill>
                <a:srgbClr val="BBE0E3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3" name="AutoShape 17"/>
          <p:cNvSpPr>
            <a:spLocks noChangeArrowheads="1"/>
          </p:cNvSpPr>
          <p:nvPr/>
        </p:nvSpPr>
        <p:spPr bwMode="gray">
          <a:xfrm>
            <a:off x="6227763" y="2276475"/>
            <a:ext cx="2146300" cy="9239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 u="sng">
              <a:solidFill>
                <a:srgbClr val="BBE0E3"/>
              </a:solidFill>
              <a:latin typeface="Lucida Sans Unicode" pitchFamily="34" charset="0"/>
            </a:endParaRPr>
          </a:p>
        </p:txBody>
      </p:sp>
      <p:sp>
        <p:nvSpPr>
          <p:cNvPr id="201752" name="AutoShape 18"/>
          <p:cNvSpPr>
            <a:spLocks noChangeArrowheads="1"/>
          </p:cNvSpPr>
          <p:nvPr/>
        </p:nvSpPr>
        <p:spPr bwMode="auto">
          <a:xfrm flipH="1">
            <a:off x="8172450" y="2820988"/>
            <a:ext cx="84138" cy="125412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zh-CN" altLang="en-US" sz="2000" b="1" u="sng" smtClean="0">
              <a:solidFill>
                <a:srgbClr val="BBE0E3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01753" name="AutoShape 19"/>
          <p:cNvSpPr>
            <a:spLocks noChangeArrowheads="1"/>
          </p:cNvSpPr>
          <p:nvPr/>
        </p:nvSpPr>
        <p:spPr bwMode="auto">
          <a:xfrm flipH="1">
            <a:off x="6453188" y="2820988"/>
            <a:ext cx="87312" cy="125412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zh-CN" altLang="en-US" sz="2000" b="1" u="sng" smtClean="0">
              <a:solidFill>
                <a:srgbClr val="BBE0E3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01754" name="Text Box 20"/>
          <p:cNvSpPr txBox="1">
            <a:spLocks noChangeArrowheads="1"/>
          </p:cNvSpPr>
          <p:nvPr/>
        </p:nvSpPr>
        <p:spPr bwMode="gray">
          <a:xfrm>
            <a:off x="5940425" y="2276475"/>
            <a:ext cx="2879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400" b="1" dirty="0" smtClean="0">
                <a:solidFill>
                  <a:srgbClr val="000000"/>
                </a:solidFill>
              </a:rPr>
              <a:t>輔導團專業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400" b="1" dirty="0" smtClean="0">
                <a:solidFill>
                  <a:srgbClr val="000000"/>
                </a:solidFill>
              </a:rPr>
              <a:t>能力的提昇</a:t>
            </a:r>
            <a:r>
              <a:rPr kumimoji="0" lang="zh-TW" altLang="en-US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01755" name="Text Box 21"/>
          <p:cNvSpPr txBox="1">
            <a:spLocks noChangeArrowheads="1"/>
          </p:cNvSpPr>
          <p:nvPr/>
        </p:nvSpPr>
        <p:spPr bwMode="auto">
          <a:xfrm>
            <a:off x="6048375" y="3222625"/>
            <a:ext cx="254317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b="1" dirty="0" smtClean="0">
                <a:solidFill>
                  <a:srgbClr val="FF0066"/>
                </a:solidFill>
                <a:ea typeface="標楷體" panose="03000509000000000000" pitchFamily="65" charset="-120"/>
              </a:rPr>
              <a:t>國語、數學</a:t>
            </a:r>
            <a:r>
              <a:rPr lang="zh-TW" altLang="en-US" sz="3200" b="1" dirty="0" smtClean="0">
                <a:solidFill>
                  <a:srgbClr val="FF0066"/>
                </a:solidFill>
                <a:latin typeface="新細明體"/>
                <a:ea typeface="新細明體"/>
              </a:rPr>
              <a:t>、</a:t>
            </a:r>
            <a:r>
              <a:rPr lang="zh-TW" altLang="en-US" sz="3200" b="1" dirty="0">
                <a:solidFill>
                  <a:srgbClr val="FF0066"/>
                </a:solidFill>
                <a:ea typeface="標楷體" panose="03000509000000000000" pitchFamily="65" charset="-120"/>
              </a:rPr>
              <a:t>英文</a:t>
            </a:r>
            <a:r>
              <a:rPr lang="zh-TW" altLang="en-US" sz="3200" b="1" dirty="0" smtClean="0">
                <a:solidFill>
                  <a:srgbClr val="FF0066"/>
                </a:solidFill>
                <a:ea typeface="標楷體" panose="03000509000000000000" pitchFamily="65" charset="-120"/>
              </a:rPr>
              <a:t>輔導團的協助分析</a:t>
            </a:r>
            <a:r>
              <a:rPr lang="zh-TW" altLang="en-US" b="1" dirty="0" smtClean="0">
                <a:solidFill>
                  <a:srgbClr val="FF0066"/>
                </a:solidFill>
              </a:rPr>
              <a:t>，</a:t>
            </a:r>
            <a:r>
              <a:rPr lang="zh-TW" altLang="en-US" sz="3200" b="1" dirty="0" smtClean="0">
                <a:solidFill>
                  <a:srgbClr val="FF0066"/>
                </a:solidFill>
                <a:ea typeface="標楷體" panose="03000509000000000000" pitchFamily="65" charset="-120"/>
              </a:rPr>
              <a:t>看得到專業</a:t>
            </a:r>
            <a:r>
              <a:rPr lang="zh-TW" altLang="en-US" b="1" dirty="0" smtClean="0">
                <a:solidFill>
                  <a:srgbClr val="FF0066"/>
                </a:solidFill>
              </a:rPr>
              <a:t>，</a:t>
            </a:r>
            <a:r>
              <a:rPr lang="zh-TW" altLang="en-US" sz="3200" b="1" dirty="0" smtClean="0">
                <a:solidFill>
                  <a:srgbClr val="FF0066"/>
                </a:solidFill>
                <a:ea typeface="標楷體" panose="03000509000000000000" pitchFamily="65" charset="-120"/>
              </a:rPr>
              <a:t>有助本市教學品質提升。</a:t>
            </a:r>
          </a:p>
        </p:txBody>
      </p:sp>
    </p:spTree>
    <p:extLst>
      <p:ext uri="{BB962C8B-B14F-4D97-AF65-F5344CB8AC3E}">
        <p14:creationId xmlns:p14="http://schemas.microsoft.com/office/powerpoint/2010/main" val="128562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2806" name="Group 5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1539156"/>
              </p:ext>
            </p:extLst>
          </p:nvPr>
        </p:nvGraphicFramePr>
        <p:xfrm>
          <a:off x="2078037" y="2133600"/>
          <a:ext cx="6931025" cy="4248152"/>
        </p:xfrm>
        <a:graphic>
          <a:graphicData uri="http://schemas.openxmlformats.org/drawingml/2006/table">
            <a:tbl>
              <a:tblPr/>
              <a:tblGrid>
                <a:gridCol w="6931025"/>
              </a:tblGrid>
              <a:tr h="7096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 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長期實施以建立追蹤對照資料</a:t>
                      </a:r>
                      <a:endParaRPr kumimoji="1" lang="zh-TW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04846" marR="104846" marT="45728" marB="45728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735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r>
                        <a:rPr kumimoji="1" lang="zh-TW" alt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減少偏鄉小校行政負擔專注教學</a:t>
                      </a:r>
                      <a:endParaRPr kumimoji="1" lang="zh-TW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marL="104846" marR="104846" marT="45728" marB="45728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318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r>
                        <a:rPr kumimoji="1" lang="zh-TW" alt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增加學生同儕學習的機會  </a:t>
                      </a:r>
                    </a:p>
                  </a:txBody>
                  <a:tcPr marL="104846" marR="104846" marT="45728" marB="45728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733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輔導團入班觀課提供教學建議</a:t>
                      </a:r>
                    </a:p>
                  </a:txBody>
                  <a:tcPr marL="104846" marR="104846" marT="45728" marB="45728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338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r>
                        <a:rPr kumimoji="1" lang="zh-TW" alt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精進計畫依不同區、不同規模學校及學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生學習困難點擬訂不同增能計畫</a:t>
                      </a:r>
                      <a:endParaRPr kumimoji="1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marL="104846" marR="104846" marT="45728" marB="45728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202769" name="AutoShape 72"/>
          <p:cNvSpPr>
            <a:spLocks noChangeArrowheads="1"/>
          </p:cNvSpPr>
          <p:nvPr/>
        </p:nvSpPr>
        <p:spPr bwMode="auto">
          <a:xfrm>
            <a:off x="323850" y="2205038"/>
            <a:ext cx="1800225" cy="719137"/>
          </a:xfrm>
          <a:prstGeom prst="chevron">
            <a:avLst>
              <a:gd name="adj" fmla="val 62583"/>
            </a:avLst>
          </a:prstGeom>
          <a:gradFill rotWithShape="1">
            <a:gsLst>
              <a:gs pos="0">
                <a:srgbClr val="F57B17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34A0E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zh-TW" altLang="en-US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　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zh-TW" altLang="en-US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重點</a:t>
            </a:r>
            <a:r>
              <a:rPr kumimoji="0" lang="en-US" altLang="zh-TW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en-US" altLang="zh-TW" sz="2400" b="1" smtClean="0">
              <a:solidFill>
                <a:srgbClr val="990000"/>
              </a:solidFill>
              <a:latin typeface="Perpetua" panose="02020502060401020303" pitchFamily="18" charset="0"/>
              <a:ea typeface="標楷體" panose="03000509000000000000" pitchFamily="65" charset="-120"/>
            </a:endParaRPr>
          </a:p>
        </p:txBody>
      </p:sp>
      <p:sp>
        <p:nvSpPr>
          <p:cNvPr id="202770" name="AutoShape 73"/>
          <p:cNvSpPr>
            <a:spLocks noChangeArrowheads="1"/>
          </p:cNvSpPr>
          <p:nvPr/>
        </p:nvSpPr>
        <p:spPr bwMode="auto">
          <a:xfrm>
            <a:off x="250825" y="2997200"/>
            <a:ext cx="1800225" cy="719138"/>
          </a:xfrm>
          <a:prstGeom prst="chevron">
            <a:avLst>
              <a:gd name="adj" fmla="val 62583"/>
            </a:avLst>
          </a:prstGeom>
          <a:gradFill rotWithShape="1">
            <a:gsLst>
              <a:gs pos="0">
                <a:srgbClr val="F57B17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34A0E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zh-TW" altLang="en-US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　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zh-TW" altLang="en-US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重點</a:t>
            </a:r>
            <a:r>
              <a:rPr kumimoji="0" lang="en-US" altLang="zh-TW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en-US" altLang="zh-TW" sz="2400" b="1" smtClean="0">
              <a:solidFill>
                <a:srgbClr val="990000"/>
              </a:solidFill>
              <a:latin typeface="Perpetua" panose="02020502060401020303" pitchFamily="18" charset="0"/>
              <a:ea typeface="標楷體" panose="03000509000000000000" pitchFamily="65" charset="-120"/>
            </a:endParaRPr>
          </a:p>
        </p:txBody>
      </p:sp>
      <p:sp>
        <p:nvSpPr>
          <p:cNvPr id="202771" name="AutoShape 74"/>
          <p:cNvSpPr>
            <a:spLocks noChangeArrowheads="1"/>
          </p:cNvSpPr>
          <p:nvPr/>
        </p:nvSpPr>
        <p:spPr bwMode="auto">
          <a:xfrm>
            <a:off x="323850" y="3789363"/>
            <a:ext cx="1800225" cy="719137"/>
          </a:xfrm>
          <a:prstGeom prst="chevron">
            <a:avLst>
              <a:gd name="adj" fmla="val 62583"/>
            </a:avLst>
          </a:prstGeom>
          <a:gradFill rotWithShape="1">
            <a:gsLst>
              <a:gs pos="0">
                <a:srgbClr val="F57B17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34A0E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zh-TW" altLang="en-US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　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zh-TW" altLang="en-US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重點</a:t>
            </a:r>
            <a:r>
              <a:rPr kumimoji="0" lang="en-US" altLang="zh-TW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en-US" altLang="zh-TW" sz="2400" b="1" smtClean="0">
              <a:solidFill>
                <a:srgbClr val="990000"/>
              </a:solidFill>
              <a:latin typeface="Perpetua" panose="02020502060401020303" pitchFamily="18" charset="0"/>
              <a:ea typeface="標楷體" panose="03000509000000000000" pitchFamily="65" charset="-120"/>
            </a:endParaRPr>
          </a:p>
        </p:txBody>
      </p:sp>
      <p:sp>
        <p:nvSpPr>
          <p:cNvPr id="202772" name="AutoShape 75"/>
          <p:cNvSpPr>
            <a:spLocks noChangeArrowheads="1"/>
          </p:cNvSpPr>
          <p:nvPr/>
        </p:nvSpPr>
        <p:spPr bwMode="auto">
          <a:xfrm>
            <a:off x="323850" y="4508500"/>
            <a:ext cx="1800225" cy="719138"/>
          </a:xfrm>
          <a:prstGeom prst="chevron">
            <a:avLst>
              <a:gd name="adj" fmla="val 62583"/>
            </a:avLst>
          </a:prstGeom>
          <a:gradFill rotWithShape="1">
            <a:gsLst>
              <a:gs pos="0">
                <a:srgbClr val="F57B17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34A0E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zh-TW" altLang="en-US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重點</a:t>
            </a:r>
            <a:r>
              <a:rPr kumimoji="0" lang="en-US" altLang="zh-TW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4</a:t>
            </a:r>
          </a:p>
        </p:txBody>
      </p:sp>
      <p:sp>
        <p:nvSpPr>
          <p:cNvPr id="202773" name="AutoShape 76"/>
          <p:cNvSpPr>
            <a:spLocks noChangeArrowheads="1"/>
          </p:cNvSpPr>
          <p:nvPr/>
        </p:nvSpPr>
        <p:spPr bwMode="auto">
          <a:xfrm>
            <a:off x="323850" y="5300663"/>
            <a:ext cx="1800225" cy="719137"/>
          </a:xfrm>
          <a:prstGeom prst="chevron">
            <a:avLst>
              <a:gd name="adj" fmla="val 62583"/>
            </a:avLst>
          </a:prstGeom>
          <a:gradFill rotWithShape="1">
            <a:gsLst>
              <a:gs pos="0">
                <a:srgbClr val="F57B17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34A0E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zh-TW" altLang="en-US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重點</a:t>
            </a:r>
            <a:r>
              <a:rPr kumimoji="0" lang="en-US" altLang="zh-TW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5</a:t>
            </a:r>
          </a:p>
        </p:txBody>
      </p:sp>
      <p:sp>
        <p:nvSpPr>
          <p:cNvPr id="202776" name="直排文字版面配置區 2"/>
          <p:cNvSpPr>
            <a:spLocks/>
          </p:cNvSpPr>
          <p:nvPr/>
        </p:nvSpPr>
        <p:spPr bwMode="auto">
          <a:xfrm>
            <a:off x="2555875" y="1628775"/>
            <a:ext cx="59753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80000"/>
              </a:lnSpc>
              <a:spcAft>
                <a:spcPct val="0"/>
              </a:spcAft>
            </a:pPr>
            <a:r>
              <a:rPr kumimoji="0" lang="zh-TW" altLang="en-US" b="1" smtClean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學力檢測結果的建議</a:t>
            </a:r>
            <a:endParaRPr kumimoji="0" lang="zh-TW" altLang="zh-TW" b="1" smtClean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2782" name="Picture 30" descr="台南市市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315913"/>
            <a:ext cx="2519363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785" name="標題 1"/>
          <p:cNvSpPr>
            <a:spLocks/>
          </p:cNvSpPr>
          <p:nvPr/>
        </p:nvSpPr>
        <p:spPr bwMode="auto">
          <a:xfrm>
            <a:off x="1695449" y="438150"/>
            <a:ext cx="7448551" cy="9017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b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TW" altLang="en-US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年國民小學學力檢測結果</a:t>
            </a:r>
          </a:p>
        </p:txBody>
      </p:sp>
    </p:spTree>
    <p:extLst>
      <p:ext uri="{BB962C8B-B14F-4D97-AF65-F5344CB8AC3E}">
        <p14:creationId xmlns:p14="http://schemas.microsoft.com/office/powerpoint/2010/main" val="149654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41" name="Group 4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4814097"/>
              </p:ext>
            </p:extLst>
          </p:nvPr>
        </p:nvGraphicFramePr>
        <p:xfrm>
          <a:off x="2147887" y="2047875"/>
          <a:ext cx="6791326" cy="4429126"/>
        </p:xfrm>
        <a:graphic>
          <a:graphicData uri="http://schemas.openxmlformats.org/drawingml/2006/table">
            <a:tbl>
              <a:tblPr/>
              <a:tblGrid>
                <a:gridCol w="6791326"/>
              </a:tblGrid>
              <a:tr h="988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 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精進計畫以提高紙筆高層次評量為目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 標，規劃系列培訓課程，促進教學改變</a:t>
                      </a:r>
                    </a:p>
                  </a:txBody>
                  <a:tcPr marL="104846" marR="104846" marT="45728" marB="45728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369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kumimoji="1" lang="zh-TW" alt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培養本市命題及分析專業能力的教師</a:t>
                      </a:r>
                      <a:endParaRPr kumimoji="1" lang="zh-TW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marL="104846" marR="104846" marT="45728" marB="45728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342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r>
                        <a:rPr kumimoji="1" lang="zh-TW" alt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學力檢測以開放題型為目標逐年實施</a:t>
                      </a:r>
                    </a:p>
                  </a:txBody>
                  <a:tcPr marL="104846" marR="104846" marT="45728" marB="45728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356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r>
                        <a:rPr kumimoji="1" lang="zh-TW" alt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補救教學篩選應與檢測資料相互比對</a:t>
                      </a:r>
                      <a:endParaRPr kumimoji="1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marL="104846" marR="104846" marT="45728" marB="45728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5339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r>
                        <a:rPr kumimoji="1" lang="zh-TW" alt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加強校長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主任教學領導，督導學校教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師落實適性化補救教學，明訂逐年進步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比率</a:t>
                      </a:r>
                    </a:p>
                  </a:txBody>
                  <a:tcPr marL="104846" marR="104846" marT="45728" marB="45728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204817" name="AutoShape 72"/>
          <p:cNvSpPr>
            <a:spLocks noChangeArrowheads="1"/>
          </p:cNvSpPr>
          <p:nvPr/>
        </p:nvSpPr>
        <p:spPr bwMode="auto">
          <a:xfrm>
            <a:off x="323850" y="2205038"/>
            <a:ext cx="1800225" cy="719137"/>
          </a:xfrm>
          <a:prstGeom prst="chevron">
            <a:avLst>
              <a:gd name="adj" fmla="val 62583"/>
            </a:avLst>
          </a:prstGeom>
          <a:gradFill rotWithShape="1">
            <a:gsLst>
              <a:gs pos="0">
                <a:srgbClr val="F57B17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34A0E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zh-TW" altLang="en-US" sz="2400" b="1" dirty="0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　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zh-TW" altLang="en-US" sz="2400" b="1" dirty="0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重點</a:t>
            </a:r>
            <a:r>
              <a:rPr kumimoji="0" lang="en-US" altLang="zh-TW" sz="2400" b="1" dirty="0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en-US" altLang="zh-TW" sz="2400" b="1" dirty="0" smtClean="0">
              <a:solidFill>
                <a:srgbClr val="990000"/>
              </a:solidFill>
              <a:latin typeface="Perpetua" panose="02020502060401020303" pitchFamily="18" charset="0"/>
              <a:ea typeface="標楷體" panose="03000509000000000000" pitchFamily="65" charset="-120"/>
            </a:endParaRPr>
          </a:p>
        </p:txBody>
      </p:sp>
      <p:sp>
        <p:nvSpPr>
          <p:cNvPr id="204818" name="AutoShape 73"/>
          <p:cNvSpPr>
            <a:spLocks noChangeArrowheads="1"/>
          </p:cNvSpPr>
          <p:nvPr/>
        </p:nvSpPr>
        <p:spPr bwMode="auto">
          <a:xfrm>
            <a:off x="250825" y="2997200"/>
            <a:ext cx="1800225" cy="719138"/>
          </a:xfrm>
          <a:prstGeom prst="chevron">
            <a:avLst>
              <a:gd name="adj" fmla="val 62583"/>
            </a:avLst>
          </a:prstGeom>
          <a:gradFill rotWithShape="1">
            <a:gsLst>
              <a:gs pos="0">
                <a:srgbClr val="F57B17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34A0E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zh-TW" altLang="en-US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　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zh-TW" altLang="en-US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重點</a:t>
            </a:r>
            <a:r>
              <a:rPr kumimoji="0" lang="en-US" altLang="zh-TW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en-US" altLang="zh-TW" sz="2400" b="1" smtClean="0">
              <a:solidFill>
                <a:srgbClr val="990000"/>
              </a:solidFill>
              <a:latin typeface="Perpetua" panose="02020502060401020303" pitchFamily="18" charset="0"/>
              <a:ea typeface="標楷體" panose="03000509000000000000" pitchFamily="65" charset="-120"/>
            </a:endParaRPr>
          </a:p>
        </p:txBody>
      </p:sp>
      <p:sp>
        <p:nvSpPr>
          <p:cNvPr id="204819" name="AutoShape 74"/>
          <p:cNvSpPr>
            <a:spLocks noChangeArrowheads="1"/>
          </p:cNvSpPr>
          <p:nvPr/>
        </p:nvSpPr>
        <p:spPr bwMode="auto">
          <a:xfrm>
            <a:off x="323850" y="3789363"/>
            <a:ext cx="1800225" cy="719137"/>
          </a:xfrm>
          <a:prstGeom prst="chevron">
            <a:avLst>
              <a:gd name="adj" fmla="val 62583"/>
            </a:avLst>
          </a:prstGeom>
          <a:gradFill rotWithShape="1">
            <a:gsLst>
              <a:gs pos="0">
                <a:srgbClr val="F57B17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34A0E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zh-TW" altLang="en-US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　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zh-TW" altLang="en-US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重點</a:t>
            </a:r>
            <a:r>
              <a:rPr kumimoji="0" lang="en-US" altLang="zh-TW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en-US" altLang="zh-TW" sz="2400" b="1" smtClean="0">
              <a:solidFill>
                <a:srgbClr val="990000"/>
              </a:solidFill>
              <a:latin typeface="Perpetua" panose="02020502060401020303" pitchFamily="18" charset="0"/>
              <a:ea typeface="標楷體" panose="03000509000000000000" pitchFamily="65" charset="-120"/>
            </a:endParaRPr>
          </a:p>
        </p:txBody>
      </p:sp>
      <p:sp>
        <p:nvSpPr>
          <p:cNvPr id="204820" name="AutoShape 75"/>
          <p:cNvSpPr>
            <a:spLocks noChangeArrowheads="1"/>
          </p:cNvSpPr>
          <p:nvPr/>
        </p:nvSpPr>
        <p:spPr bwMode="auto">
          <a:xfrm>
            <a:off x="323850" y="4508500"/>
            <a:ext cx="1800225" cy="719138"/>
          </a:xfrm>
          <a:prstGeom prst="chevron">
            <a:avLst>
              <a:gd name="adj" fmla="val 62583"/>
            </a:avLst>
          </a:prstGeom>
          <a:gradFill rotWithShape="1">
            <a:gsLst>
              <a:gs pos="0">
                <a:srgbClr val="F57B17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34A0E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zh-TW" altLang="en-US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重點</a:t>
            </a:r>
            <a:r>
              <a:rPr kumimoji="0" lang="en-US" altLang="zh-TW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4</a:t>
            </a:r>
          </a:p>
        </p:txBody>
      </p:sp>
      <p:sp>
        <p:nvSpPr>
          <p:cNvPr id="204821" name="AutoShape 76"/>
          <p:cNvSpPr>
            <a:spLocks noChangeArrowheads="1"/>
          </p:cNvSpPr>
          <p:nvPr/>
        </p:nvSpPr>
        <p:spPr bwMode="auto">
          <a:xfrm>
            <a:off x="323850" y="5300663"/>
            <a:ext cx="1800225" cy="719137"/>
          </a:xfrm>
          <a:prstGeom prst="chevron">
            <a:avLst>
              <a:gd name="adj" fmla="val 62583"/>
            </a:avLst>
          </a:prstGeom>
          <a:gradFill rotWithShape="1">
            <a:gsLst>
              <a:gs pos="0">
                <a:srgbClr val="F57B17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34A0E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zh-TW" altLang="en-US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重點</a:t>
            </a:r>
            <a:r>
              <a:rPr kumimoji="0" lang="en-US" altLang="zh-TW" sz="2400" b="1" smtClean="0">
                <a:solidFill>
                  <a:srgbClr val="990000"/>
                </a:solidFill>
                <a:latin typeface="Perpetua" panose="02020502060401020303" pitchFamily="18" charset="0"/>
                <a:ea typeface="標楷體" panose="03000509000000000000" pitchFamily="65" charset="-120"/>
              </a:rPr>
              <a:t>5</a:t>
            </a:r>
          </a:p>
        </p:txBody>
      </p:sp>
      <p:sp>
        <p:nvSpPr>
          <p:cNvPr id="204823" name="直排文字版面配置區 2"/>
          <p:cNvSpPr>
            <a:spLocks/>
          </p:cNvSpPr>
          <p:nvPr/>
        </p:nvSpPr>
        <p:spPr bwMode="auto">
          <a:xfrm>
            <a:off x="2555875" y="1628775"/>
            <a:ext cx="59753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80000"/>
              </a:lnSpc>
              <a:spcAft>
                <a:spcPct val="0"/>
              </a:spcAft>
            </a:pPr>
            <a:r>
              <a:rPr kumimoji="0" lang="zh-TW" altLang="en-US" b="1" smtClean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學力檢測結果的建議</a:t>
            </a:r>
            <a:endParaRPr kumimoji="0" lang="zh-TW" altLang="zh-TW" b="1" smtClean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4825" name="Picture 25" descr="台南市市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315913"/>
            <a:ext cx="2519363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6" name="標題 1"/>
          <p:cNvSpPr>
            <a:spLocks/>
          </p:cNvSpPr>
          <p:nvPr/>
        </p:nvSpPr>
        <p:spPr bwMode="auto">
          <a:xfrm>
            <a:off x="1676400" y="330994"/>
            <a:ext cx="7262813" cy="10064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b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TW" altLang="en-US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年國民小學學力檢測結果</a:t>
            </a:r>
          </a:p>
        </p:txBody>
      </p:sp>
    </p:spTree>
    <p:extLst>
      <p:ext uri="{BB962C8B-B14F-4D97-AF65-F5344CB8AC3E}">
        <p14:creationId xmlns:p14="http://schemas.microsoft.com/office/powerpoint/2010/main" val="341346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05" name="Oval 53"/>
          <p:cNvSpPr>
            <a:spLocks noChangeArrowheads="1"/>
          </p:cNvSpPr>
          <p:nvPr/>
        </p:nvSpPr>
        <p:spPr bwMode="gray">
          <a:xfrm>
            <a:off x="1665061" y="4852228"/>
            <a:ext cx="1422400" cy="1422400"/>
          </a:xfrm>
          <a:prstGeom prst="ellipse">
            <a:avLst/>
          </a:prstGeom>
          <a:gradFill rotWithShape="1">
            <a:gsLst>
              <a:gs pos="0">
                <a:srgbClr val="CC66FF">
                  <a:gamma/>
                  <a:shade val="26275"/>
                  <a:invGamma/>
                  <a:alpha val="89999"/>
                </a:srgbClr>
              </a:gs>
              <a:gs pos="50000">
                <a:srgbClr val="CC66FF">
                  <a:alpha val="45000"/>
                </a:srgbClr>
              </a:gs>
              <a:gs pos="100000">
                <a:srgbClr val="CC66FF">
                  <a:gamma/>
                  <a:shade val="26275"/>
                  <a:invGamma/>
                  <a:alpha val="89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207880" name="Freeform 6"/>
          <p:cNvSpPr>
            <a:spLocks/>
          </p:cNvSpPr>
          <p:nvPr/>
        </p:nvSpPr>
        <p:spPr bwMode="gray">
          <a:xfrm>
            <a:off x="5894162" y="3374266"/>
            <a:ext cx="1066800" cy="471487"/>
          </a:xfrm>
          <a:custGeom>
            <a:avLst/>
            <a:gdLst>
              <a:gd name="T0" fmla="*/ 1301 w 1321"/>
              <a:gd name="T1" fmla="*/ 401 h 712"/>
              <a:gd name="T2" fmla="*/ 1317 w 1321"/>
              <a:gd name="T3" fmla="*/ 442 h 712"/>
              <a:gd name="T4" fmla="*/ 1321 w 1321"/>
              <a:gd name="T5" fmla="*/ 481 h 712"/>
              <a:gd name="T6" fmla="*/ 1315 w 1321"/>
              <a:gd name="T7" fmla="*/ 516 h 712"/>
              <a:gd name="T8" fmla="*/ 1298 w 1321"/>
              <a:gd name="T9" fmla="*/ 550 h 712"/>
              <a:gd name="T10" fmla="*/ 1272 w 1321"/>
              <a:gd name="T11" fmla="*/ 579 h 712"/>
              <a:gd name="T12" fmla="*/ 1239 w 1321"/>
              <a:gd name="T13" fmla="*/ 604 h 712"/>
              <a:gd name="T14" fmla="*/ 1196 w 1321"/>
              <a:gd name="T15" fmla="*/ 628 h 712"/>
              <a:gd name="T16" fmla="*/ 1147 w 1321"/>
              <a:gd name="T17" fmla="*/ 649 h 712"/>
              <a:gd name="T18" fmla="*/ 1092 w 1321"/>
              <a:gd name="T19" fmla="*/ 667 h 712"/>
              <a:gd name="T20" fmla="*/ 1031 w 1321"/>
              <a:gd name="T21" fmla="*/ 683 h 712"/>
              <a:gd name="T22" fmla="*/ 967 w 1321"/>
              <a:gd name="T23" fmla="*/ 694 h 712"/>
              <a:gd name="T24" fmla="*/ 896 w 1321"/>
              <a:gd name="T25" fmla="*/ 704 h 712"/>
              <a:gd name="T26" fmla="*/ 824 w 1321"/>
              <a:gd name="T27" fmla="*/ 710 h 712"/>
              <a:gd name="T28" fmla="*/ 795 w 1321"/>
              <a:gd name="T29" fmla="*/ 712 h 712"/>
              <a:gd name="T30" fmla="*/ 476 w 1321"/>
              <a:gd name="T31" fmla="*/ 712 h 712"/>
              <a:gd name="T32" fmla="*/ 472 w 1321"/>
              <a:gd name="T33" fmla="*/ 712 h 712"/>
              <a:gd name="T34" fmla="*/ 409 w 1321"/>
              <a:gd name="T35" fmla="*/ 708 h 712"/>
              <a:gd name="T36" fmla="*/ 348 w 1321"/>
              <a:gd name="T37" fmla="*/ 704 h 712"/>
              <a:gd name="T38" fmla="*/ 290 w 1321"/>
              <a:gd name="T39" fmla="*/ 696 h 712"/>
              <a:gd name="T40" fmla="*/ 235 w 1321"/>
              <a:gd name="T41" fmla="*/ 689 h 712"/>
              <a:gd name="T42" fmla="*/ 186 w 1321"/>
              <a:gd name="T43" fmla="*/ 677 h 712"/>
              <a:gd name="T44" fmla="*/ 141 w 1321"/>
              <a:gd name="T45" fmla="*/ 663 h 712"/>
              <a:gd name="T46" fmla="*/ 102 w 1321"/>
              <a:gd name="T47" fmla="*/ 648 h 712"/>
              <a:gd name="T48" fmla="*/ 67 w 1321"/>
              <a:gd name="T49" fmla="*/ 630 h 712"/>
              <a:gd name="T50" fmla="*/ 39 w 1321"/>
              <a:gd name="T51" fmla="*/ 608 h 712"/>
              <a:gd name="T52" fmla="*/ 18 w 1321"/>
              <a:gd name="T53" fmla="*/ 583 h 712"/>
              <a:gd name="T54" fmla="*/ 6 w 1321"/>
              <a:gd name="T55" fmla="*/ 554 h 712"/>
              <a:gd name="T56" fmla="*/ 0 w 1321"/>
              <a:gd name="T57" fmla="*/ 524 h 712"/>
              <a:gd name="T58" fmla="*/ 0 w 1321"/>
              <a:gd name="T59" fmla="*/ 520 h 712"/>
              <a:gd name="T60" fmla="*/ 4 w 1321"/>
              <a:gd name="T61" fmla="*/ 487 h 712"/>
              <a:gd name="T62" fmla="*/ 16 w 1321"/>
              <a:gd name="T63" fmla="*/ 446 h 712"/>
              <a:gd name="T64" fmla="*/ 51 w 1321"/>
              <a:gd name="T65" fmla="*/ 370 h 712"/>
              <a:gd name="T66" fmla="*/ 94 w 1321"/>
              <a:gd name="T67" fmla="*/ 299 h 712"/>
              <a:gd name="T68" fmla="*/ 147 w 1321"/>
              <a:gd name="T69" fmla="*/ 235 h 712"/>
              <a:gd name="T70" fmla="*/ 204 w 1321"/>
              <a:gd name="T71" fmla="*/ 176 h 712"/>
              <a:gd name="T72" fmla="*/ 270 w 1321"/>
              <a:gd name="T73" fmla="*/ 125 h 712"/>
              <a:gd name="T74" fmla="*/ 341 w 1321"/>
              <a:gd name="T75" fmla="*/ 82 h 712"/>
              <a:gd name="T76" fmla="*/ 415 w 1321"/>
              <a:gd name="T77" fmla="*/ 47 h 712"/>
              <a:gd name="T78" fmla="*/ 497 w 1321"/>
              <a:gd name="T79" fmla="*/ 21 h 712"/>
              <a:gd name="T80" fmla="*/ 581 w 1321"/>
              <a:gd name="T81" fmla="*/ 6 h 712"/>
              <a:gd name="T82" fmla="*/ 667 w 1321"/>
              <a:gd name="T83" fmla="*/ 0 h 712"/>
              <a:gd name="T84" fmla="*/ 667 w 1321"/>
              <a:gd name="T85" fmla="*/ 0 h 712"/>
              <a:gd name="T86" fmla="*/ 759 w 1321"/>
              <a:gd name="T87" fmla="*/ 6 h 712"/>
              <a:gd name="T88" fmla="*/ 847 w 1321"/>
              <a:gd name="T89" fmla="*/ 23 h 712"/>
              <a:gd name="T90" fmla="*/ 932 w 1321"/>
              <a:gd name="T91" fmla="*/ 53 h 712"/>
              <a:gd name="T92" fmla="*/ 1010 w 1321"/>
              <a:gd name="T93" fmla="*/ 90 h 712"/>
              <a:gd name="T94" fmla="*/ 1082 w 1321"/>
              <a:gd name="T95" fmla="*/ 137 h 712"/>
              <a:gd name="T96" fmla="*/ 1149 w 1321"/>
              <a:gd name="T97" fmla="*/ 194 h 712"/>
              <a:gd name="T98" fmla="*/ 1208 w 1321"/>
              <a:gd name="T99" fmla="*/ 256 h 712"/>
              <a:gd name="T100" fmla="*/ 1258 w 1321"/>
              <a:gd name="T101" fmla="*/ 325 h 712"/>
              <a:gd name="T102" fmla="*/ 1301 w 1321"/>
              <a:gd name="T103" fmla="*/ 401 h 712"/>
              <a:gd name="T104" fmla="*/ 1301 w 1321"/>
              <a:gd name="T105" fmla="*/ 401 h 71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21"/>
              <a:gd name="T160" fmla="*/ 0 h 712"/>
              <a:gd name="T161" fmla="*/ 1321 w 1321"/>
              <a:gd name="T162" fmla="*/ 712 h 71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00CC66">
                  <a:alpha val="17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grpSp>
        <p:nvGrpSpPr>
          <p:cNvPr id="207881" name="Group 7"/>
          <p:cNvGrpSpPr>
            <a:grpSpLocks/>
          </p:cNvGrpSpPr>
          <p:nvPr/>
        </p:nvGrpSpPr>
        <p:grpSpPr bwMode="auto">
          <a:xfrm rot="-1297425" flipH="1" flipV="1">
            <a:off x="5857649" y="4404553"/>
            <a:ext cx="1184275" cy="288925"/>
            <a:chOff x="2532" y="1051"/>
            <a:chExt cx="893" cy="246"/>
          </a:xfrm>
        </p:grpSpPr>
        <p:grpSp>
          <p:nvGrpSpPr>
            <p:cNvPr id="207882" name="Group 8"/>
            <p:cNvGrpSpPr>
              <a:grpSpLocks/>
            </p:cNvGrpSpPr>
            <p:nvPr/>
          </p:nvGrpSpPr>
          <p:grpSpPr bwMode="auto">
            <a:xfrm>
              <a:off x="2532" y="1051"/>
              <a:ext cx="743" cy="185"/>
              <a:chOff x="1565" y="2568"/>
              <a:chExt cx="1118" cy="279"/>
            </a:xfrm>
          </p:grpSpPr>
          <p:sp>
            <p:nvSpPr>
              <p:cNvPr id="207883" name="AutoShape 9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884" name="AutoShape 10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885" name="AutoShape 11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886" name="AutoShape 12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7887" name="Group 13"/>
            <p:cNvGrpSpPr>
              <a:grpSpLocks/>
            </p:cNvGrpSpPr>
            <p:nvPr/>
          </p:nvGrpSpPr>
          <p:grpSpPr bwMode="auto">
            <a:xfrm rot="1353540">
              <a:off x="2682" y="1111"/>
              <a:ext cx="743" cy="186"/>
              <a:chOff x="1565" y="2568"/>
              <a:chExt cx="1118" cy="279"/>
            </a:xfrm>
          </p:grpSpPr>
          <p:sp>
            <p:nvSpPr>
              <p:cNvPr id="207888" name="AutoShape 14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889" name="AutoShape 15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890" name="AutoShape 16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891" name="AutoShape 17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207892" name="Picture 18" descr="circuler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885724" y="1883603"/>
            <a:ext cx="117951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1" name="Oval 19"/>
          <p:cNvSpPr>
            <a:spLocks noChangeArrowheads="1"/>
          </p:cNvSpPr>
          <p:nvPr/>
        </p:nvSpPr>
        <p:spPr bwMode="gray">
          <a:xfrm>
            <a:off x="1873024" y="1893128"/>
            <a:ext cx="1171575" cy="1171575"/>
          </a:xfrm>
          <a:prstGeom prst="ellipse">
            <a:avLst/>
          </a:prstGeom>
          <a:gradFill rotWithShape="1">
            <a:gsLst>
              <a:gs pos="0">
                <a:srgbClr val="D15305">
                  <a:gamma/>
                  <a:shade val="26275"/>
                  <a:invGamma/>
                  <a:alpha val="89999"/>
                </a:srgbClr>
              </a:gs>
              <a:gs pos="50000">
                <a:srgbClr val="D15305">
                  <a:alpha val="45000"/>
                </a:srgbClr>
              </a:gs>
              <a:gs pos="100000">
                <a:srgbClr val="D15305">
                  <a:gamma/>
                  <a:shade val="26275"/>
                  <a:invGamma/>
                  <a:alpha val="89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207896" name="Arc 20"/>
          <p:cNvSpPr>
            <a:spLocks/>
          </p:cNvSpPr>
          <p:nvPr/>
        </p:nvSpPr>
        <p:spPr bwMode="gray">
          <a:xfrm rot="5400000" flipH="1">
            <a:off x="1786505" y="1755810"/>
            <a:ext cx="1381125" cy="1420812"/>
          </a:xfrm>
          <a:custGeom>
            <a:avLst/>
            <a:gdLst>
              <a:gd name="T0" fmla="*/ 461302 w 43200"/>
              <a:gd name="T1" fmla="*/ 1389756 h 42913"/>
              <a:gd name="T2" fmla="*/ 802843 w 43200"/>
              <a:gd name="T3" fmla="*/ 1420812 h 42913"/>
              <a:gd name="T4" fmla="*/ 690563 w 43200"/>
              <a:gd name="T5" fmla="*/ 715157 h 42913"/>
              <a:gd name="T6" fmla="*/ 0 60000 65536"/>
              <a:gd name="T7" fmla="*/ 0 60000 65536"/>
              <a:gd name="T8" fmla="*/ 0 60000 65536"/>
              <a:gd name="T9" fmla="*/ 0 w 43200"/>
              <a:gd name="T10" fmla="*/ 0 h 42913"/>
              <a:gd name="T11" fmla="*/ 43200 w 43200"/>
              <a:gd name="T12" fmla="*/ 42913 h 429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2913" fill="none" extrusionOk="0">
                <a:moveTo>
                  <a:pt x="14429" y="41974"/>
                </a:moveTo>
                <a:cubicBezTo>
                  <a:pt x="5783" y="38932"/>
                  <a:pt x="0" y="3076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2173"/>
                  <a:pt x="35545" y="41193"/>
                  <a:pt x="25111" y="42912"/>
                </a:cubicBezTo>
              </a:path>
              <a:path w="43200" h="42913" stroke="0" extrusionOk="0">
                <a:moveTo>
                  <a:pt x="14429" y="41974"/>
                </a:moveTo>
                <a:cubicBezTo>
                  <a:pt x="5783" y="38932"/>
                  <a:pt x="0" y="3076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2173"/>
                  <a:pt x="35545" y="41193"/>
                  <a:pt x="25111" y="42912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 cap="rnd">
            <a:solidFill>
              <a:srgbClr val="1C1C1C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207897" name="Freeform 21"/>
          <p:cNvSpPr>
            <a:spLocks/>
          </p:cNvSpPr>
          <p:nvPr/>
        </p:nvSpPr>
        <p:spPr bwMode="gray">
          <a:xfrm>
            <a:off x="2006374" y="1907416"/>
            <a:ext cx="920750" cy="406400"/>
          </a:xfrm>
          <a:custGeom>
            <a:avLst/>
            <a:gdLst>
              <a:gd name="T0" fmla="*/ 1301 w 1321"/>
              <a:gd name="T1" fmla="*/ 401 h 712"/>
              <a:gd name="T2" fmla="*/ 1317 w 1321"/>
              <a:gd name="T3" fmla="*/ 442 h 712"/>
              <a:gd name="T4" fmla="*/ 1321 w 1321"/>
              <a:gd name="T5" fmla="*/ 481 h 712"/>
              <a:gd name="T6" fmla="*/ 1315 w 1321"/>
              <a:gd name="T7" fmla="*/ 516 h 712"/>
              <a:gd name="T8" fmla="*/ 1298 w 1321"/>
              <a:gd name="T9" fmla="*/ 550 h 712"/>
              <a:gd name="T10" fmla="*/ 1272 w 1321"/>
              <a:gd name="T11" fmla="*/ 579 h 712"/>
              <a:gd name="T12" fmla="*/ 1239 w 1321"/>
              <a:gd name="T13" fmla="*/ 604 h 712"/>
              <a:gd name="T14" fmla="*/ 1196 w 1321"/>
              <a:gd name="T15" fmla="*/ 628 h 712"/>
              <a:gd name="T16" fmla="*/ 1147 w 1321"/>
              <a:gd name="T17" fmla="*/ 649 h 712"/>
              <a:gd name="T18" fmla="*/ 1092 w 1321"/>
              <a:gd name="T19" fmla="*/ 667 h 712"/>
              <a:gd name="T20" fmla="*/ 1031 w 1321"/>
              <a:gd name="T21" fmla="*/ 683 h 712"/>
              <a:gd name="T22" fmla="*/ 967 w 1321"/>
              <a:gd name="T23" fmla="*/ 694 h 712"/>
              <a:gd name="T24" fmla="*/ 896 w 1321"/>
              <a:gd name="T25" fmla="*/ 704 h 712"/>
              <a:gd name="T26" fmla="*/ 824 w 1321"/>
              <a:gd name="T27" fmla="*/ 710 h 712"/>
              <a:gd name="T28" fmla="*/ 795 w 1321"/>
              <a:gd name="T29" fmla="*/ 712 h 712"/>
              <a:gd name="T30" fmla="*/ 476 w 1321"/>
              <a:gd name="T31" fmla="*/ 712 h 712"/>
              <a:gd name="T32" fmla="*/ 472 w 1321"/>
              <a:gd name="T33" fmla="*/ 712 h 712"/>
              <a:gd name="T34" fmla="*/ 409 w 1321"/>
              <a:gd name="T35" fmla="*/ 708 h 712"/>
              <a:gd name="T36" fmla="*/ 348 w 1321"/>
              <a:gd name="T37" fmla="*/ 704 h 712"/>
              <a:gd name="T38" fmla="*/ 290 w 1321"/>
              <a:gd name="T39" fmla="*/ 696 h 712"/>
              <a:gd name="T40" fmla="*/ 235 w 1321"/>
              <a:gd name="T41" fmla="*/ 689 h 712"/>
              <a:gd name="T42" fmla="*/ 186 w 1321"/>
              <a:gd name="T43" fmla="*/ 677 h 712"/>
              <a:gd name="T44" fmla="*/ 141 w 1321"/>
              <a:gd name="T45" fmla="*/ 663 h 712"/>
              <a:gd name="T46" fmla="*/ 102 w 1321"/>
              <a:gd name="T47" fmla="*/ 648 h 712"/>
              <a:gd name="T48" fmla="*/ 67 w 1321"/>
              <a:gd name="T49" fmla="*/ 630 h 712"/>
              <a:gd name="T50" fmla="*/ 39 w 1321"/>
              <a:gd name="T51" fmla="*/ 608 h 712"/>
              <a:gd name="T52" fmla="*/ 18 w 1321"/>
              <a:gd name="T53" fmla="*/ 583 h 712"/>
              <a:gd name="T54" fmla="*/ 6 w 1321"/>
              <a:gd name="T55" fmla="*/ 554 h 712"/>
              <a:gd name="T56" fmla="*/ 0 w 1321"/>
              <a:gd name="T57" fmla="*/ 524 h 712"/>
              <a:gd name="T58" fmla="*/ 0 w 1321"/>
              <a:gd name="T59" fmla="*/ 520 h 712"/>
              <a:gd name="T60" fmla="*/ 4 w 1321"/>
              <a:gd name="T61" fmla="*/ 487 h 712"/>
              <a:gd name="T62" fmla="*/ 16 w 1321"/>
              <a:gd name="T63" fmla="*/ 446 h 712"/>
              <a:gd name="T64" fmla="*/ 51 w 1321"/>
              <a:gd name="T65" fmla="*/ 370 h 712"/>
              <a:gd name="T66" fmla="*/ 94 w 1321"/>
              <a:gd name="T67" fmla="*/ 299 h 712"/>
              <a:gd name="T68" fmla="*/ 147 w 1321"/>
              <a:gd name="T69" fmla="*/ 235 h 712"/>
              <a:gd name="T70" fmla="*/ 204 w 1321"/>
              <a:gd name="T71" fmla="*/ 176 h 712"/>
              <a:gd name="T72" fmla="*/ 270 w 1321"/>
              <a:gd name="T73" fmla="*/ 125 h 712"/>
              <a:gd name="T74" fmla="*/ 341 w 1321"/>
              <a:gd name="T75" fmla="*/ 82 h 712"/>
              <a:gd name="T76" fmla="*/ 415 w 1321"/>
              <a:gd name="T77" fmla="*/ 47 h 712"/>
              <a:gd name="T78" fmla="*/ 497 w 1321"/>
              <a:gd name="T79" fmla="*/ 21 h 712"/>
              <a:gd name="T80" fmla="*/ 581 w 1321"/>
              <a:gd name="T81" fmla="*/ 6 h 712"/>
              <a:gd name="T82" fmla="*/ 667 w 1321"/>
              <a:gd name="T83" fmla="*/ 0 h 712"/>
              <a:gd name="T84" fmla="*/ 667 w 1321"/>
              <a:gd name="T85" fmla="*/ 0 h 712"/>
              <a:gd name="T86" fmla="*/ 759 w 1321"/>
              <a:gd name="T87" fmla="*/ 6 h 712"/>
              <a:gd name="T88" fmla="*/ 847 w 1321"/>
              <a:gd name="T89" fmla="*/ 23 h 712"/>
              <a:gd name="T90" fmla="*/ 932 w 1321"/>
              <a:gd name="T91" fmla="*/ 53 h 712"/>
              <a:gd name="T92" fmla="*/ 1010 w 1321"/>
              <a:gd name="T93" fmla="*/ 90 h 712"/>
              <a:gd name="T94" fmla="*/ 1082 w 1321"/>
              <a:gd name="T95" fmla="*/ 137 h 712"/>
              <a:gd name="T96" fmla="*/ 1149 w 1321"/>
              <a:gd name="T97" fmla="*/ 194 h 712"/>
              <a:gd name="T98" fmla="*/ 1208 w 1321"/>
              <a:gd name="T99" fmla="*/ 256 h 712"/>
              <a:gd name="T100" fmla="*/ 1258 w 1321"/>
              <a:gd name="T101" fmla="*/ 325 h 712"/>
              <a:gd name="T102" fmla="*/ 1301 w 1321"/>
              <a:gd name="T103" fmla="*/ 401 h 712"/>
              <a:gd name="T104" fmla="*/ 1301 w 1321"/>
              <a:gd name="T105" fmla="*/ 401 h 71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21"/>
              <a:gd name="T160" fmla="*/ 0 h 712"/>
              <a:gd name="T161" fmla="*/ 1321 w 1321"/>
              <a:gd name="T162" fmla="*/ 712 h 71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CC6600">
                  <a:alpha val="17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49174" name="Rectangle 22"/>
          <p:cNvSpPr>
            <a:spLocks noChangeArrowheads="1"/>
          </p:cNvSpPr>
          <p:nvPr/>
        </p:nvSpPr>
        <p:spPr bwMode="auto">
          <a:xfrm>
            <a:off x="1874612" y="2109028"/>
            <a:ext cx="120015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 smtClean="0">
                <a:solidFill>
                  <a:srgbClr val="1C1C1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106</a:t>
            </a:r>
            <a:r>
              <a:rPr kumimoji="0" lang="zh-TW" altLang="en-US" sz="2000" b="1" dirty="0" smtClean="0">
                <a:solidFill>
                  <a:srgbClr val="1C1C1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年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 smtClean="0">
                <a:solidFill>
                  <a:srgbClr val="1C1C1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學力檢測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 smtClean="0">
                <a:solidFill>
                  <a:srgbClr val="1C1C1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方向</a:t>
            </a:r>
          </a:p>
        </p:txBody>
      </p:sp>
      <p:grpSp>
        <p:nvGrpSpPr>
          <p:cNvPr id="207902" name="Group 26"/>
          <p:cNvGrpSpPr>
            <a:grpSpLocks/>
          </p:cNvGrpSpPr>
          <p:nvPr/>
        </p:nvGrpSpPr>
        <p:grpSpPr bwMode="auto">
          <a:xfrm>
            <a:off x="2738212" y="2756728"/>
            <a:ext cx="647700" cy="1439863"/>
            <a:chOff x="1821" y="1330"/>
            <a:chExt cx="365" cy="851"/>
          </a:xfrm>
        </p:grpSpPr>
        <p:sp>
          <p:nvSpPr>
            <p:cNvPr id="207903" name="Oval 27"/>
            <p:cNvSpPr>
              <a:spLocks noChangeArrowheads="1"/>
            </p:cNvSpPr>
            <p:nvPr/>
          </p:nvSpPr>
          <p:spPr bwMode="auto">
            <a:xfrm rot="-2509211">
              <a:off x="1821" y="1447"/>
              <a:ext cx="101" cy="30"/>
            </a:xfrm>
            <a:prstGeom prst="ellipse">
              <a:avLst/>
            </a:prstGeom>
            <a:gradFill rotWithShape="1">
              <a:gsLst>
                <a:gs pos="0">
                  <a:srgbClr val="660066"/>
                </a:gs>
                <a:gs pos="50000">
                  <a:srgbClr val="C299C2"/>
                </a:gs>
                <a:gs pos="100000">
                  <a:srgbClr val="66006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zh-TW" smtClean="0">
                <a:solidFill>
                  <a:srgbClr val="000000"/>
                </a:solidFill>
              </a:endParaRPr>
            </a:p>
          </p:txBody>
        </p:sp>
        <p:sp>
          <p:nvSpPr>
            <p:cNvPr id="207904" name="AutoShape 28"/>
            <p:cNvSpPr>
              <a:spLocks noChangeArrowheads="1"/>
            </p:cNvSpPr>
            <p:nvPr/>
          </p:nvSpPr>
          <p:spPr bwMode="gray">
            <a:xfrm rot="8122410">
              <a:off x="2131" y="1330"/>
              <a:ext cx="55" cy="851"/>
            </a:xfrm>
            <a:prstGeom prst="can">
              <a:avLst>
                <a:gd name="adj" fmla="val 41332"/>
              </a:avLst>
            </a:prstGeom>
            <a:gradFill rotWithShape="1">
              <a:gsLst>
                <a:gs pos="0">
                  <a:srgbClr val="808080"/>
                </a:gs>
                <a:gs pos="50000">
                  <a:srgbClr val="FFFFFF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zh-TW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07908" name="Picture 32" descr="circuler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20400000">
            <a:off x="3385912" y="3261553"/>
            <a:ext cx="16541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909" name="Oval 33"/>
          <p:cNvSpPr>
            <a:spLocks noChangeArrowheads="1"/>
          </p:cNvSpPr>
          <p:nvPr/>
        </p:nvSpPr>
        <p:spPr bwMode="gray">
          <a:xfrm>
            <a:off x="3314474" y="3261553"/>
            <a:ext cx="1643063" cy="1644650"/>
          </a:xfrm>
          <a:prstGeom prst="ellipse">
            <a:avLst/>
          </a:prstGeom>
          <a:gradFill rotWithShape="1">
            <a:gsLst>
              <a:gs pos="0">
                <a:srgbClr val="FFFF00">
                  <a:alpha val="45000"/>
                </a:srgbClr>
              </a:gs>
              <a:gs pos="100000">
                <a:srgbClr val="434300">
                  <a:alpha val="89998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zh-TW" smtClean="0">
              <a:solidFill>
                <a:srgbClr val="000000"/>
              </a:solidFill>
            </a:endParaRPr>
          </a:p>
        </p:txBody>
      </p:sp>
      <p:sp>
        <p:nvSpPr>
          <p:cNvPr id="207910" name="Freeform 34"/>
          <p:cNvSpPr>
            <a:spLocks/>
          </p:cNvSpPr>
          <p:nvPr/>
        </p:nvSpPr>
        <p:spPr bwMode="gray">
          <a:xfrm>
            <a:off x="3457349" y="3332991"/>
            <a:ext cx="1292225" cy="569912"/>
          </a:xfrm>
          <a:custGeom>
            <a:avLst/>
            <a:gdLst>
              <a:gd name="T0" fmla="*/ 1301 w 1321"/>
              <a:gd name="T1" fmla="*/ 401 h 712"/>
              <a:gd name="T2" fmla="*/ 1317 w 1321"/>
              <a:gd name="T3" fmla="*/ 442 h 712"/>
              <a:gd name="T4" fmla="*/ 1321 w 1321"/>
              <a:gd name="T5" fmla="*/ 481 h 712"/>
              <a:gd name="T6" fmla="*/ 1315 w 1321"/>
              <a:gd name="T7" fmla="*/ 516 h 712"/>
              <a:gd name="T8" fmla="*/ 1298 w 1321"/>
              <a:gd name="T9" fmla="*/ 550 h 712"/>
              <a:gd name="T10" fmla="*/ 1272 w 1321"/>
              <a:gd name="T11" fmla="*/ 579 h 712"/>
              <a:gd name="T12" fmla="*/ 1239 w 1321"/>
              <a:gd name="T13" fmla="*/ 604 h 712"/>
              <a:gd name="T14" fmla="*/ 1196 w 1321"/>
              <a:gd name="T15" fmla="*/ 628 h 712"/>
              <a:gd name="T16" fmla="*/ 1147 w 1321"/>
              <a:gd name="T17" fmla="*/ 649 h 712"/>
              <a:gd name="T18" fmla="*/ 1092 w 1321"/>
              <a:gd name="T19" fmla="*/ 667 h 712"/>
              <a:gd name="T20" fmla="*/ 1031 w 1321"/>
              <a:gd name="T21" fmla="*/ 683 h 712"/>
              <a:gd name="T22" fmla="*/ 967 w 1321"/>
              <a:gd name="T23" fmla="*/ 694 h 712"/>
              <a:gd name="T24" fmla="*/ 896 w 1321"/>
              <a:gd name="T25" fmla="*/ 704 h 712"/>
              <a:gd name="T26" fmla="*/ 824 w 1321"/>
              <a:gd name="T27" fmla="*/ 710 h 712"/>
              <a:gd name="T28" fmla="*/ 795 w 1321"/>
              <a:gd name="T29" fmla="*/ 712 h 712"/>
              <a:gd name="T30" fmla="*/ 476 w 1321"/>
              <a:gd name="T31" fmla="*/ 712 h 712"/>
              <a:gd name="T32" fmla="*/ 472 w 1321"/>
              <a:gd name="T33" fmla="*/ 712 h 712"/>
              <a:gd name="T34" fmla="*/ 409 w 1321"/>
              <a:gd name="T35" fmla="*/ 708 h 712"/>
              <a:gd name="T36" fmla="*/ 348 w 1321"/>
              <a:gd name="T37" fmla="*/ 704 h 712"/>
              <a:gd name="T38" fmla="*/ 290 w 1321"/>
              <a:gd name="T39" fmla="*/ 696 h 712"/>
              <a:gd name="T40" fmla="*/ 235 w 1321"/>
              <a:gd name="T41" fmla="*/ 689 h 712"/>
              <a:gd name="T42" fmla="*/ 186 w 1321"/>
              <a:gd name="T43" fmla="*/ 677 h 712"/>
              <a:gd name="T44" fmla="*/ 141 w 1321"/>
              <a:gd name="T45" fmla="*/ 663 h 712"/>
              <a:gd name="T46" fmla="*/ 102 w 1321"/>
              <a:gd name="T47" fmla="*/ 648 h 712"/>
              <a:gd name="T48" fmla="*/ 67 w 1321"/>
              <a:gd name="T49" fmla="*/ 630 h 712"/>
              <a:gd name="T50" fmla="*/ 39 w 1321"/>
              <a:gd name="T51" fmla="*/ 608 h 712"/>
              <a:gd name="T52" fmla="*/ 18 w 1321"/>
              <a:gd name="T53" fmla="*/ 583 h 712"/>
              <a:gd name="T54" fmla="*/ 6 w 1321"/>
              <a:gd name="T55" fmla="*/ 554 h 712"/>
              <a:gd name="T56" fmla="*/ 0 w 1321"/>
              <a:gd name="T57" fmla="*/ 524 h 712"/>
              <a:gd name="T58" fmla="*/ 0 w 1321"/>
              <a:gd name="T59" fmla="*/ 520 h 712"/>
              <a:gd name="T60" fmla="*/ 4 w 1321"/>
              <a:gd name="T61" fmla="*/ 487 h 712"/>
              <a:gd name="T62" fmla="*/ 16 w 1321"/>
              <a:gd name="T63" fmla="*/ 446 h 712"/>
              <a:gd name="T64" fmla="*/ 51 w 1321"/>
              <a:gd name="T65" fmla="*/ 370 h 712"/>
              <a:gd name="T66" fmla="*/ 94 w 1321"/>
              <a:gd name="T67" fmla="*/ 299 h 712"/>
              <a:gd name="T68" fmla="*/ 147 w 1321"/>
              <a:gd name="T69" fmla="*/ 235 h 712"/>
              <a:gd name="T70" fmla="*/ 204 w 1321"/>
              <a:gd name="T71" fmla="*/ 176 h 712"/>
              <a:gd name="T72" fmla="*/ 270 w 1321"/>
              <a:gd name="T73" fmla="*/ 125 h 712"/>
              <a:gd name="T74" fmla="*/ 341 w 1321"/>
              <a:gd name="T75" fmla="*/ 82 h 712"/>
              <a:gd name="T76" fmla="*/ 415 w 1321"/>
              <a:gd name="T77" fmla="*/ 47 h 712"/>
              <a:gd name="T78" fmla="*/ 497 w 1321"/>
              <a:gd name="T79" fmla="*/ 21 h 712"/>
              <a:gd name="T80" fmla="*/ 581 w 1321"/>
              <a:gd name="T81" fmla="*/ 6 h 712"/>
              <a:gd name="T82" fmla="*/ 667 w 1321"/>
              <a:gd name="T83" fmla="*/ 0 h 712"/>
              <a:gd name="T84" fmla="*/ 667 w 1321"/>
              <a:gd name="T85" fmla="*/ 0 h 712"/>
              <a:gd name="T86" fmla="*/ 759 w 1321"/>
              <a:gd name="T87" fmla="*/ 6 h 712"/>
              <a:gd name="T88" fmla="*/ 847 w 1321"/>
              <a:gd name="T89" fmla="*/ 23 h 712"/>
              <a:gd name="T90" fmla="*/ 932 w 1321"/>
              <a:gd name="T91" fmla="*/ 53 h 712"/>
              <a:gd name="T92" fmla="*/ 1010 w 1321"/>
              <a:gd name="T93" fmla="*/ 90 h 712"/>
              <a:gd name="T94" fmla="*/ 1082 w 1321"/>
              <a:gd name="T95" fmla="*/ 137 h 712"/>
              <a:gd name="T96" fmla="*/ 1149 w 1321"/>
              <a:gd name="T97" fmla="*/ 194 h 712"/>
              <a:gd name="T98" fmla="*/ 1208 w 1321"/>
              <a:gd name="T99" fmla="*/ 256 h 712"/>
              <a:gd name="T100" fmla="*/ 1258 w 1321"/>
              <a:gd name="T101" fmla="*/ 325 h 712"/>
              <a:gd name="T102" fmla="*/ 1301 w 1321"/>
              <a:gd name="T103" fmla="*/ 401 h 712"/>
              <a:gd name="T104" fmla="*/ 1301 w 1321"/>
              <a:gd name="T105" fmla="*/ 401 h 71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21"/>
              <a:gd name="T160" fmla="*/ 0 h 712"/>
              <a:gd name="T161" fmla="*/ 1321 w 1321"/>
              <a:gd name="T162" fmla="*/ 712 h 71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FF99">
                  <a:alpha val="17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grpSp>
        <p:nvGrpSpPr>
          <p:cNvPr id="207911" name="Group 35"/>
          <p:cNvGrpSpPr>
            <a:grpSpLocks/>
          </p:cNvGrpSpPr>
          <p:nvPr/>
        </p:nvGrpSpPr>
        <p:grpSpPr bwMode="auto">
          <a:xfrm rot="-1297425" flipH="1" flipV="1">
            <a:off x="3441474" y="4564891"/>
            <a:ext cx="1435100" cy="349250"/>
            <a:chOff x="2532" y="1051"/>
            <a:chExt cx="893" cy="246"/>
          </a:xfrm>
        </p:grpSpPr>
        <p:grpSp>
          <p:nvGrpSpPr>
            <p:cNvPr id="207912" name="Group 36"/>
            <p:cNvGrpSpPr>
              <a:grpSpLocks/>
            </p:cNvGrpSpPr>
            <p:nvPr/>
          </p:nvGrpSpPr>
          <p:grpSpPr bwMode="auto">
            <a:xfrm>
              <a:off x="2532" y="1051"/>
              <a:ext cx="743" cy="185"/>
              <a:chOff x="1565" y="2568"/>
              <a:chExt cx="1118" cy="279"/>
            </a:xfrm>
          </p:grpSpPr>
          <p:sp>
            <p:nvSpPr>
              <p:cNvPr id="207913" name="AutoShape 37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914" name="AutoShape 38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915" name="AutoShape 39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916" name="AutoShape 40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7917" name="Group 41"/>
            <p:cNvGrpSpPr>
              <a:grpSpLocks/>
            </p:cNvGrpSpPr>
            <p:nvPr/>
          </p:nvGrpSpPr>
          <p:grpSpPr bwMode="auto">
            <a:xfrm rot="1353540">
              <a:off x="2682" y="1111"/>
              <a:ext cx="743" cy="186"/>
              <a:chOff x="1565" y="2568"/>
              <a:chExt cx="1118" cy="279"/>
            </a:xfrm>
          </p:grpSpPr>
          <p:sp>
            <p:nvSpPr>
              <p:cNvPr id="207918" name="AutoShape 42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919" name="AutoShape 43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920" name="AutoShape 44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921" name="AutoShape 45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9198" name="Rectangle 46"/>
          <p:cNvSpPr>
            <a:spLocks noChangeArrowheads="1"/>
          </p:cNvSpPr>
          <p:nvPr/>
        </p:nvSpPr>
        <p:spPr bwMode="auto">
          <a:xfrm>
            <a:off x="3314474" y="3693353"/>
            <a:ext cx="1728788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 smtClean="0">
                <a:solidFill>
                  <a:srgbClr val="1C1C1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學力檢測後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 smtClean="0">
                <a:solidFill>
                  <a:srgbClr val="1C1C1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待辦事項</a:t>
            </a:r>
          </a:p>
        </p:txBody>
      </p:sp>
      <p:grpSp>
        <p:nvGrpSpPr>
          <p:cNvPr id="207923" name="Group 47"/>
          <p:cNvGrpSpPr>
            <a:grpSpLocks/>
          </p:cNvGrpSpPr>
          <p:nvPr/>
        </p:nvGrpSpPr>
        <p:grpSpPr bwMode="auto">
          <a:xfrm>
            <a:off x="2377849" y="4414078"/>
            <a:ext cx="1458913" cy="576263"/>
            <a:chOff x="1651" y="2475"/>
            <a:chExt cx="919" cy="363"/>
          </a:xfrm>
        </p:grpSpPr>
        <p:sp>
          <p:nvSpPr>
            <p:cNvPr id="207924" name="Oval 48"/>
            <p:cNvSpPr>
              <a:spLocks noChangeArrowheads="1"/>
            </p:cNvSpPr>
            <p:nvPr/>
          </p:nvSpPr>
          <p:spPr bwMode="auto">
            <a:xfrm rot="3461289">
              <a:off x="2408" y="2500"/>
              <a:ext cx="110" cy="60"/>
            </a:xfrm>
            <a:prstGeom prst="ellipse">
              <a:avLst/>
            </a:prstGeom>
            <a:gradFill rotWithShape="1">
              <a:gsLst>
                <a:gs pos="0">
                  <a:srgbClr val="996600"/>
                </a:gs>
                <a:gs pos="50000">
                  <a:srgbClr val="D6C299"/>
                </a:gs>
                <a:gs pos="100000">
                  <a:srgbClr val="9966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zh-TW" smtClean="0">
                <a:solidFill>
                  <a:srgbClr val="000000"/>
                </a:solidFill>
              </a:endParaRPr>
            </a:p>
          </p:txBody>
        </p:sp>
        <p:sp>
          <p:nvSpPr>
            <p:cNvPr id="207925" name="AutoShape 49"/>
            <p:cNvSpPr>
              <a:spLocks noChangeArrowheads="1"/>
            </p:cNvSpPr>
            <p:nvPr/>
          </p:nvSpPr>
          <p:spPr bwMode="gray">
            <a:xfrm rot="13955520" flipH="1">
              <a:off x="2077" y="2344"/>
              <a:ext cx="68" cy="919"/>
            </a:xfrm>
            <a:prstGeom prst="can">
              <a:avLst>
                <a:gd name="adj" fmla="val 36102"/>
              </a:avLst>
            </a:prstGeom>
            <a:gradFill rotWithShape="1">
              <a:gsLst>
                <a:gs pos="0">
                  <a:srgbClr val="808080"/>
                </a:gs>
                <a:gs pos="50000">
                  <a:srgbClr val="FFFFFF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zh-TW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" name="Oval 53"/>
          <p:cNvSpPr>
            <a:spLocks noChangeArrowheads="1"/>
          </p:cNvSpPr>
          <p:nvPr/>
        </p:nvSpPr>
        <p:spPr bwMode="gray">
          <a:xfrm>
            <a:off x="1665061" y="4852228"/>
            <a:ext cx="1422400" cy="1422400"/>
          </a:xfrm>
          <a:prstGeom prst="ellipse">
            <a:avLst/>
          </a:prstGeom>
          <a:gradFill rotWithShape="1">
            <a:gsLst>
              <a:gs pos="0">
                <a:srgbClr val="CC66FF">
                  <a:gamma/>
                  <a:shade val="26275"/>
                  <a:invGamma/>
                  <a:alpha val="89999"/>
                </a:srgbClr>
              </a:gs>
              <a:gs pos="50000">
                <a:srgbClr val="CC66FF">
                  <a:alpha val="45000"/>
                </a:srgbClr>
              </a:gs>
              <a:gs pos="100000">
                <a:srgbClr val="CC66FF">
                  <a:gamma/>
                  <a:shade val="26275"/>
                  <a:invGamma/>
                  <a:alpha val="89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207932" name="Freeform 54"/>
          <p:cNvSpPr>
            <a:spLocks/>
          </p:cNvSpPr>
          <p:nvPr/>
        </p:nvSpPr>
        <p:spPr bwMode="gray">
          <a:xfrm>
            <a:off x="1836512" y="4910966"/>
            <a:ext cx="1117600" cy="493712"/>
          </a:xfrm>
          <a:custGeom>
            <a:avLst/>
            <a:gdLst>
              <a:gd name="T0" fmla="*/ 1301 w 1321"/>
              <a:gd name="T1" fmla="*/ 401 h 712"/>
              <a:gd name="T2" fmla="*/ 1317 w 1321"/>
              <a:gd name="T3" fmla="*/ 442 h 712"/>
              <a:gd name="T4" fmla="*/ 1321 w 1321"/>
              <a:gd name="T5" fmla="*/ 481 h 712"/>
              <a:gd name="T6" fmla="*/ 1315 w 1321"/>
              <a:gd name="T7" fmla="*/ 516 h 712"/>
              <a:gd name="T8" fmla="*/ 1298 w 1321"/>
              <a:gd name="T9" fmla="*/ 550 h 712"/>
              <a:gd name="T10" fmla="*/ 1272 w 1321"/>
              <a:gd name="T11" fmla="*/ 579 h 712"/>
              <a:gd name="T12" fmla="*/ 1239 w 1321"/>
              <a:gd name="T13" fmla="*/ 604 h 712"/>
              <a:gd name="T14" fmla="*/ 1196 w 1321"/>
              <a:gd name="T15" fmla="*/ 628 h 712"/>
              <a:gd name="T16" fmla="*/ 1147 w 1321"/>
              <a:gd name="T17" fmla="*/ 649 h 712"/>
              <a:gd name="T18" fmla="*/ 1092 w 1321"/>
              <a:gd name="T19" fmla="*/ 667 h 712"/>
              <a:gd name="T20" fmla="*/ 1031 w 1321"/>
              <a:gd name="T21" fmla="*/ 683 h 712"/>
              <a:gd name="T22" fmla="*/ 967 w 1321"/>
              <a:gd name="T23" fmla="*/ 694 h 712"/>
              <a:gd name="T24" fmla="*/ 896 w 1321"/>
              <a:gd name="T25" fmla="*/ 704 h 712"/>
              <a:gd name="T26" fmla="*/ 824 w 1321"/>
              <a:gd name="T27" fmla="*/ 710 h 712"/>
              <a:gd name="T28" fmla="*/ 795 w 1321"/>
              <a:gd name="T29" fmla="*/ 712 h 712"/>
              <a:gd name="T30" fmla="*/ 476 w 1321"/>
              <a:gd name="T31" fmla="*/ 712 h 712"/>
              <a:gd name="T32" fmla="*/ 472 w 1321"/>
              <a:gd name="T33" fmla="*/ 712 h 712"/>
              <a:gd name="T34" fmla="*/ 409 w 1321"/>
              <a:gd name="T35" fmla="*/ 708 h 712"/>
              <a:gd name="T36" fmla="*/ 348 w 1321"/>
              <a:gd name="T37" fmla="*/ 704 h 712"/>
              <a:gd name="T38" fmla="*/ 290 w 1321"/>
              <a:gd name="T39" fmla="*/ 696 h 712"/>
              <a:gd name="T40" fmla="*/ 235 w 1321"/>
              <a:gd name="T41" fmla="*/ 689 h 712"/>
              <a:gd name="T42" fmla="*/ 186 w 1321"/>
              <a:gd name="T43" fmla="*/ 677 h 712"/>
              <a:gd name="T44" fmla="*/ 141 w 1321"/>
              <a:gd name="T45" fmla="*/ 663 h 712"/>
              <a:gd name="T46" fmla="*/ 102 w 1321"/>
              <a:gd name="T47" fmla="*/ 648 h 712"/>
              <a:gd name="T48" fmla="*/ 67 w 1321"/>
              <a:gd name="T49" fmla="*/ 630 h 712"/>
              <a:gd name="T50" fmla="*/ 39 w 1321"/>
              <a:gd name="T51" fmla="*/ 608 h 712"/>
              <a:gd name="T52" fmla="*/ 18 w 1321"/>
              <a:gd name="T53" fmla="*/ 583 h 712"/>
              <a:gd name="T54" fmla="*/ 6 w 1321"/>
              <a:gd name="T55" fmla="*/ 554 h 712"/>
              <a:gd name="T56" fmla="*/ 0 w 1321"/>
              <a:gd name="T57" fmla="*/ 524 h 712"/>
              <a:gd name="T58" fmla="*/ 0 w 1321"/>
              <a:gd name="T59" fmla="*/ 520 h 712"/>
              <a:gd name="T60" fmla="*/ 4 w 1321"/>
              <a:gd name="T61" fmla="*/ 487 h 712"/>
              <a:gd name="T62" fmla="*/ 16 w 1321"/>
              <a:gd name="T63" fmla="*/ 446 h 712"/>
              <a:gd name="T64" fmla="*/ 51 w 1321"/>
              <a:gd name="T65" fmla="*/ 370 h 712"/>
              <a:gd name="T66" fmla="*/ 94 w 1321"/>
              <a:gd name="T67" fmla="*/ 299 h 712"/>
              <a:gd name="T68" fmla="*/ 147 w 1321"/>
              <a:gd name="T69" fmla="*/ 235 h 712"/>
              <a:gd name="T70" fmla="*/ 204 w 1321"/>
              <a:gd name="T71" fmla="*/ 176 h 712"/>
              <a:gd name="T72" fmla="*/ 270 w 1321"/>
              <a:gd name="T73" fmla="*/ 125 h 712"/>
              <a:gd name="T74" fmla="*/ 341 w 1321"/>
              <a:gd name="T75" fmla="*/ 82 h 712"/>
              <a:gd name="T76" fmla="*/ 415 w 1321"/>
              <a:gd name="T77" fmla="*/ 47 h 712"/>
              <a:gd name="T78" fmla="*/ 497 w 1321"/>
              <a:gd name="T79" fmla="*/ 21 h 712"/>
              <a:gd name="T80" fmla="*/ 581 w 1321"/>
              <a:gd name="T81" fmla="*/ 6 h 712"/>
              <a:gd name="T82" fmla="*/ 667 w 1321"/>
              <a:gd name="T83" fmla="*/ 0 h 712"/>
              <a:gd name="T84" fmla="*/ 667 w 1321"/>
              <a:gd name="T85" fmla="*/ 0 h 712"/>
              <a:gd name="T86" fmla="*/ 759 w 1321"/>
              <a:gd name="T87" fmla="*/ 6 h 712"/>
              <a:gd name="T88" fmla="*/ 847 w 1321"/>
              <a:gd name="T89" fmla="*/ 23 h 712"/>
              <a:gd name="T90" fmla="*/ 932 w 1321"/>
              <a:gd name="T91" fmla="*/ 53 h 712"/>
              <a:gd name="T92" fmla="*/ 1010 w 1321"/>
              <a:gd name="T93" fmla="*/ 90 h 712"/>
              <a:gd name="T94" fmla="*/ 1082 w 1321"/>
              <a:gd name="T95" fmla="*/ 137 h 712"/>
              <a:gd name="T96" fmla="*/ 1149 w 1321"/>
              <a:gd name="T97" fmla="*/ 194 h 712"/>
              <a:gd name="T98" fmla="*/ 1208 w 1321"/>
              <a:gd name="T99" fmla="*/ 256 h 712"/>
              <a:gd name="T100" fmla="*/ 1258 w 1321"/>
              <a:gd name="T101" fmla="*/ 325 h 712"/>
              <a:gd name="T102" fmla="*/ 1301 w 1321"/>
              <a:gd name="T103" fmla="*/ 401 h 712"/>
              <a:gd name="T104" fmla="*/ 1301 w 1321"/>
              <a:gd name="T105" fmla="*/ 401 h 71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21"/>
              <a:gd name="T160" fmla="*/ 0 h 712"/>
              <a:gd name="T161" fmla="*/ 1321 w 1321"/>
              <a:gd name="T162" fmla="*/ 712 h 71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D2C2F0">
                  <a:alpha val="17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grpSp>
        <p:nvGrpSpPr>
          <p:cNvPr id="207933" name="Group 55"/>
          <p:cNvGrpSpPr>
            <a:grpSpLocks/>
          </p:cNvGrpSpPr>
          <p:nvPr/>
        </p:nvGrpSpPr>
        <p:grpSpPr bwMode="auto">
          <a:xfrm rot="-1297425" flipH="1" flipV="1">
            <a:off x="1796824" y="5992053"/>
            <a:ext cx="1241425" cy="301625"/>
            <a:chOff x="2532" y="1051"/>
            <a:chExt cx="893" cy="246"/>
          </a:xfrm>
        </p:grpSpPr>
        <p:grpSp>
          <p:nvGrpSpPr>
            <p:cNvPr id="207934" name="Group 56"/>
            <p:cNvGrpSpPr>
              <a:grpSpLocks/>
            </p:cNvGrpSpPr>
            <p:nvPr/>
          </p:nvGrpSpPr>
          <p:grpSpPr bwMode="auto">
            <a:xfrm>
              <a:off x="2532" y="1051"/>
              <a:ext cx="743" cy="185"/>
              <a:chOff x="1565" y="2568"/>
              <a:chExt cx="1118" cy="279"/>
            </a:xfrm>
          </p:grpSpPr>
          <p:sp>
            <p:nvSpPr>
              <p:cNvPr id="207935" name="AutoShape 57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936" name="AutoShape 58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937" name="AutoShape 59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938" name="AutoShape 60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7939" name="Group 61"/>
            <p:cNvGrpSpPr>
              <a:grpSpLocks/>
            </p:cNvGrpSpPr>
            <p:nvPr/>
          </p:nvGrpSpPr>
          <p:grpSpPr bwMode="auto">
            <a:xfrm rot="1353540">
              <a:off x="2682" y="1111"/>
              <a:ext cx="743" cy="186"/>
              <a:chOff x="1565" y="2568"/>
              <a:chExt cx="1118" cy="279"/>
            </a:xfrm>
          </p:grpSpPr>
          <p:sp>
            <p:nvSpPr>
              <p:cNvPr id="207940" name="AutoShape 62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941" name="AutoShape 63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942" name="AutoShape 64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943" name="AutoShape 65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9218" name="Rectangle 66"/>
          <p:cNvSpPr>
            <a:spLocks noChangeArrowheads="1"/>
          </p:cNvSpPr>
          <p:nvPr/>
        </p:nvSpPr>
        <p:spPr bwMode="auto">
          <a:xfrm>
            <a:off x="1801587" y="5133216"/>
            <a:ext cx="120015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 smtClean="0">
                <a:solidFill>
                  <a:srgbClr val="1C1C1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輔導團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 smtClean="0">
                <a:solidFill>
                  <a:srgbClr val="1C1C1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相關輔導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 smtClean="0">
                <a:solidFill>
                  <a:srgbClr val="1C1C1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計畫</a:t>
            </a:r>
          </a:p>
        </p:txBody>
      </p:sp>
      <p:grpSp>
        <p:nvGrpSpPr>
          <p:cNvPr id="207945" name="Group 67"/>
          <p:cNvGrpSpPr>
            <a:grpSpLocks/>
          </p:cNvGrpSpPr>
          <p:nvPr/>
        </p:nvGrpSpPr>
        <p:grpSpPr bwMode="auto">
          <a:xfrm rot="-1297425" flipH="1" flipV="1">
            <a:off x="1974624" y="2798003"/>
            <a:ext cx="1022350" cy="247650"/>
            <a:chOff x="2532" y="1051"/>
            <a:chExt cx="893" cy="246"/>
          </a:xfrm>
        </p:grpSpPr>
        <p:grpSp>
          <p:nvGrpSpPr>
            <p:cNvPr id="207946" name="Group 68"/>
            <p:cNvGrpSpPr>
              <a:grpSpLocks/>
            </p:cNvGrpSpPr>
            <p:nvPr/>
          </p:nvGrpSpPr>
          <p:grpSpPr bwMode="auto">
            <a:xfrm>
              <a:off x="2532" y="1051"/>
              <a:ext cx="743" cy="185"/>
              <a:chOff x="1565" y="2568"/>
              <a:chExt cx="1118" cy="279"/>
            </a:xfrm>
          </p:grpSpPr>
          <p:sp>
            <p:nvSpPr>
              <p:cNvPr id="207947" name="AutoShape 69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948" name="AutoShape 70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949" name="AutoShape 71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950" name="AutoShape 72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7951" name="Group 73"/>
            <p:cNvGrpSpPr>
              <a:grpSpLocks/>
            </p:cNvGrpSpPr>
            <p:nvPr/>
          </p:nvGrpSpPr>
          <p:grpSpPr bwMode="auto">
            <a:xfrm rot="1353540">
              <a:off x="2682" y="1111"/>
              <a:ext cx="743" cy="186"/>
              <a:chOff x="1565" y="2568"/>
              <a:chExt cx="1118" cy="279"/>
            </a:xfrm>
          </p:grpSpPr>
          <p:sp>
            <p:nvSpPr>
              <p:cNvPr id="207952" name="AutoShape 74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953" name="AutoShape 75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954" name="AutoShape 76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955" name="AutoShape 77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zh-TW" smtClean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207966" name="Picture 94" descr="台南市市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315913"/>
            <a:ext cx="2519363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967" name="標題 1"/>
          <p:cNvSpPr>
            <a:spLocks/>
          </p:cNvSpPr>
          <p:nvPr/>
        </p:nvSpPr>
        <p:spPr bwMode="auto">
          <a:xfrm>
            <a:off x="1665061" y="355844"/>
            <a:ext cx="7297964" cy="95954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0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kumimoji="1" lang="zh-TW" altLang="en-US" sz="40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年國民小學學力檢測後</a:t>
            </a:r>
            <a:r>
              <a:rPr kumimoji="1" lang="en-US" altLang="zh-TW" sz="40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---</a:t>
            </a:r>
          </a:p>
        </p:txBody>
      </p:sp>
      <p:sp>
        <p:nvSpPr>
          <p:cNvPr id="207926" name="Arc 50"/>
          <p:cNvSpPr>
            <a:spLocks/>
          </p:cNvSpPr>
          <p:nvPr/>
        </p:nvSpPr>
        <p:spPr bwMode="gray">
          <a:xfrm rot="5910476" flipH="1">
            <a:off x="1525361" y="4761741"/>
            <a:ext cx="1679575" cy="1701800"/>
          </a:xfrm>
          <a:custGeom>
            <a:avLst/>
            <a:gdLst>
              <a:gd name="T0" fmla="*/ 1380284 w 43200"/>
              <a:gd name="T1" fmla="*/ 165979 h 42253"/>
              <a:gd name="T2" fmla="*/ 593839 w 43200"/>
              <a:gd name="T3" fmla="*/ 0 h 42253"/>
              <a:gd name="T4" fmla="*/ 839788 w 43200"/>
              <a:gd name="T5" fmla="*/ 831829 h 42253"/>
              <a:gd name="T6" fmla="*/ 0 60000 65536"/>
              <a:gd name="T7" fmla="*/ 0 60000 65536"/>
              <a:gd name="T8" fmla="*/ 0 60000 65536"/>
              <a:gd name="T9" fmla="*/ 0 w 43200"/>
              <a:gd name="T10" fmla="*/ 0 h 42253"/>
              <a:gd name="T11" fmla="*/ 43200 w 43200"/>
              <a:gd name="T12" fmla="*/ 42253 h 422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2253" fill="none" extrusionOk="0">
                <a:moveTo>
                  <a:pt x="35501" y="4121"/>
                </a:moveTo>
                <a:cubicBezTo>
                  <a:pt x="40382" y="8225"/>
                  <a:pt x="43200" y="14276"/>
                  <a:pt x="43200" y="20653"/>
                </a:cubicBezTo>
                <a:cubicBezTo>
                  <a:pt x="43200" y="32582"/>
                  <a:pt x="33529" y="42253"/>
                  <a:pt x="21600" y="42253"/>
                </a:cubicBezTo>
                <a:cubicBezTo>
                  <a:pt x="9670" y="42253"/>
                  <a:pt x="0" y="32582"/>
                  <a:pt x="0" y="20653"/>
                </a:cubicBezTo>
                <a:cubicBezTo>
                  <a:pt x="-1" y="11160"/>
                  <a:pt x="6197" y="2780"/>
                  <a:pt x="15274" y="0"/>
                </a:cubicBezTo>
              </a:path>
              <a:path w="43200" h="42253" stroke="0" extrusionOk="0">
                <a:moveTo>
                  <a:pt x="35501" y="4121"/>
                </a:moveTo>
                <a:cubicBezTo>
                  <a:pt x="40382" y="8225"/>
                  <a:pt x="43200" y="14276"/>
                  <a:pt x="43200" y="20653"/>
                </a:cubicBezTo>
                <a:cubicBezTo>
                  <a:pt x="43200" y="32582"/>
                  <a:pt x="33529" y="42253"/>
                  <a:pt x="21600" y="42253"/>
                </a:cubicBezTo>
                <a:cubicBezTo>
                  <a:pt x="9670" y="42253"/>
                  <a:pt x="0" y="32582"/>
                  <a:pt x="0" y="20653"/>
                </a:cubicBezTo>
                <a:cubicBezTo>
                  <a:pt x="-1" y="11160"/>
                  <a:pt x="6197" y="2780"/>
                  <a:pt x="15274" y="0"/>
                </a:cubicBezTo>
                <a:lnTo>
                  <a:pt x="21600" y="20653"/>
                </a:lnTo>
                <a:close/>
              </a:path>
            </a:pathLst>
          </a:custGeom>
          <a:noFill/>
          <a:ln w="19050">
            <a:solidFill>
              <a:srgbClr val="1C1C1C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207978" name="Arc 50"/>
          <p:cNvSpPr>
            <a:spLocks/>
          </p:cNvSpPr>
          <p:nvPr/>
        </p:nvSpPr>
        <p:spPr bwMode="gray">
          <a:xfrm rot="5910476" flipH="1">
            <a:off x="5773511" y="5050666"/>
            <a:ext cx="1679575" cy="1701800"/>
          </a:xfrm>
          <a:custGeom>
            <a:avLst/>
            <a:gdLst>
              <a:gd name="T0" fmla="*/ 1380284 w 43200"/>
              <a:gd name="T1" fmla="*/ 165979 h 42253"/>
              <a:gd name="T2" fmla="*/ 593839 w 43200"/>
              <a:gd name="T3" fmla="*/ 0 h 42253"/>
              <a:gd name="T4" fmla="*/ 839788 w 43200"/>
              <a:gd name="T5" fmla="*/ 831829 h 42253"/>
              <a:gd name="T6" fmla="*/ 0 60000 65536"/>
              <a:gd name="T7" fmla="*/ 0 60000 65536"/>
              <a:gd name="T8" fmla="*/ 0 60000 65536"/>
              <a:gd name="T9" fmla="*/ 0 w 43200"/>
              <a:gd name="T10" fmla="*/ 0 h 42253"/>
              <a:gd name="T11" fmla="*/ 43200 w 43200"/>
              <a:gd name="T12" fmla="*/ 42253 h 422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2253" fill="none" extrusionOk="0">
                <a:moveTo>
                  <a:pt x="35501" y="4121"/>
                </a:moveTo>
                <a:cubicBezTo>
                  <a:pt x="40382" y="8225"/>
                  <a:pt x="43200" y="14276"/>
                  <a:pt x="43200" y="20653"/>
                </a:cubicBezTo>
                <a:cubicBezTo>
                  <a:pt x="43200" y="32582"/>
                  <a:pt x="33529" y="42253"/>
                  <a:pt x="21600" y="42253"/>
                </a:cubicBezTo>
                <a:cubicBezTo>
                  <a:pt x="9670" y="42253"/>
                  <a:pt x="0" y="32582"/>
                  <a:pt x="0" y="20653"/>
                </a:cubicBezTo>
                <a:cubicBezTo>
                  <a:pt x="-1" y="11160"/>
                  <a:pt x="6197" y="2780"/>
                  <a:pt x="15274" y="0"/>
                </a:cubicBezTo>
              </a:path>
              <a:path w="43200" h="42253" stroke="0" extrusionOk="0">
                <a:moveTo>
                  <a:pt x="35501" y="4121"/>
                </a:moveTo>
                <a:cubicBezTo>
                  <a:pt x="40382" y="8225"/>
                  <a:pt x="43200" y="14276"/>
                  <a:pt x="43200" y="20653"/>
                </a:cubicBezTo>
                <a:cubicBezTo>
                  <a:pt x="43200" y="32582"/>
                  <a:pt x="33529" y="42253"/>
                  <a:pt x="21600" y="42253"/>
                </a:cubicBezTo>
                <a:cubicBezTo>
                  <a:pt x="9670" y="42253"/>
                  <a:pt x="0" y="32582"/>
                  <a:pt x="0" y="20653"/>
                </a:cubicBezTo>
                <a:cubicBezTo>
                  <a:pt x="-1" y="11160"/>
                  <a:pt x="6197" y="2780"/>
                  <a:pt x="15274" y="0"/>
                </a:cubicBezTo>
                <a:lnTo>
                  <a:pt x="21600" y="20653"/>
                </a:lnTo>
                <a:close/>
              </a:path>
            </a:pathLst>
          </a:custGeom>
          <a:noFill/>
          <a:ln w="19050">
            <a:solidFill>
              <a:srgbClr val="1C1C1C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3" name="Oval 53"/>
          <p:cNvSpPr>
            <a:spLocks noChangeArrowheads="1"/>
          </p:cNvSpPr>
          <p:nvPr/>
        </p:nvSpPr>
        <p:spPr bwMode="gray">
          <a:xfrm>
            <a:off x="5914799" y="5139566"/>
            <a:ext cx="1422400" cy="1422400"/>
          </a:xfrm>
          <a:prstGeom prst="ellipse">
            <a:avLst/>
          </a:prstGeom>
          <a:gradFill rotWithShape="1">
            <a:gsLst>
              <a:gs pos="0">
                <a:srgbClr val="CC66FF">
                  <a:gamma/>
                  <a:shade val="26275"/>
                  <a:invGamma/>
                  <a:alpha val="89999"/>
                </a:srgbClr>
              </a:gs>
              <a:gs pos="50000">
                <a:srgbClr val="CC66FF">
                  <a:alpha val="45000"/>
                </a:srgbClr>
              </a:gs>
              <a:gs pos="100000">
                <a:srgbClr val="CC66FF">
                  <a:gamma/>
                  <a:shade val="26275"/>
                  <a:invGamma/>
                  <a:alpha val="89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4" name="Rectangle 66"/>
          <p:cNvSpPr>
            <a:spLocks noChangeArrowheads="1"/>
          </p:cNvSpPr>
          <p:nvPr/>
        </p:nvSpPr>
        <p:spPr bwMode="auto">
          <a:xfrm>
            <a:off x="6049737" y="5277678"/>
            <a:ext cx="120015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smtClean="0">
                <a:solidFill>
                  <a:srgbClr val="1C1C1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辦理檢測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smtClean="0">
                <a:solidFill>
                  <a:srgbClr val="1C1C1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結果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smtClean="0">
                <a:solidFill>
                  <a:srgbClr val="1C1C1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說明會</a:t>
            </a:r>
          </a:p>
        </p:txBody>
      </p:sp>
      <p:sp>
        <p:nvSpPr>
          <p:cNvPr id="207983" name="Freeform 6"/>
          <p:cNvSpPr>
            <a:spLocks/>
          </p:cNvSpPr>
          <p:nvPr/>
        </p:nvSpPr>
        <p:spPr bwMode="gray">
          <a:xfrm>
            <a:off x="5906862" y="3404428"/>
            <a:ext cx="1066800" cy="471488"/>
          </a:xfrm>
          <a:custGeom>
            <a:avLst/>
            <a:gdLst>
              <a:gd name="T0" fmla="*/ 1301 w 1321"/>
              <a:gd name="T1" fmla="*/ 401 h 712"/>
              <a:gd name="T2" fmla="*/ 1317 w 1321"/>
              <a:gd name="T3" fmla="*/ 442 h 712"/>
              <a:gd name="T4" fmla="*/ 1321 w 1321"/>
              <a:gd name="T5" fmla="*/ 481 h 712"/>
              <a:gd name="T6" fmla="*/ 1315 w 1321"/>
              <a:gd name="T7" fmla="*/ 516 h 712"/>
              <a:gd name="T8" fmla="*/ 1298 w 1321"/>
              <a:gd name="T9" fmla="*/ 550 h 712"/>
              <a:gd name="T10" fmla="*/ 1272 w 1321"/>
              <a:gd name="T11" fmla="*/ 579 h 712"/>
              <a:gd name="T12" fmla="*/ 1239 w 1321"/>
              <a:gd name="T13" fmla="*/ 604 h 712"/>
              <a:gd name="T14" fmla="*/ 1196 w 1321"/>
              <a:gd name="T15" fmla="*/ 628 h 712"/>
              <a:gd name="T16" fmla="*/ 1147 w 1321"/>
              <a:gd name="T17" fmla="*/ 649 h 712"/>
              <a:gd name="T18" fmla="*/ 1092 w 1321"/>
              <a:gd name="T19" fmla="*/ 667 h 712"/>
              <a:gd name="T20" fmla="*/ 1031 w 1321"/>
              <a:gd name="T21" fmla="*/ 683 h 712"/>
              <a:gd name="T22" fmla="*/ 967 w 1321"/>
              <a:gd name="T23" fmla="*/ 694 h 712"/>
              <a:gd name="T24" fmla="*/ 896 w 1321"/>
              <a:gd name="T25" fmla="*/ 704 h 712"/>
              <a:gd name="T26" fmla="*/ 824 w 1321"/>
              <a:gd name="T27" fmla="*/ 710 h 712"/>
              <a:gd name="T28" fmla="*/ 795 w 1321"/>
              <a:gd name="T29" fmla="*/ 712 h 712"/>
              <a:gd name="T30" fmla="*/ 476 w 1321"/>
              <a:gd name="T31" fmla="*/ 712 h 712"/>
              <a:gd name="T32" fmla="*/ 472 w 1321"/>
              <a:gd name="T33" fmla="*/ 712 h 712"/>
              <a:gd name="T34" fmla="*/ 409 w 1321"/>
              <a:gd name="T35" fmla="*/ 708 h 712"/>
              <a:gd name="T36" fmla="*/ 348 w 1321"/>
              <a:gd name="T37" fmla="*/ 704 h 712"/>
              <a:gd name="T38" fmla="*/ 290 w 1321"/>
              <a:gd name="T39" fmla="*/ 696 h 712"/>
              <a:gd name="T40" fmla="*/ 235 w 1321"/>
              <a:gd name="T41" fmla="*/ 689 h 712"/>
              <a:gd name="T42" fmla="*/ 186 w 1321"/>
              <a:gd name="T43" fmla="*/ 677 h 712"/>
              <a:gd name="T44" fmla="*/ 141 w 1321"/>
              <a:gd name="T45" fmla="*/ 663 h 712"/>
              <a:gd name="T46" fmla="*/ 102 w 1321"/>
              <a:gd name="T47" fmla="*/ 648 h 712"/>
              <a:gd name="T48" fmla="*/ 67 w 1321"/>
              <a:gd name="T49" fmla="*/ 630 h 712"/>
              <a:gd name="T50" fmla="*/ 39 w 1321"/>
              <a:gd name="T51" fmla="*/ 608 h 712"/>
              <a:gd name="T52" fmla="*/ 18 w 1321"/>
              <a:gd name="T53" fmla="*/ 583 h 712"/>
              <a:gd name="T54" fmla="*/ 6 w 1321"/>
              <a:gd name="T55" fmla="*/ 554 h 712"/>
              <a:gd name="T56" fmla="*/ 0 w 1321"/>
              <a:gd name="T57" fmla="*/ 524 h 712"/>
              <a:gd name="T58" fmla="*/ 0 w 1321"/>
              <a:gd name="T59" fmla="*/ 520 h 712"/>
              <a:gd name="T60" fmla="*/ 4 w 1321"/>
              <a:gd name="T61" fmla="*/ 487 h 712"/>
              <a:gd name="T62" fmla="*/ 16 w 1321"/>
              <a:gd name="T63" fmla="*/ 446 h 712"/>
              <a:gd name="T64" fmla="*/ 51 w 1321"/>
              <a:gd name="T65" fmla="*/ 370 h 712"/>
              <a:gd name="T66" fmla="*/ 94 w 1321"/>
              <a:gd name="T67" fmla="*/ 299 h 712"/>
              <a:gd name="T68" fmla="*/ 147 w 1321"/>
              <a:gd name="T69" fmla="*/ 235 h 712"/>
              <a:gd name="T70" fmla="*/ 204 w 1321"/>
              <a:gd name="T71" fmla="*/ 176 h 712"/>
              <a:gd name="T72" fmla="*/ 270 w 1321"/>
              <a:gd name="T73" fmla="*/ 125 h 712"/>
              <a:gd name="T74" fmla="*/ 341 w 1321"/>
              <a:gd name="T75" fmla="*/ 82 h 712"/>
              <a:gd name="T76" fmla="*/ 415 w 1321"/>
              <a:gd name="T77" fmla="*/ 47 h 712"/>
              <a:gd name="T78" fmla="*/ 497 w 1321"/>
              <a:gd name="T79" fmla="*/ 21 h 712"/>
              <a:gd name="T80" fmla="*/ 581 w 1321"/>
              <a:gd name="T81" fmla="*/ 6 h 712"/>
              <a:gd name="T82" fmla="*/ 667 w 1321"/>
              <a:gd name="T83" fmla="*/ 0 h 712"/>
              <a:gd name="T84" fmla="*/ 667 w 1321"/>
              <a:gd name="T85" fmla="*/ 0 h 712"/>
              <a:gd name="T86" fmla="*/ 759 w 1321"/>
              <a:gd name="T87" fmla="*/ 6 h 712"/>
              <a:gd name="T88" fmla="*/ 847 w 1321"/>
              <a:gd name="T89" fmla="*/ 23 h 712"/>
              <a:gd name="T90" fmla="*/ 932 w 1321"/>
              <a:gd name="T91" fmla="*/ 53 h 712"/>
              <a:gd name="T92" fmla="*/ 1010 w 1321"/>
              <a:gd name="T93" fmla="*/ 90 h 712"/>
              <a:gd name="T94" fmla="*/ 1082 w 1321"/>
              <a:gd name="T95" fmla="*/ 137 h 712"/>
              <a:gd name="T96" fmla="*/ 1149 w 1321"/>
              <a:gd name="T97" fmla="*/ 194 h 712"/>
              <a:gd name="T98" fmla="*/ 1208 w 1321"/>
              <a:gd name="T99" fmla="*/ 256 h 712"/>
              <a:gd name="T100" fmla="*/ 1258 w 1321"/>
              <a:gd name="T101" fmla="*/ 325 h 712"/>
              <a:gd name="T102" fmla="*/ 1301 w 1321"/>
              <a:gd name="T103" fmla="*/ 401 h 712"/>
              <a:gd name="T104" fmla="*/ 1301 w 1321"/>
              <a:gd name="T105" fmla="*/ 401 h 71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21"/>
              <a:gd name="T160" fmla="*/ 0 h 712"/>
              <a:gd name="T161" fmla="*/ 1321 w 1321"/>
              <a:gd name="T162" fmla="*/ 712 h 71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00CC66">
                  <a:alpha val="17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grpSp>
        <p:nvGrpSpPr>
          <p:cNvPr id="207998" name="Group 126"/>
          <p:cNvGrpSpPr>
            <a:grpSpLocks/>
          </p:cNvGrpSpPr>
          <p:nvPr/>
        </p:nvGrpSpPr>
        <p:grpSpPr bwMode="auto">
          <a:xfrm>
            <a:off x="5689374" y="2324928"/>
            <a:ext cx="1728788" cy="1677988"/>
            <a:chOff x="3606" y="1706"/>
            <a:chExt cx="1089" cy="1057"/>
          </a:xfrm>
        </p:grpSpPr>
        <p:sp>
          <p:nvSpPr>
            <p:cNvPr id="207991" name="Arc 3"/>
            <p:cNvSpPr>
              <a:spLocks/>
            </p:cNvSpPr>
            <p:nvPr/>
          </p:nvSpPr>
          <p:spPr bwMode="gray">
            <a:xfrm rot="17752284" flipH="1">
              <a:off x="3622" y="1690"/>
              <a:ext cx="1057" cy="1089"/>
            </a:xfrm>
            <a:custGeom>
              <a:avLst/>
              <a:gdLst>
                <a:gd name="T0" fmla="*/ 1155752 w 43200"/>
                <a:gd name="T1" fmla="*/ 1664839 h 43200"/>
                <a:gd name="T2" fmla="*/ 1631648 w 43200"/>
                <a:gd name="T3" fmla="*/ 1147723 h 43200"/>
                <a:gd name="T4" fmla="*/ 838994 w 43200"/>
                <a:gd name="T5" fmla="*/ 864394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9754" y="41601"/>
                  </a:moveTo>
                  <a:cubicBezTo>
                    <a:pt x="27165" y="42657"/>
                    <a:pt x="24396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4010"/>
                    <a:pt x="42796" y="26403"/>
                    <a:pt x="42006" y="28679"/>
                  </a:cubicBezTo>
                </a:path>
                <a:path w="43200" h="43200" stroke="0" extrusionOk="0">
                  <a:moveTo>
                    <a:pt x="29754" y="41601"/>
                  </a:moveTo>
                  <a:cubicBezTo>
                    <a:pt x="27165" y="42657"/>
                    <a:pt x="24396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4010"/>
                    <a:pt x="42796" y="26403"/>
                    <a:pt x="42006" y="2867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1C1C1C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207992" name="Group 120"/>
            <p:cNvGrpSpPr>
              <a:grpSpLocks/>
            </p:cNvGrpSpPr>
            <p:nvPr/>
          </p:nvGrpSpPr>
          <p:grpSpPr bwMode="auto">
            <a:xfrm>
              <a:off x="3698" y="1792"/>
              <a:ext cx="900" cy="864"/>
              <a:chOff x="3706" y="1797"/>
              <a:chExt cx="900" cy="864"/>
            </a:xfrm>
          </p:grpSpPr>
          <p:sp>
            <p:nvSpPr>
              <p:cNvPr id="49157" name="Oval 5"/>
              <p:cNvSpPr>
                <a:spLocks noChangeArrowheads="1"/>
              </p:cNvSpPr>
              <p:nvPr/>
            </p:nvSpPr>
            <p:spPr bwMode="gray">
              <a:xfrm>
                <a:off x="3747" y="1802"/>
                <a:ext cx="855" cy="854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26275"/>
                      <a:invGamma/>
                      <a:alpha val="89999"/>
                    </a:srgbClr>
                  </a:gs>
                  <a:gs pos="50000">
                    <a:srgbClr val="00CC66">
                      <a:alpha val="45000"/>
                    </a:srgbClr>
                  </a:gs>
                  <a:gs pos="100000">
                    <a:srgbClr val="00CC66">
                      <a:gamma/>
                      <a:shade val="26275"/>
                      <a:invGamma/>
                      <a:alpha val="89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7996" name="Freeform 6"/>
              <p:cNvSpPr>
                <a:spLocks/>
              </p:cNvSpPr>
              <p:nvPr/>
            </p:nvSpPr>
            <p:spPr bwMode="gray">
              <a:xfrm>
                <a:off x="3833" y="1842"/>
                <a:ext cx="672" cy="297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00CC66">
                      <a:alpha val="17998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175" name="Rectangle 23"/>
              <p:cNvSpPr>
                <a:spLocks noChangeArrowheads="1"/>
              </p:cNvSpPr>
              <p:nvPr/>
            </p:nvSpPr>
            <p:spPr bwMode="auto">
              <a:xfrm>
                <a:off x="3706" y="1998"/>
                <a:ext cx="844" cy="6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rgbClr val="FFFFFF">
                    <a:alpha val="50000"/>
                  </a:srgbClr>
                </a:outerShdw>
              </a:effec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zh-TW" sz="2000" b="1" smtClean="0">
                    <a:solidFill>
                      <a:srgbClr val="1C1C1C"/>
                    </a:solidFill>
                    <a:ea typeface="標楷體" panose="03000509000000000000" pitchFamily="65" charset="-120"/>
                    <a:cs typeface="Arial" panose="020B0604020202020204" pitchFamily="34" charset="0"/>
                  </a:rPr>
                  <a:t>  </a:t>
                </a:r>
                <a:r>
                  <a:rPr kumimoji="0" lang="zh-TW" altLang="en-US" sz="2000" b="1" smtClean="0">
                    <a:solidFill>
                      <a:srgbClr val="1C1C1C"/>
                    </a:solidFill>
                    <a:ea typeface="標楷體" panose="03000509000000000000" pitchFamily="65" charset="-120"/>
                    <a:cs typeface="Arial" panose="020B0604020202020204" pitchFamily="34" charset="0"/>
                  </a:rPr>
                  <a:t>檢測結果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zh-TW" altLang="en-US" sz="2000" b="1" smtClean="0">
                    <a:solidFill>
                      <a:srgbClr val="1C1C1C"/>
                    </a:solidFill>
                    <a:ea typeface="標楷體" panose="03000509000000000000" pitchFamily="65" charset="-120"/>
                    <a:cs typeface="Arial" panose="020B0604020202020204" pitchFamily="34" charset="0"/>
                  </a:rPr>
                  <a:t>  報告印製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0" lang="en-US" altLang="zh-TW" sz="2000" b="1" smtClean="0">
                  <a:solidFill>
                    <a:srgbClr val="1C1C1C"/>
                  </a:solidFill>
                  <a:ea typeface="標楷體" panose="03000509000000000000" pitchFamily="65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07999" name="Group 26"/>
          <p:cNvGrpSpPr>
            <a:grpSpLocks/>
          </p:cNvGrpSpPr>
          <p:nvPr/>
        </p:nvGrpSpPr>
        <p:grpSpPr bwMode="auto">
          <a:xfrm>
            <a:off x="4824187" y="4247391"/>
            <a:ext cx="647700" cy="1439862"/>
            <a:chOff x="1821" y="1330"/>
            <a:chExt cx="365" cy="851"/>
          </a:xfrm>
        </p:grpSpPr>
        <p:sp>
          <p:nvSpPr>
            <p:cNvPr id="208000" name="Oval 27"/>
            <p:cNvSpPr>
              <a:spLocks noChangeArrowheads="1"/>
            </p:cNvSpPr>
            <p:nvPr/>
          </p:nvSpPr>
          <p:spPr bwMode="auto">
            <a:xfrm rot="-2509211">
              <a:off x="1821" y="1447"/>
              <a:ext cx="101" cy="30"/>
            </a:xfrm>
            <a:prstGeom prst="ellipse">
              <a:avLst/>
            </a:prstGeom>
            <a:gradFill rotWithShape="1">
              <a:gsLst>
                <a:gs pos="0">
                  <a:srgbClr val="660066"/>
                </a:gs>
                <a:gs pos="50000">
                  <a:srgbClr val="C299C2"/>
                </a:gs>
                <a:gs pos="100000">
                  <a:srgbClr val="66006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zh-TW" smtClean="0">
                <a:solidFill>
                  <a:srgbClr val="000000"/>
                </a:solidFill>
              </a:endParaRPr>
            </a:p>
          </p:txBody>
        </p:sp>
        <p:sp>
          <p:nvSpPr>
            <p:cNvPr id="208001" name="AutoShape 28"/>
            <p:cNvSpPr>
              <a:spLocks noChangeArrowheads="1"/>
            </p:cNvSpPr>
            <p:nvPr/>
          </p:nvSpPr>
          <p:spPr bwMode="gray">
            <a:xfrm rot="8122410">
              <a:off x="2131" y="1330"/>
              <a:ext cx="55" cy="851"/>
            </a:xfrm>
            <a:prstGeom prst="can">
              <a:avLst>
                <a:gd name="adj" fmla="val 41332"/>
              </a:avLst>
            </a:prstGeom>
            <a:gradFill rotWithShape="1">
              <a:gsLst>
                <a:gs pos="0">
                  <a:srgbClr val="808080"/>
                </a:gs>
                <a:gs pos="50000">
                  <a:srgbClr val="FFFFFF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zh-TW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08002" name="Group 47"/>
          <p:cNvGrpSpPr>
            <a:grpSpLocks/>
          </p:cNvGrpSpPr>
          <p:nvPr/>
        </p:nvGrpSpPr>
        <p:grpSpPr bwMode="auto">
          <a:xfrm>
            <a:off x="4898799" y="3404428"/>
            <a:ext cx="936625" cy="287338"/>
            <a:chOff x="1651" y="2475"/>
            <a:chExt cx="919" cy="363"/>
          </a:xfrm>
        </p:grpSpPr>
        <p:sp>
          <p:nvSpPr>
            <p:cNvPr id="208003" name="Oval 48"/>
            <p:cNvSpPr>
              <a:spLocks noChangeArrowheads="1"/>
            </p:cNvSpPr>
            <p:nvPr/>
          </p:nvSpPr>
          <p:spPr bwMode="auto">
            <a:xfrm rot="3461289">
              <a:off x="2408" y="2500"/>
              <a:ext cx="110" cy="60"/>
            </a:xfrm>
            <a:prstGeom prst="ellipse">
              <a:avLst/>
            </a:prstGeom>
            <a:gradFill rotWithShape="1">
              <a:gsLst>
                <a:gs pos="0">
                  <a:srgbClr val="996600"/>
                </a:gs>
                <a:gs pos="50000">
                  <a:srgbClr val="D6C299"/>
                </a:gs>
                <a:gs pos="100000">
                  <a:srgbClr val="9966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zh-TW" smtClean="0">
                <a:solidFill>
                  <a:srgbClr val="000000"/>
                </a:solidFill>
              </a:endParaRPr>
            </a:p>
          </p:txBody>
        </p:sp>
        <p:sp>
          <p:nvSpPr>
            <p:cNvPr id="208004" name="AutoShape 49"/>
            <p:cNvSpPr>
              <a:spLocks noChangeArrowheads="1"/>
            </p:cNvSpPr>
            <p:nvPr/>
          </p:nvSpPr>
          <p:spPr bwMode="gray">
            <a:xfrm rot="13955520" flipH="1">
              <a:off x="2077" y="2344"/>
              <a:ext cx="68" cy="919"/>
            </a:xfrm>
            <a:prstGeom prst="can">
              <a:avLst>
                <a:gd name="adj" fmla="val 36102"/>
              </a:avLst>
            </a:prstGeom>
            <a:gradFill rotWithShape="1">
              <a:gsLst>
                <a:gs pos="0">
                  <a:srgbClr val="808080"/>
                </a:gs>
                <a:gs pos="50000">
                  <a:srgbClr val="FFFFFF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zh-TW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59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S102171490">
  <a:themeElements>
    <a:clrScheme name="Dragon">
      <a:dk1>
        <a:sysClr val="windowText" lastClr="000000"/>
      </a:dk1>
      <a:lt1>
        <a:sysClr val="window" lastClr="FFFFFF"/>
      </a:lt1>
      <a:dk2>
        <a:srgbClr val="001B36"/>
      </a:dk2>
      <a:lt2>
        <a:srgbClr val="EDF8FE"/>
      </a:lt2>
      <a:accent1>
        <a:srgbClr val="477AB1"/>
      </a:accent1>
      <a:accent2>
        <a:srgbClr val="51848E"/>
      </a:accent2>
      <a:accent3>
        <a:srgbClr val="7B9B57"/>
      </a:accent3>
      <a:accent4>
        <a:srgbClr val="8B8D8C"/>
      </a:accent4>
      <a:accent5>
        <a:srgbClr val="8B7396"/>
      </a:accent5>
      <a:accent6>
        <a:srgbClr val="E89A53"/>
      </a:accent6>
      <a:hlink>
        <a:srgbClr val="0080FF"/>
      </a:hlink>
      <a:folHlink>
        <a:srgbClr val="FF00FF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4403</TotalTime>
  <Words>8394</Words>
  <Application>Microsoft Office PowerPoint</Application>
  <PresentationFormat>如螢幕大小 (4:3)</PresentationFormat>
  <Paragraphs>1259</Paragraphs>
  <Slides>100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100</vt:i4>
      </vt:variant>
    </vt:vector>
  </HeadingPairs>
  <TitlesOfParts>
    <vt:vector size="121" baseType="lpstr">
      <vt:lpstr>DFKaiShu-SB-Estd-BF</vt:lpstr>
      <vt:lpstr>Heiti TC Light</vt:lpstr>
      <vt:lpstr>MS Gothic</vt:lpstr>
      <vt:lpstr>宋体</vt:lpstr>
      <vt:lpstr>超研澤中圓</vt:lpstr>
      <vt:lpstr>微軟正黑體</vt:lpstr>
      <vt:lpstr>新細明體</vt:lpstr>
      <vt:lpstr>標楷體</vt:lpstr>
      <vt:lpstr>Arial</vt:lpstr>
      <vt:lpstr>Calibri</vt:lpstr>
      <vt:lpstr>Calibri Light</vt:lpstr>
      <vt:lpstr>Helvetica</vt:lpstr>
      <vt:lpstr>Lucida Sans Unicode</vt:lpstr>
      <vt:lpstr>Microsoft Sans Serif</vt:lpstr>
      <vt:lpstr>Perpetua</vt:lpstr>
      <vt:lpstr>Times New Roman</vt:lpstr>
      <vt:lpstr>Verdana</vt:lpstr>
      <vt:lpstr>Wingdings</vt:lpstr>
      <vt:lpstr>Office 佈景主題</vt:lpstr>
      <vt:lpstr>TS102171490</vt:lpstr>
      <vt:lpstr>1_Office 佈景主題</vt:lpstr>
      <vt:lpstr>PowerPoint 簡報</vt:lpstr>
      <vt:lpstr>報告大綱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全世界性基本學力檢測</vt:lpstr>
      <vt:lpstr>全世界性基本學力檢測</vt:lpstr>
      <vt:lpstr>全世界性基本學力檢測</vt:lpstr>
      <vt:lpstr>PISA 評量內涵</vt:lpstr>
      <vt:lpstr>PISA 評量規模</vt:lpstr>
      <vt:lpstr>PISA 評量週期</vt:lpstr>
      <vt:lpstr>閱讀素養評量</vt:lpstr>
      <vt:lpstr>台灣學生在PISA的表現</vt:lpstr>
      <vt:lpstr>全國性基本學力檢測</vt:lpstr>
      <vt:lpstr>全國性基本學力檢測</vt:lpstr>
      <vt:lpstr>PowerPoint 簡報</vt:lpstr>
      <vt:lpstr>全國性基本學力檢測</vt:lpstr>
      <vt:lpstr>全國性基本學力檢測</vt:lpstr>
      <vt:lpstr>全國性基本學力檢測</vt:lpstr>
      <vt:lpstr>全國性基本學力檢測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影響學測成績的因素</vt:lpstr>
      <vt:lpstr>影響學測成績的其他因素</vt:lpstr>
      <vt:lpstr>影響學測成績的其他因素</vt:lpstr>
      <vt:lpstr>影響學測成績的其他因素</vt:lpstr>
      <vt:lpstr>PowerPoint 簡報</vt:lpstr>
      <vt:lpstr>PowerPoint 簡報</vt:lpstr>
      <vt:lpstr>測驗統計分析結果</vt:lpstr>
      <vt:lpstr>測驗統計分析結果</vt:lpstr>
      <vt:lpstr>測驗統計分析結果</vt:lpstr>
      <vt:lpstr>測驗統計分析結果</vt:lpstr>
      <vt:lpstr>測驗統計分析結果</vt:lpstr>
      <vt:lpstr>2015測驗統計分析結果</vt:lpstr>
      <vt:lpstr>測驗統計分析結果</vt:lpstr>
      <vt:lpstr>PowerPoint 簡報</vt:lpstr>
      <vt:lpstr>測驗統計分析結果</vt:lpstr>
      <vt:lpstr>測驗統計分析結果</vt:lpstr>
      <vt:lpstr>測驗統計分析結果</vt:lpstr>
      <vt:lpstr>測驗統計分析結果</vt:lpstr>
      <vt:lpstr>測驗統計分析結果</vt:lpstr>
      <vt:lpstr>結果的可能性推論</vt:lpstr>
      <vt:lpstr>結果的可能性推論</vt:lpstr>
      <vt:lpstr>測驗統計分析結果</vt:lpstr>
      <vt:lpstr>學力檢測試題綜析</vt:lpstr>
      <vt:lpstr>學力檢測試題綜析</vt:lpstr>
      <vt:lpstr>PowerPoint 簡報</vt:lpstr>
      <vt:lpstr>學力檢測試題綜析</vt:lpstr>
      <vt:lpstr>學力檢測試題綜析</vt:lpstr>
      <vt:lpstr>學力檢測試題綜析</vt:lpstr>
      <vt:lpstr>情意試題摘要分析</vt:lpstr>
      <vt:lpstr>2009 PISA測驗學生問卷 情意試題摘要分析</vt:lpstr>
      <vt:lpstr>閱讀樂趣問卷</vt:lpstr>
      <vt:lpstr>閱讀學習取向問卷：控制策略</vt:lpstr>
      <vt:lpstr>閱讀學習取向問卷：記憶策略</vt:lpstr>
      <vt:lpstr>閱讀學習取向問卷：精緻化策略</vt:lpstr>
      <vt:lpstr>後設策略-理解和回憶</vt:lpstr>
      <vt:lpstr>後設策略-摘要</vt:lpstr>
      <vt:lpstr>情意試題摘要分析</vt:lpstr>
      <vt:lpstr>情意試題摘要分析</vt:lpstr>
      <vt:lpstr>情意試題摘要分析</vt:lpstr>
      <vt:lpstr>情意試題摘要分析</vt:lpstr>
      <vt:lpstr>情意試題摘要分析</vt:lpstr>
      <vt:lpstr>情意試題摘要分析</vt:lpstr>
      <vt:lpstr>情意試題摘要分析</vt:lpstr>
      <vt:lpstr>情意試題摘要分析</vt:lpstr>
      <vt:lpstr>情意試題摘要分析</vt:lpstr>
      <vt:lpstr>情意試題摘要分析</vt:lpstr>
      <vt:lpstr>情意試題摘要分析</vt:lpstr>
      <vt:lpstr>情意試題摘要分析</vt:lpstr>
      <vt:lpstr>情意試題摘要分析</vt:lpstr>
      <vt:lpstr>情意試題摘要分析</vt:lpstr>
      <vt:lpstr>情意試題摘要分析</vt:lpstr>
      <vt:lpstr>情意試題摘要分析</vt:lpstr>
      <vt:lpstr>情意試題摘要分析</vt:lpstr>
      <vt:lpstr>臺灣學力檢測之困境</vt:lpstr>
      <vt:lpstr>學力檢測之缺點</vt:lpstr>
      <vt:lpstr>學力檢測之優點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Li</dc:creator>
  <cp:lastModifiedBy>asus</cp:lastModifiedBy>
  <cp:revision>153</cp:revision>
  <cp:lastPrinted>2016-12-12T07:17:11Z</cp:lastPrinted>
  <dcterms:created xsi:type="dcterms:W3CDTF">2015-12-16T01:31:11Z</dcterms:created>
  <dcterms:modified xsi:type="dcterms:W3CDTF">2016-12-12T23:16:08Z</dcterms:modified>
</cp:coreProperties>
</file>