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0"/>
  </p:notesMasterIdLst>
  <p:sldIdLst>
    <p:sldId id="498" r:id="rId3"/>
    <p:sldId id="497" r:id="rId4"/>
    <p:sldId id="441" r:id="rId5"/>
    <p:sldId id="443" r:id="rId6"/>
    <p:sldId id="445" r:id="rId7"/>
    <p:sldId id="447" r:id="rId8"/>
    <p:sldId id="449" r:id="rId9"/>
    <p:sldId id="451" r:id="rId10"/>
    <p:sldId id="453" r:id="rId11"/>
    <p:sldId id="455" r:id="rId12"/>
    <p:sldId id="457" r:id="rId13"/>
    <p:sldId id="427" r:id="rId14"/>
    <p:sldId id="459" r:id="rId15"/>
    <p:sldId id="458" r:id="rId16"/>
    <p:sldId id="429" r:id="rId17"/>
    <p:sldId id="461" r:id="rId18"/>
    <p:sldId id="431" r:id="rId19"/>
    <p:sldId id="433" r:id="rId20"/>
    <p:sldId id="489" r:id="rId21"/>
    <p:sldId id="490" r:id="rId22"/>
    <p:sldId id="491" r:id="rId23"/>
    <p:sldId id="435" r:id="rId24"/>
    <p:sldId id="463" r:id="rId25"/>
    <p:sldId id="437" r:id="rId26"/>
    <p:sldId id="439" r:id="rId27"/>
    <p:sldId id="466" r:id="rId28"/>
    <p:sldId id="467" r:id="rId29"/>
    <p:sldId id="468" r:id="rId30"/>
    <p:sldId id="474" r:id="rId31"/>
    <p:sldId id="476" r:id="rId32"/>
    <p:sldId id="478" r:id="rId33"/>
    <p:sldId id="480" r:id="rId34"/>
    <p:sldId id="482" r:id="rId35"/>
    <p:sldId id="484" r:id="rId36"/>
    <p:sldId id="486" r:id="rId37"/>
    <p:sldId id="488" r:id="rId38"/>
    <p:sldId id="465" r:id="rId39"/>
    <p:sldId id="469" r:id="rId40"/>
    <p:sldId id="470" r:id="rId41"/>
    <p:sldId id="471" r:id="rId42"/>
    <p:sldId id="472" r:id="rId43"/>
    <p:sldId id="493" r:id="rId44"/>
    <p:sldId id="494" r:id="rId45"/>
    <p:sldId id="492" r:id="rId46"/>
    <p:sldId id="495" r:id="rId47"/>
    <p:sldId id="336" r:id="rId48"/>
    <p:sldId id="496" r:id="rId4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簡介" id="{CB6BBEF7-9717-4733-A929-535518E6EBF6}">
          <p14:sldIdLst>
            <p14:sldId id="498"/>
            <p14:sldId id="497"/>
            <p14:sldId id="441"/>
            <p14:sldId id="443"/>
            <p14:sldId id="445"/>
            <p14:sldId id="447"/>
            <p14:sldId id="449"/>
            <p14:sldId id="451"/>
            <p14:sldId id="453"/>
            <p14:sldId id="455"/>
            <p14:sldId id="457"/>
            <p14:sldId id="427"/>
            <p14:sldId id="459"/>
            <p14:sldId id="458"/>
            <p14:sldId id="429"/>
            <p14:sldId id="461"/>
            <p14:sldId id="431"/>
            <p14:sldId id="433"/>
            <p14:sldId id="489"/>
            <p14:sldId id="490"/>
            <p14:sldId id="491"/>
            <p14:sldId id="435"/>
            <p14:sldId id="463"/>
            <p14:sldId id="437"/>
            <p14:sldId id="439"/>
            <p14:sldId id="466"/>
            <p14:sldId id="467"/>
            <p14:sldId id="468"/>
            <p14:sldId id="474"/>
            <p14:sldId id="476"/>
            <p14:sldId id="478"/>
            <p14:sldId id="480"/>
            <p14:sldId id="482"/>
            <p14:sldId id="484"/>
            <p14:sldId id="486"/>
            <p14:sldId id="488"/>
            <p14:sldId id="465"/>
            <p14:sldId id="469"/>
            <p14:sldId id="470"/>
            <p14:sldId id="471"/>
            <p14:sldId id="472"/>
            <p14:sldId id="493"/>
            <p14:sldId id="494"/>
            <p14:sldId id="492"/>
            <p14:sldId id="495"/>
          </p14:sldIdLst>
        </p14:section>
        <p14:section name="製作您的簡報" id="{16378913-E5ED-4281-BAF5-F1F938CB0BED}">
          <p14:sldIdLst/>
        </p14:section>
        <p14:section name="豐富您的簡報" id="{E2D565D1-BA5E-44E6-A40E-50A644912248}">
          <p14:sldIdLst>
            <p14:sldId id="336"/>
            <p14:sldId id="496"/>
          </p14:sldIdLst>
        </p14:section>
        <p14:section name="傳遞您的簡報" id="{71D59651-8EFA-4415-9623-98B4C4A8699C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52" autoAdjust="0"/>
    <p:restoredTop sz="89825" autoAdjust="0"/>
  </p:normalViewPr>
  <p:slideViewPr>
    <p:cSldViewPr>
      <p:cViewPr>
        <p:scale>
          <a:sx n="109" d="100"/>
          <a:sy n="109" d="100"/>
        </p:scale>
        <p:origin x="-91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tats.moe.gov.tw/files/important/OVERVIEW_Y01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98158461899579"/>
          <c:y val="0.0775178102737158"/>
          <c:w val="0.911457351905612"/>
          <c:h val="0.862007984296081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pct40">
              <a:fgClr>
                <a:srgbClr val="FF99CC"/>
              </a:fgClr>
              <a:bgClr>
                <a:srgbClr val="FFFFFF"/>
              </a:bgClr>
            </a:pattFill>
            <a:ln w="12700">
              <a:solidFill>
                <a:srgbClr val="FF99CC"/>
              </a:solidFill>
              <a:prstDash val="solid"/>
            </a:ln>
          </c:spPr>
          <c:invertIfNegative val="0"/>
          <c:cat>
            <c:numRef>
              <c:f>'[OVERVIEW_Y01.XLS]75'!$B$5:$B$38</c:f>
              <c:numCache>
                <c:formatCode>General</c:formatCode>
                <c:ptCount val="34"/>
                <c:pt idx="0">
                  <c:v>70.0</c:v>
                </c:pt>
                <c:pt idx="1">
                  <c:v>71.0</c:v>
                </c:pt>
                <c:pt idx="2">
                  <c:v>72.0</c:v>
                </c:pt>
                <c:pt idx="3">
                  <c:v>73.0</c:v>
                </c:pt>
                <c:pt idx="4">
                  <c:v>74.0</c:v>
                </c:pt>
                <c:pt idx="5">
                  <c:v>75.0</c:v>
                </c:pt>
                <c:pt idx="6">
                  <c:v>76.0</c:v>
                </c:pt>
                <c:pt idx="7">
                  <c:v>77.0</c:v>
                </c:pt>
                <c:pt idx="8">
                  <c:v>78.0</c:v>
                </c:pt>
                <c:pt idx="9">
                  <c:v>79.0</c:v>
                </c:pt>
                <c:pt idx="10">
                  <c:v>80.0</c:v>
                </c:pt>
                <c:pt idx="11">
                  <c:v>81.0</c:v>
                </c:pt>
                <c:pt idx="12">
                  <c:v>82.0</c:v>
                </c:pt>
                <c:pt idx="13">
                  <c:v>83.0</c:v>
                </c:pt>
                <c:pt idx="14">
                  <c:v>84.0</c:v>
                </c:pt>
                <c:pt idx="15">
                  <c:v>85.0</c:v>
                </c:pt>
                <c:pt idx="16">
                  <c:v>86.0</c:v>
                </c:pt>
                <c:pt idx="17">
                  <c:v>87.0</c:v>
                </c:pt>
                <c:pt idx="18">
                  <c:v>88.0</c:v>
                </c:pt>
                <c:pt idx="19">
                  <c:v>89.0</c:v>
                </c:pt>
                <c:pt idx="20">
                  <c:v>90.0</c:v>
                </c:pt>
                <c:pt idx="21">
                  <c:v>91.0</c:v>
                </c:pt>
                <c:pt idx="22">
                  <c:v>92.0</c:v>
                </c:pt>
                <c:pt idx="23">
                  <c:v>93.0</c:v>
                </c:pt>
                <c:pt idx="24">
                  <c:v>94.0</c:v>
                </c:pt>
                <c:pt idx="25">
                  <c:v>95.0</c:v>
                </c:pt>
                <c:pt idx="26">
                  <c:v>96.0</c:v>
                </c:pt>
                <c:pt idx="27">
                  <c:v>97.0</c:v>
                </c:pt>
                <c:pt idx="28">
                  <c:v>98.0</c:v>
                </c:pt>
                <c:pt idx="29">
                  <c:v>99.0</c:v>
                </c:pt>
                <c:pt idx="30">
                  <c:v>100.0</c:v>
                </c:pt>
                <c:pt idx="31">
                  <c:v>101.0</c:v>
                </c:pt>
                <c:pt idx="32">
                  <c:v>102.0</c:v>
                </c:pt>
                <c:pt idx="33">
                  <c:v>103.0</c:v>
                </c:pt>
              </c:numCache>
            </c:numRef>
          </c:cat>
          <c:val>
            <c:numRef>
              <c:f>'[OVERVIEW_Y01.XLS]75'!$C$5:$C$38</c:f>
              <c:numCache>
                <c:formatCode>#,##0</c:formatCode>
                <c:ptCount val="34"/>
                <c:pt idx="0">
                  <c:v>414069.0</c:v>
                </c:pt>
                <c:pt idx="1">
                  <c:v>405263.0</c:v>
                </c:pt>
                <c:pt idx="2">
                  <c:v>383439.0</c:v>
                </c:pt>
                <c:pt idx="3">
                  <c:v>371008.0</c:v>
                </c:pt>
                <c:pt idx="4">
                  <c:v>346208.0</c:v>
                </c:pt>
                <c:pt idx="5">
                  <c:v>309230.0</c:v>
                </c:pt>
                <c:pt idx="6">
                  <c:v>314024.0</c:v>
                </c:pt>
                <c:pt idx="7">
                  <c:v>342031.0</c:v>
                </c:pt>
                <c:pt idx="8">
                  <c:v>315299.0</c:v>
                </c:pt>
                <c:pt idx="9">
                  <c:v>335618.0</c:v>
                </c:pt>
                <c:pt idx="10">
                  <c:v>321932.0</c:v>
                </c:pt>
                <c:pt idx="11">
                  <c:v>321632.0</c:v>
                </c:pt>
                <c:pt idx="12">
                  <c:v>325613.0</c:v>
                </c:pt>
                <c:pt idx="13">
                  <c:v>322938.0</c:v>
                </c:pt>
                <c:pt idx="14">
                  <c:v>329581.0</c:v>
                </c:pt>
                <c:pt idx="15">
                  <c:v>325545.0</c:v>
                </c:pt>
                <c:pt idx="16">
                  <c:v>326002.0</c:v>
                </c:pt>
                <c:pt idx="17">
                  <c:v>271450.0</c:v>
                </c:pt>
                <c:pt idx="18">
                  <c:v>283661.0</c:v>
                </c:pt>
                <c:pt idx="19">
                  <c:v>305312.0</c:v>
                </c:pt>
                <c:pt idx="20">
                  <c:v>260354.0</c:v>
                </c:pt>
                <c:pt idx="21">
                  <c:v>247530.0</c:v>
                </c:pt>
                <c:pt idx="22">
                  <c:v>227070.0</c:v>
                </c:pt>
                <c:pt idx="23">
                  <c:v>216419.0</c:v>
                </c:pt>
                <c:pt idx="24">
                  <c:v>205854.0</c:v>
                </c:pt>
                <c:pt idx="25">
                  <c:v>204459.0</c:v>
                </c:pt>
                <c:pt idx="26">
                  <c:v>204414.0</c:v>
                </c:pt>
                <c:pt idx="27">
                  <c:v>198733.0</c:v>
                </c:pt>
                <c:pt idx="28">
                  <c:v>191310.0</c:v>
                </c:pt>
                <c:pt idx="29">
                  <c:v>166886.0</c:v>
                </c:pt>
                <c:pt idx="30">
                  <c:v>196627.0</c:v>
                </c:pt>
                <c:pt idx="31">
                  <c:v>229481.0</c:v>
                </c:pt>
                <c:pt idx="32">
                  <c:v>199113.0</c:v>
                </c:pt>
                <c:pt idx="33">
                  <c:v>210383.0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F4-46B1-BB8E-877EDD5B7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0186280"/>
        <c:axId val="-2080177864"/>
      </c:barChart>
      <c:lineChart>
        <c:grouping val="standard"/>
        <c:varyColors val="0"/>
        <c:ser>
          <c:idx val="0"/>
          <c:order val="1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'[OVERVIEW_Y01.XLS]75'!$B$5:$B$38</c:f>
              <c:numCache>
                <c:formatCode>General</c:formatCode>
                <c:ptCount val="34"/>
                <c:pt idx="0">
                  <c:v>70.0</c:v>
                </c:pt>
                <c:pt idx="1">
                  <c:v>71.0</c:v>
                </c:pt>
                <c:pt idx="2">
                  <c:v>72.0</c:v>
                </c:pt>
                <c:pt idx="3">
                  <c:v>73.0</c:v>
                </c:pt>
                <c:pt idx="4">
                  <c:v>74.0</c:v>
                </c:pt>
                <c:pt idx="5">
                  <c:v>75.0</c:v>
                </c:pt>
                <c:pt idx="6">
                  <c:v>76.0</c:v>
                </c:pt>
                <c:pt idx="7">
                  <c:v>77.0</c:v>
                </c:pt>
                <c:pt idx="8">
                  <c:v>78.0</c:v>
                </c:pt>
                <c:pt idx="9">
                  <c:v>79.0</c:v>
                </c:pt>
                <c:pt idx="10">
                  <c:v>80.0</c:v>
                </c:pt>
                <c:pt idx="11">
                  <c:v>81.0</c:v>
                </c:pt>
                <c:pt idx="12">
                  <c:v>82.0</c:v>
                </c:pt>
                <c:pt idx="13">
                  <c:v>83.0</c:v>
                </c:pt>
                <c:pt idx="14">
                  <c:v>84.0</c:v>
                </c:pt>
                <c:pt idx="15">
                  <c:v>85.0</c:v>
                </c:pt>
                <c:pt idx="16">
                  <c:v>86.0</c:v>
                </c:pt>
                <c:pt idx="17">
                  <c:v>87.0</c:v>
                </c:pt>
                <c:pt idx="18">
                  <c:v>88.0</c:v>
                </c:pt>
                <c:pt idx="19">
                  <c:v>89.0</c:v>
                </c:pt>
                <c:pt idx="20">
                  <c:v>90.0</c:v>
                </c:pt>
                <c:pt idx="21">
                  <c:v>91.0</c:v>
                </c:pt>
                <c:pt idx="22">
                  <c:v>92.0</c:v>
                </c:pt>
                <c:pt idx="23">
                  <c:v>93.0</c:v>
                </c:pt>
                <c:pt idx="24">
                  <c:v>94.0</c:v>
                </c:pt>
                <c:pt idx="25">
                  <c:v>95.0</c:v>
                </c:pt>
                <c:pt idx="26">
                  <c:v>96.0</c:v>
                </c:pt>
                <c:pt idx="27">
                  <c:v>97.0</c:v>
                </c:pt>
                <c:pt idx="28">
                  <c:v>98.0</c:v>
                </c:pt>
                <c:pt idx="29">
                  <c:v>99.0</c:v>
                </c:pt>
                <c:pt idx="30">
                  <c:v>100.0</c:v>
                </c:pt>
                <c:pt idx="31">
                  <c:v>101.0</c:v>
                </c:pt>
                <c:pt idx="32">
                  <c:v>102.0</c:v>
                </c:pt>
                <c:pt idx="33">
                  <c:v>103.0</c:v>
                </c:pt>
              </c:numCache>
            </c:numRef>
          </c:cat>
          <c:val>
            <c:numRef>
              <c:f>'[OVERVIEW_Y01.XLS]75'!$F$5:$F$38</c:f>
              <c:numCache>
                <c:formatCode>#,##0.00</c:formatCode>
                <c:ptCount val="34"/>
                <c:pt idx="0">
                  <c:v>22.97</c:v>
                </c:pt>
                <c:pt idx="1">
                  <c:v>22.08</c:v>
                </c:pt>
                <c:pt idx="2">
                  <c:v>20.56</c:v>
                </c:pt>
                <c:pt idx="3">
                  <c:v>19.6</c:v>
                </c:pt>
                <c:pt idx="4">
                  <c:v>18.04</c:v>
                </c:pt>
                <c:pt idx="5">
                  <c:v>15.93</c:v>
                </c:pt>
                <c:pt idx="6">
                  <c:v>16.01000000000001</c:v>
                </c:pt>
                <c:pt idx="7">
                  <c:v>17.23999999999999</c:v>
                </c:pt>
                <c:pt idx="8">
                  <c:v>15.72</c:v>
                </c:pt>
                <c:pt idx="9">
                  <c:v>16.55</c:v>
                </c:pt>
                <c:pt idx="10">
                  <c:v>15.7</c:v>
                </c:pt>
                <c:pt idx="11">
                  <c:v>15.53</c:v>
                </c:pt>
                <c:pt idx="12">
                  <c:v>15.58</c:v>
                </c:pt>
                <c:pt idx="13">
                  <c:v>15.31</c:v>
                </c:pt>
                <c:pt idx="14">
                  <c:v>15.5</c:v>
                </c:pt>
                <c:pt idx="15">
                  <c:v>15.18</c:v>
                </c:pt>
                <c:pt idx="16">
                  <c:v>15.07</c:v>
                </c:pt>
                <c:pt idx="17">
                  <c:v>12.43</c:v>
                </c:pt>
                <c:pt idx="18">
                  <c:v>12.89</c:v>
                </c:pt>
                <c:pt idx="19">
                  <c:v>13.76</c:v>
                </c:pt>
                <c:pt idx="20">
                  <c:v>11.65</c:v>
                </c:pt>
                <c:pt idx="21">
                  <c:v>11.02</c:v>
                </c:pt>
                <c:pt idx="22">
                  <c:v>10.06</c:v>
                </c:pt>
                <c:pt idx="23">
                  <c:v>9.56</c:v>
                </c:pt>
                <c:pt idx="24">
                  <c:v>9.06</c:v>
                </c:pt>
                <c:pt idx="25">
                  <c:v>8.960000000000002</c:v>
                </c:pt>
                <c:pt idx="26">
                  <c:v>8.92</c:v>
                </c:pt>
                <c:pt idx="27">
                  <c:v>8.64</c:v>
                </c:pt>
                <c:pt idx="28">
                  <c:v>8.290000000000001</c:v>
                </c:pt>
                <c:pt idx="29">
                  <c:v>7.21</c:v>
                </c:pt>
                <c:pt idx="30">
                  <c:v>8.48</c:v>
                </c:pt>
                <c:pt idx="31">
                  <c:v>9.860000000000004</c:v>
                </c:pt>
                <c:pt idx="32">
                  <c:v>8.530000000000001</c:v>
                </c:pt>
                <c:pt idx="33">
                  <c:v>8.99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F4-46B1-BB8E-877EDD5B7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0169064"/>
        <c:axId val="-2080166120"/>
      </c:lineChart>
      <c:catAx>
        <c:axId val="-2080186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zh-TW" altLang="en-US"/>
                  <a:t>年</a:t>
                </a:r>
              </a:p>
            </c:rich>
          </c:tx>
          <c:layout>
            <c:manualLayout>
              <c:xMode val="edge"/>
              <c:yMode val="edge"/>
              <c:x val="0.970142764684478"/>
              <c:y val="0.95221568601761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zh-TW"/>
          </a:p>
        </c:txPr>
        <c:crossAx val="-20801778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2080177864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zh-TW" altLang="en-US"/>
                  <a:t>千人</a:t>
                </a:r>
              </a:p>
            </c:rich>
          </c:tx>
          <c:layout>
            <c:manualLayout>
              <c:xMode val="edge"/>
              <c:yMode val="edge"/>
              <c:x val="0.00737212726457974"/>
              <c:y val="0.010799091290059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細明體"/>
                <a:ea typeface="細明體"/>
                <a:cs typeface="細明體"/>
              </a:defRPr>
            </a:pPr>
            <a:endParaRPr lang="zh-TW"/>
          </a:p>
        </c:txPr>
        <c:crossAx val="-2080186280"/>
        <c:crosses val="autoZero"/>
        <c:crossBetween val="between"/>
        <c:dispUnits>
          <c:builtInUnit val="thousands"/>
        </c:dispUnits>
      </c:valAx>
      <c:catAx>
        <c:axId val="-2080169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2080166120"/>
        <c:crosses val="autoZero"/>
        <c:auto val="0"/>
        <c:lblAlgn val="ctr"/>
        <c:lblOffset val="100"/>
        <c:noMultiLvlLbl val="0"/>
      </c:catAx>
      <c:valAx>
        <c:axId val="-2080166120"/>
        <c:scaling>
          <c:orientation val="minMax"/>
        </c:scaling>
        <c:delete val="0"/>
        <c:axPos val="r"/>
        <c:numFmt formatCode="#,##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細明體"/>
                <a:ea typeface="細明體"/>
                <a:cs typeface="細明體"/>
              </a:defRPr>
            </a:pPr>
            <a:endParaRPr lang="zh-TW"/>
          </a:p>
        </c:txPr>
        <c:crossAx val="-2080169064"/>
        <c:crosses val="max"/>
        <c:crossBetween val="between"/>
      </c:valAx>
      <c:spPr>
        <a:solidFill>
          <a:srgbClr val="CCCCFF"/>
        </a:solid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zh-TW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ED166-3E1E-4BB7-8012-C941AEE7AB33}" type="doc">
      <dgm:prSet loTypeId="urn:microsoft.com/office/officeart/2005/8/layout/arrow2" loCatId="process" qsTypeId="urn:microsoft.com/office/officeart/2005/8/quickstyle/simple2" qsCatId="simple" csTypeId="urn:microsoft.com/office/officeart/2005/8/colors/accent4_4" csCatId="accent4" phldr="1"/>
      <dgm:spPr/>
    </dgm:pt>
    <dgm:pt modelId="{75953B4A-84BF-4DDC-82BB-C5260ACC097B}">
      <dgm:prSet/>
      <dgm:spPr/>
      <dgm:t>
        <a:bodyPr/>
        <a:lstStyle/>
        <a:p>
          <a:endParaRPr lang="zh-TW" altLang="en-US" dirty="0"/>
        </a:p>
      </dgm:t>
    </dgm:pt>
    <dgm:pt modelId="{C7F71619-17C7-43B6-A07A-A4425D7DA746}" type="parTrans" cxnId="{2942334F-307E-44C6-8A4A-6A58FA54F547}">
      <dgm:prSet/>
      <dgm:spPr/>
      <dgm:t>
        <a:bodyPr/>
        <a:lstStyle/>
        <a:p>
          <a:endParaRPr lang="zh-TW" altLang="en-US"/>
        </a:p>
      </dgm:t>
    </dgm:pt>
    <dgm:pt modelId="{1D6AEB3C-B733-429B-B498-1CA664C9702D}" type="sibTrans" cxnId="{2942334F-307E-44C6-8A4A-6A58FA54F547}">
      <dgm:prSet/>
      <dgm:spPr/>
      <dgm:t>
        <a:bodyPr/>
        <a:lstStyle/>
        <a:p>
          <a:endParaRPr lang="zh-TW" altLang="en-US"/>
        </a:p>
      </dgm:t>
    </dgm:pt>
    <dgm:pt modelId="{59DBF1EE-62E9-48E9-B202-7D2476ECDAC3}">
      <dgm:prSet/>
      <dgm:spPr/>
      <dgm:t>
        <a:bodyPr/>
        <a:lstStyle/>
        <a:p>
          <a:endParaRPr lang="zh-TW" altLang="en-US" dirty="0"/>
        </a:p>
      </dgm:t>
    </dgm:pt>
    <dgm:pt modelId="{BDBD5574-6C65-4C05-BF5E-68BF9B2FCABE}" type="parTrans" cxnId="{F6AB0305-D497-4633-BF4E-C23DF1D2BEB5}">
      <dgm:prSet/>
      <dgm:spPr/>
      <dgm:t>
        <a:bodyPr/>
        <a:lstStyle/>
        <a:p>
          <a:endParaRPr lang="zh-TW" altLang="en-US"/>
        </a:p>
      </dgm:t>
    </dgm:pt>
    <dgm:pt modelId="{C79AD0F0-7F80-4EEE-A1A2-0C73B01AC763}" type="sibTrans" cxnId="{F6AB0305-D497-4633-BF4E-C23DF1D2BEB5}">
      <dgm:prSet/>
      <dgm:spPr/>
      <dgm:t>
        <a:bodyPr/>
        <a:lstStyle/>
        <a:p>
          <a:endParaRPr lang="zh-TW" altLang="en-US"/>
        </a:p>
      </dgm:t>
    </dgm:pt>
    <dgm:pt modelId="{942A78BF-BEC5-4917-AEDB-8E7E7A3B1A4C}">
      <dgm:prSet/>
      <dgm:spPr/>
      <dgm:t>
        <a:bodyPr/>
        <a:lstStyle/>
        <a:p>
          <a:endParaRPr lang="zh-TW" altLang="en-US" dirty="0"/>
        </a:p>
      </dgm:t>
    </dgm:pt>
    <dgm:pt modelId="{6918FF72-5708-4796-95D7-8FD03F4BF071}" type="sibTrans" cxnId="{48A64C61-0EB9-4095-AA35-CFF1BE327103}">
      <dgm:prSet/>
      <dgm:spPr/>
      <dgm:t>
        <a:bodyPr/>
        <a:lstStyle/>
        <a:p>
          <a:endParaRPr lang="zh-TW" altLang="en-US"/>
        </a:p>
      </dgm:t>
    </dgm:pt>
    <dgm:pt modelId="{9330D8BA-A333-48C9-8DFD-74554D12B1FE}" type="parTrans" cxnId="{48A64C61-0EB9-4095-AA35-CFF1BE327103}">
      <dgm:prSet/>
      <dgm:spPr/>
      <dgm:t>
        <a:bodyPr/>
        <a:lstStyle/>
        <a:p>
          <a:endParaRPr lang="zh-TW" altLang="en-US"/>
        </a:p>
      </dgm:t>
    </dgm:pt>
    <dgm:pt modelId="{583B1723-3275-4B81-A3C4-722CC9187947}">
      <dgm:prSet/>
      <dgm:spPr/>
      <dgm:t>
        <a:bodyPr/>
        <a:lstStyle/>
        <a:p>
          <a:endParaRPr lang="zh-TW" altLang="en-US" dirty="0"/>
        </a:p>
      </dgm:t>
    </dgm:pt>
    <dgm:pt modelId="{A1D5C279-10BD-4432-A697-06D5B0BC7F6C}" type="sibTrans" cxnId="{9FF91C8A-8F3C-4A06-8AF7-D58DD423C49F}">
      <dgm:prSet/>
      <dgm:spPr/>
      <dgm:t>
        <a:bodyPr/>
        <a:lstStyle/>
        <a:p>
          <a:endParaRPr lang="zh-TW" altLang="en-US"/>
        </a:p>
      </dgm:t>
    </dgm:pt>
    <dgm:pt modelId="{8A11A68C-0647-4C9A-910B-F5E238D20BF1}" type="parTrans" cxnId="{9FF91C8A-8F3C-4A06-8AF7-D58DD423C49F}">
      <dgm:prSet/>
      <dgm:spPr/>
      <dgm:t>
        <a:bodyPr/>
        <a:lstStyle/>
        <a:p>
          <a:endParaRPr lang="zh-TW" altLang="en-US"/>
        </a:p>
      </dgm:t>
    </dgm:pt>
    <dgm:pt modelId="{03A55F6C-7134-41AE-880A-A888BD0288C4}" type="pres">
      <dgm:prSet presAssocID="{2F2ED166-3E1E-4BB7-8012-C941AEE7AB33}" presName="arrowDiagram" presStyleCnt="0">
        <dgm:presLayoutVars>
          <dgm:chMax val="5"/>
          <dgm:dir/>
          <dgm:resizeHandles val="exact"/>
        </dgm:presLayoutVars>
      </dgm:prSet>
      <dgm:spPr/>
    </dgm:pt>
    <dgm:pt modelId="{95B5BF20-F143-46CF-A9B8-4AF9E687A489}" type="pres">
      <dgm:prSet presAssocID="{2F2ED166-3E1E-4BB7-8012-C941AEE7AB33}" presName="arrow" presStyleLbl="bgShp" presStyleIdx="0" presStyleCnt="1"/>
      <dgm:spPr/>
      <dgm:t>
        <a:bodyPr/>
        <a:lstStyle/>
        <a:p>
          <a:endParaRPr lang="zh-TW" altLang="en-US"/>
        </a:p>
      </dgm:t>
    </dgm:pt>
    <dgm:pt modelId="{8235ACE4-4A05-4892-9940-BD7623B78159}" type="pres">
      <dgm:prSet presAssocID="{2F2ED166-3E1E-4BB7-8012-C941AEE7AB33}" presName="arrowDiagram4" presStyleCnt="0"/>
      <dgm:spPr/>
    </dgm:pt>
    <dgm:pt modelId="{7A75FF03-CE33-41DD-BCA8-8B2BF78F2D0C}" type="pres">
      <dgm:prSet presAssocID="{583B1723-3275-4B81-A3C4-722CC9187947}" presName="bullet4a" presStyleLbl="node1" presStyleIdx="0" presStyleCnt="4"/>
      <dgm:spPr/>
    </dgm:pt>
    <dgm:pt modelId="{CBAFA35A-BB2C-4C1E-A5ED-306D172DC474}" type="pres">
      <dgm:prSet presAssocID="{583B1723-3275-4B81-A3C4-722CC9187947}" presName="textBox4a" presStyleLbl="revTx" presStyleIdx="0" presStyleCnt="4" custScaleX="1135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D3C9B8-0A98-44EE-8A7C-B3962B4ED5DA}" type="pres">
      <dgm:prSet presAssocID="{75953B4A-84BF-4DDC-82BB-C5260ACC097B}" presName="bullet4b" presStyleLbl="node1" presStyleIdx="1" presStyleCnt="4"/>
      <dgm:spPr/>
    </dgm:pt>
    <dgm:pt modelId="{54118D77-8A2F-4CCD-84E5-FD3428812DE8}" type="pres">
      <dgm:prSet presAssocID="{75953B4A-84BF-4DDC-82BB-C5260ACC097B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59DECB-B22C-4D51-B1BB-FC74B023900C}" type="pres">
      <dgm:prSet presAssocID="{942A78BF-BEC5-4917-AEDB-8E7E7A3B1A4C}" presName="bullet4c" presStyleLbl="node1" presStyleIdx="2" presStyleCnt="4"/>
      <dgm:spPr/>
    </dgm:pt>
    <dgm:pt modelId="{F5DB9E3F-A673-4455-A32C-6454DE6BBD20}" type="pres">
      <dgm:prSet presAssocID="{942A78BF-BEC5-4917-AEDB-8E7E7A3B1A4C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D27FEC-CD5A-4868-B305-4B9A4CDD80AF}" type="pres">
      <dgm:prSet presAssocID="{59DBF1EE-62E9-48E9-B202-7D2476ECDAC3}" presName="bullet4d" presStyleLbl="node1" presStyleIdx="3" presStyleCnt="4"/>
      <dgm:spPr/>
    </dgm:pt>
    <dgm:pt modelId="{685FA1E6-10FD-4AE1-AFF5-EF7AB2529369}" type="pres">
      <dgm:prSet presAssocID="{59DBF1EE-62E9-48E9-B202-7D2476ECDAC3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2804CCE-9BAA-4473-8606-5BCAC7B2AAAE}" type="presOf" srcId="{59DBF1EE-62E9-48E9-B202-7D2476ECDAC3}" destId="{685FA1E6-10FD-4AE1-AFF5-EF7AB2529369}" srcOrd="0" destOrd="0" presId="urn:microsoft.com/office/officeart/2005/8/layout/arrow2"/>
    <dgm:cxn modelId="{F6AB0305-D497-4633-BF4E-C23DF1D2BEB5}" srcId="{2F2ED166-3E1E-4BB7-8012-C941AEE7AB33}" destId="{59DBF1EE-62E9-48E9-B202-7D2476ECDAC3}" srcOrd="3" destOrd="0" parTransId="{BDBD5574-6C65-4C05-BF5E-68BF9B2FCABE}" sibTransId="{C79AD0F0-7F80-4EEE-A1A2-0C73B01AC763}"/>
    <dgm:cxn modelId="{D05DB375-31FD-4306-8B56-771D29628922}" type="presOf" srcId="{75953B4A-84BF-4DDC-82BB-C5260ACC097B}" destId="{54118D77-8A2F-4CCD-84E5-FD3428812DE8}" srcOrd="0" destOrd="0" presId="urn:microsoft.com/office/officeart/2005/8/layout/arrow2"/>
    <dgm:cxn modelId="{32A73067-95CE-406F-A336-42CC861BE7BC}" type="presOf" srcId="{942A78BF-BEC5-4917-AEDB-8E7E7A3B1A4C}" destId="{F5DB9E3F-A673-4455-A32C-6454DE6BBD20}" srcOrd="0" destOrd="0" presId="urn:microsoft.com/office/officeart/2005/8/layout/arrow2"/>
    <dgm:cxn modelId="{9FF91C8A-8F3C-4A06-8AF7-D58DD423C49F}" srcId="{2F2ED166-3E1E-4BB7-8012-C941AEE7AB33}" destId="{583B1723-3275-4B81-A3C4-722CC9187947}" srcOrd="0" destOrd="0" parTransId="{8A11A68C-0647-4C9A-910B-F5E238D20BF1}" sibTransId="{A1D5C279-10BD-4432-A697-06D5B0BC7F6C}"/>
    <dgm:cxn modelId="{75043A44-3E25-4CD8-B859-E119F04D5E14}" type="presOf" srcId="{2F2ED166-3E1E-4BB7-8012-C941AEE7AB33}" destId="{03A55F6C-7134-41AE-880A-A888BD0288C4}" srcOrd="0" destOrd="0" presId="urn:microsoft.com/office/officeart/2005/8/layout/arrow2"/>
    <dgm:cxn modelId="{48A64C61-0EB9-4095-AA35-CFF1BE327103}" srcId="{2F2ED166-3E1E-4BB7-8012-C941AEE7AB33}" destId="{942A78BF-BEC5-4917-AEDB-8E7E7A3B1A4C}" srcOrd="2" destOrd="0" parTransId="{9330D8BA-A333-48C9-8DFD-74554D12B1FE}" sibTransId="{6918FF72-5708-4796-95D7-8FD03F4BF071}"/>
    <dgm:cxn modelId="{2942334F-307E-44C6-8A4A-6A58FA54F547}" srcId="{2F2ED166-3E1E-4BB7-8012-C941AEE7AB33}" destId="{75953B4A-84BF-4DDC-82BB-C5260ACC097B}" srcOrd="1" destOrd="0" parTransId="{C7F71619-17C7-43B6-A07A-A4425D7DA746}" sibTransId="{1D6AEB3C-B733-429B-B498-1CA664C9702D}"/>
    <dgm:cxn modelId="{0F126C30-9631-463D-92BA-F84B1DF3A879}" type="presOf" srcId="{583B1723-3275-4B81-A3C4-722CC9187947}" destId="{CBAFA35A-BB2C-4C1E-A5ED-306D172DC474}" srcOrd="0" destOrd="0" presId="urn:microsoft.com/office/officeart/2005/8/layout/arrow2"/>
    <dgm:cxn modelId="{B69899C7-9E71-4A7B-A534-87890FD09582}" type="presParOf" srcId="{03A55F6C-7134-41AE-880A-A888BD0288C4}" destId="{95B5BF20-F143-46CF-A9B8-4AF9E687A489}" srcOrd="0" destOrd="0" presId="urn:microsoft.com/office/officeart/2005/8/layout/arrow2"/>
    <dgm:cxn modelId="{74C0E3F4-8C30-43F9-B5F3-7F261BF3DA60}" type="presParOf" srcId="{03A55F6C-7134-41AE-880A-A888BD0288C4}" destId="{8235ACE4-4A05-4892-9940-BD7623B78159}" srcOrd="1" destOrd="0" presId="urn:microsoft.com/office/officeart/2005/8/layout/arrow2"/>
    <dgm:cxn modelId="{C97F6A2C-1928-425D-91BC-06F59B639491}" type="presParOf" srcId="{8235ACE4-4A05-4892-9940-BD7623B78159}" destId="{7A75FF03-CE33-41DD-BCA8-8B2BF78F2D0C}" srcOrd="0" destOrd="0" presId="urn:microsoft.com/office/officeart/2005/8/layout/arrow2"/>
    <dgm:cxn modelId="{1AD485F7-8386-45A3-8E70-9749F6E1FA64}" type="presParOf" srcId="{8235ACE4-4A05-4892-9940-BD7623B78159}" destId="{CBAFA35A-BB2C-4C1E-A5ED-306D172DC474}" srcOrd="1" destOrd="0" presId="urn:microsoft.com/office/officeart/2005/8/layout/arrow2"/>
    <dgm:cxn modelId="{4CE5390B-61EA-45F8-A41A-186B304A1BE6}" type="presParOf" srcId="{8235ACE4-4A05-4892-9940-BD7623B78159}" destId="{38D3C9B8-0A98-44EE-8A7C-B3962B4ED5DA}" srcOrd="2" destOrd="0" presId="urn:microsoft.com/office/officeart/2005/8/layout/arrow2"/>
    <dgm:cxn modelId="{A5D910B6-D393-4883-AE9C-954ACE1BC9F2}" type="presParOf" srcId="{8235ACE4-4A05-4892-9940-BD7623B78159}" destId="{54118D77-8A2F-4CCD-84E5-FD3428812DE8}" srcOrd="3" destOrd="0" presId="urn:microsoft.com/office/officeart/2005/8/layout/arrow2"/>
    <dgm:cxn modelId="{970D8DCE-6AD2-4D92-9E0D-1F25FEC7875C}" type="presParOf" srcId="{8235ACE4-4A05-4892-9940-BD7623B78159}" destId="{5959DECB-B22C-4D51-B1BB-FC74B023900C}" srcOrd="4" destOrd="0" presId="urn:microsoft.com/office/officeart/2005/8/layout/arrow2"/>
    <dgm:cxn modelId="{DEF8F836-2955-495D-A306-E6F621A6C6AA}" type="presParOf" srcId="{8235ACE4-4A05-4892-9940-BD7623B78159}" destId="{F5DB9E3F-A673-4455-A32C-6454DE6BBD20}" srcOrd="5" destOrd="0" presId="urn:microsoft.com/office/officeart/2005/8/layout/arrow2"/>
    <dgm:cxn modelId="{7309EC3D-B2F0-45E8-955B-9D3BA2003D3D}" type="presParOf" srcId="{8235ACE4-4A05-4892-9940-BD7623B78159}" destId="{F9D27FEC-CD5A-4868-B305-4B9A4CDD80AF}" srcOrd="6" destOrd="0" presId="urn:microsoft.com/office/officeart/2005/8/layout/arrow2"/>
    <dgm:cxn modelId="{EA053CEA-4275-4D18-9B5E-8CBF75C17F28}" type="presParOf" srcId="{8235ACE4-4A05-4892-9940-BD7623B78159}" destId="{685FA1E6-10FD-4AE1-AFF5-EF7AB2529369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5BF20-F143-46CF-A9B8-4AF9E687A489}">
      <dsp:nvSpPr>
        <dsp:cNvPr id="0" name=""/>
        <dsp:cNvSpPr/>
      </dsp:nvSpPr>
      <dsp:spPr>
        <a:xfrm>
          <a:off x="0" y="544714"/>
          <a:ext cx="8429684" cy="526855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5FF03-CE33-41DD-BCA8-8B2BF78F2D0C}">
      <dsp:nvSpPr>
        <dsp:cNvPr id="0" name=""/>
        <dsp:cNvSpPr/>
      </dsp:nvSpPr>
      <dsp:spPr>
        <a:xfrm>
          <a:off x="830323" y="4462410"/>
          <a:ext cx="193882" cy="193882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AFA35A-BB2C-4C1E-A5ED-306D172DC474}">
      <dsp:nvSpPr>
        <dsp:cNvPr id="0" name=""/>
        <dsp:cNvSpPr/>
      </dsp:nvSpPr>
      <dsp:spPr>
        <a:xfrm>
          <a:off x="829893" y="4559351"/>
          <a:ext cx="1636219" cy="1253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73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829893" y="4559351"/>
        <a:ext cx="1636219" cy="1253915"/>
      </dsp:txXfrm>
    </dsp:sp>
    <dsp:sp modelId="{38D3C9B8-0A98-44EE-8A7C-B3962B4ED5DA}">
      <dsp:nvSpPr>
        <dsp:cNvPr id="0" name=""/>
        <dsp:cNvSpPr/>
      </dsp:nvSpPr>
      <dsp:spPr>
        <a:xfrm>
          <a:off x="2200147" y="3236945"/>
          <a:ext cx="337187" cy="337187"/>
        </a:xfrm>
        <a:prstGeom prst="ellipse">
          <a:avLst/>
        </a:prstGeom>
        <a:solidFill>
          <a:schemeClr val="accent4">
            <a:shade val="50000"/>
            <a:hueOff val="320140"/>
            <a:satOff val="-9616"/>
            <a:lumOff val="24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118D77-8A2F-4CCD-84E5-FD3428812DE8}">
      <dsp:nvSpPr>
        <dsp:cNvPr id="0" name=""/>
        <dsp:cNvSpPr/>
      </dsp:nvSpPr>
      <dsp:spPr>
        <a:xfrm>
          <a:off x="2368741" y="3405538"/>
          <a:ext cx="1770233" cy="2407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66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2368741" y="3405538"/>
        <a:ext cx="1770233" cy="2407728"/>
      </dsp:txXfrm>
    </dsp:sp>
    <dsp:sp modelId="{5959DECB-B22C-4D51-B1BB-FC74B023900C}">
      <dsp:nvSpPr>
        <dsp:cNvPr id="0" name=""/>
        <dsp:cNvSpPr/>
      </dsp:nvSpPr>
      <dsp:spPr>
        <a:xfrm>
          <a:off x="3949306" y="2333915"/>
          <a:ext cx="446773" cy="446773"/>
        </a:xfrm>
        <a:prstGeom prst="ellipse">
          <a:avLst/>
        </a:prstGeom>
        <a:solidFill>
          <a:schemeClr val="accent4">
            <a:shade val="50000"/>
            <a:hueOff val="640280"/>
            <a:satOff val="-19232"/>
            <a:lumOff val="489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5DB9E3F-A673-4455-A32C-6454DE6BBD20}">
      <dsp:nvSpPr>
        <dsp:cNvPr id="0" name=""/>
        <dsp:cNvSpPr/>
      </dsp:nvSpPr>
      <dsp:spPr>
        <a:xfrm>
          <a:off x="4172693" y="2557301"/>
          <a:ext cx="1770233" cy="3255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73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4172693" y="2557301"/>
        <a:ext cx="1770233" cy="3255965"/>
      </dsp:txXfrm>
    </dsp:sp>
    <dsp:sp modelId="{F9D27FEC-CD5A-4868-B305-4B9A4CDD80AF}">
      <dsp:nvSpPr>
        <dsp:cNvPr id="0" name=""/>
        <dsp:cNvSpPr/>
      </dsp:nvSpPr>
      <dsp:spPr>
        <a:xfrm>
          <a:off x="5854415" y="1736461"/>
          <a:ext cx="598507" cy="598507"/>
        </a:xfrm>
        <a:prstGeom prst="ellipse">
          <a:avLst/>
        </a:prstGeom>
        <a:solidFill>
          <a:schemeClr val="accent4">
            <a:shade val="50000"/>
            <a:hueOff val="320140"/>
            <a:satOff val="-9616"/>
            <a:lumOff val="2445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5FA1E6-10FD-4AE1-AFF5-EF7AB2529369}">
      <dsp:nvSpPr>
        <dsp:cNvPr id="0" name=""/>
        <dsp:cNvSpPr/>
      </dsp:nvSpPr>
      <dsp:spPr>
        <a:xfrm>
          <a:off x="6153669" y="2035715"/>
          <a:ext cx="1770233" cy="3777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137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6153669" y="2035715"/>
        <a:ext cx="1770233" cy="3777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0.963</cdr:x>
      <cdr:y>0</cdr:y>
    </cdr:from>
    <cdr:to>
      <cdr:x>0.96349</cdr:x>
      <cdr:y>0.00043</cdr:y>
    </cdr:to>
    <cdr:sp macro="" textlink="">
      <cdr:nvSpPr>
        <cdr:cNvPr id="1228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62700" y="39350"/>
          <a:ext cx="276225" cy="217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zh-TW" sz="115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‰</a:t>
          </a:r>
        </a:p>
      </cdr:txBody>
    </cdr:sp>
  </cdr:relSizeAnchor>
  <cdr:relSizeAnchor xmlns:cdr="http://schemas.openxmlformats.org/drawingml/2006/chartDrawing">
    <cdr:from>
      <cdr:x>0.33333</cdr:x>
      <cdr:y>0.21922</cdr:y>
    </cdr:from>
    <cdr:to>
      <cdr:x>0.4434</cdr:x>
      <cdr:y>0.28244</cdr:y>
    </cdr:to>
    <cdr:sp macro="" textlink="">
      <cdr:nvSpPr>
        <cdr:cNvPr id="3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28892" y="1003926"/>
          <a:ext cx="801987" cy="289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zh-TW" altLang="en-US" sz="1400" b="1" i="0" u="none" strike="noStrike" baseline="0" dirty="0">
              <a:solidFill>
                <a:srgbClr val="00008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出生率</a:t>
          </a:r>
        </a:p>
      </cdr:txBody>
    </cdr:sp>
  </cdr:relSizeAnchor>
  <cdr:relSizeAnchor xmlns:cdr="http://schemas.openxmlformats.org/drawingml/2006/chartDrawing">
    <cdr:from>
      <cdr:x>0.31373</cdr:x>
      <cdr:y>0.28161</cdr:y>
    </cdr:from>
    <cdr:to>
      <cdr:x>0.35346</cdr:x>
      <cdr:y>0.37978</cdr:y>
    </cdr:to>
    <cdr:sp macro="" textlink="">
      <cdr:nvSpPr>
        <cdr:cNvPr id="4" name="Line 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86016" y="1289678"/>
          <a:ext cx="289560" cy="4495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80"/>
          </a:solidFill>
          <a:round/>
          <a:headEnd/>
          <a:tailEnd type="triangle" w="med" len="med"/>
        </a:ln>
      </cdr:spPr>
    </cdr:sp>
  </cdr:relSizeAnchor>
  <cdr:relSizeAnchor xmlns:cdr="http://schemas.openxmlformats.org/drawingml/2006/chartDrawing">
    <cdr:from>
      <cdr:x>0.12745</cdr:x>
      <cdr:y>0.09442</cdr:y>
    </cdr:from>
    <cdr:to>
      <cdr:x>0.28431</cdr:x>
      <cdr:y>0.17242</cdr:y>
    </cdr:to>
    <cdr:sp macro="" textlink="">
      <cdr:nvSpPr>
        <cdr:cNvPr id="8" name="直線圖說文字 2 7"/>
        <cdr:cNvSpPr/>
      </cdr:nvSpPr>
      <cdr:spPr>
        <a:xfrm xmlns:a="http://schemas.openxmlformats.org/drawingml/2006/main">
          <a:off x="928694" y="432422"/>
          <a:ext cx="1143008" cy="357190"/>
        </a:xfrm>
        <a:prstGeom xmlns:a="http://schemas.openxmlformats.org/drawingml/2006/main" prst="borderCallout2">
          <a:avLst>
            <a:gd name="adj1" fmla="val 18750"/>
            <a:gd name="adj2" fmla="val -8333"/>
            <a:gd name="adj3" fmla="val 18750"/>
            <a:gd name="adj4" fmla="val -16667"/>
            <a:gd name="adj5" fmla="val 56237"/>
            <a:gd name="adj6" fmla="val -39927"/>
          </a:avLst>
        </a:prstGeom>
        <a:solidFill xmlns:a="http://schemas.openxmlformats.org/drawingml/2006/main">
          <a:srgbClr val="920000"/>
        </a:solidFill>
        <a:ln xmlns:a="http://schemas.openxmlformats.org/drawingml/2006/main">
          <a:solidFill>
            <a:srgbClr val="92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41.4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endParaRPr lang="zh-TW" altLang="en-US" sz="2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0.00335</cdr:x>
      <cdr:y>0.00532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0.55882</cdr:x>
      <cdr:y>0.25041</cdr:y>
    </cdr:from>
    <cdr:to>
      <cdr:x>0.69608</cdr:x>
      <cdr:y>0.32841</cdr:y>
    </cdr:to>
    <cdr:sp macro="" textlink="">
      <cdr:nvSpPr>
        <cdr:cNvPr id="10" name="直線圖說文字 2 9"/>
        <cdr:cNvSpPr/>
      </cdr:nvSpPr>
      <cdr:spPr>
        <a:xfrm xmlns:a="http://schemas.openxmlformats.org/drawingml/2006/main">
          <a:off x="4071966" y="1146802"/>
          <a:ext cx="1000132" cy="357190"/>
        </a:xfrm>
        <a:prstGeom xmlns:a="http://schemas.openxmlformats.org/drawingml/2006/main" prst="borderCallout2">
          <a:avLst>
            <a:gd name="adj1" fmla="val 46882"/>
            <a:gd name="adj2" fmla="val -4817"/>
            <a:gd name="adj3" fmla="val 52508"/>
            <a:gd name="adj4" fmla="val -19942"/>
            <a:gd name="adj5" fmla="val 179313"/>
            <a:gd name="adj6" fmla="val -29340"/>
          </a:avLst>
        </a:prstGeom>
        <a:solidFill xmlns:a="http://schemas.openxmlformats.org/drawingml/2006/main">
          <a:srgbClr val="920000"/>
        </a:solidFill>
        <a:ln xmlns:a="http://schemas.openxmlformats.org/drawingml/2006/main" w="25400" cap="flat" cmpd="sng" algn="ctr">
          <a:solidFill>
            <a:srgbClr val="92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27.1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endParaRPr lang="zh-TW" altLang="en-US" sz="2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0.67647</cdr:x>
      <cdr:y>0.422</cdr:y>
    </cdr:from>
    <cdr:to>
      <cdr:x>0.82353</cdr:x>
      <cdr:y>0.5</cdr:y>
    </cdr:to>
    <cdr:sp macro="" textlink="">
      <cdr:nvSpPr>
        <cdr:cNvPr id="11" name="直線圖說文字 2 10"/>
        <cdr:cNvSpPr/>
      </cdr:nvSpPr>
      <cdr:spPr>
        <a:xfrm xmlns:a="http://schemas.openxmlformats.org/drawingml/2006/main">
          <a:off x="4929222" y="1932620"/>
          <a:ext cx="1071570" cy="357190"/>
        </a:xfrm>
        <a:prstGeom xmlns:a="http://schemas.openxmlformats.org/drawingml/2006/main" prst="borderCallout2">
          <a:avLst>
            <a:gd name="adj1" fmla="val 58135"/>
            <a:gd name="adj2" fmla="val 104696"/>
            <a:gd name="adj3" fmla="val 58134"/>
            <a:gd name="adj4" fmla="val 117870"/>
            <a:gd name="adj5" fmla="val 229949"/>
            <a:gd name="adj6" fmla="val 112491"/>
          </a:avLst>
        </a:prstGeom>
        <a:solidFill xmlns:a="http://schemas.openxmlformats.org/drawingml/2006/main">
          <a:srgbClr val="920000"/>
        </a:solidFill>
        <a:ln xmlns:a="http://schemas.openxmlformats.org/drawingml/2006/main" w="25400" cap="flat" cmpd="sng" algn="ctr">
          <a:solidFill>
            <a:srgbClr val="920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altLang="zh-TW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16.7</a:t>
          </a:r>
          <a:r>
            <a:rPr lang="zh-TW" altLang="en-US" sz="2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萬</a:t>
          </a:r>
          <a:endParaRPr lang="zh-TW" altLang="en-US" sz="2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0.51961</cdr:x>
      <cdr:y>0.03203</cdr:y>
    </cdr:from>
    <cdr:to>
      <cdr:x>0.95446</cdr:x>
      <cdr:y>0.1738</cdr:y>
    </cdr:to>
    <cdr:sp macro="" textlink="">
      <cdr:nvSpPr>
        <cdr:cNvPr id="12" name="AutoShape 1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86214" y="146670"/>
          <a:ext cx="3168650" cy="649286"/>
        </a:xfrm>
        <a:prstGeom xmlns:a="http://schemas.openxmlformats.org/drawingml/2006/main" prst="wedgeEllipseCallout">
          <a:avLst>
            <a:gd name="adj1" fmla="val 5514"/>
            <a:gd name="adj2" fmla="val 32352"/>
          </a:avLst>
        </a:prstGeom>
        <a:solidFill xmlns:a="http://schemas.openxmlformats.org/drawingml/2006/main">
          <a:srgbClr val="FF6600">
            <a:alpha val="49804"/>
          </a:srgbClr>
        </a:solidFill>
        <a:ln xmlns:a="http://schemas.openxmlformats.org/drawingml/2006/main" w="9525" algn="ctr">
          <a:solidFill>
            <a:sysClr val="windowText" lastClr="000000"/>
          </a:solidFill>
          <a:miter lim="800000"/>
          <a:headEnd/>
          <a:tailEnd/>
        </a:ln>
      </cdr:spPr>
      <cdr:txBody>
        <a:bodyPr xmlns:a="http://schemas.openxmlformats.org/drawingml/2006/main" lIns="90000" tIns="46800" rIns="90000" bIns="46800" anchor="ctr"/>
        <a:lstStyle xmlns:a="http://schemas.openxmlformats.org/drawingml/2006/main">
          <a:defPPr>
            <a:defRPr lang="zh-TW"/>
          </a:defPPr>
          <a:lvl1pPr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ysClr val="windowText" lastClr="000000"/>
              </a:solidFill>
              <a:latin typeface="Arial" pitchFamily="34" charset="0"/>
              <a:ea typeface="新細明體" pitchFamily="18" charset="-12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ysClr val="windowText" lastClr="000000"/>
              </a:solidFill>
              <a:latin typeface="Arial" pitchFamily="34" charset="0"/>
              <a:ea typeface="新細明體" pitchFamily="18" charset="-12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ysClr val="windowText" lastClr="000000"/>
              </a:solidFill>
              <a:latin typeface="Arial" pitchFamily="34" charset="0"/>
              <a:ea typeface="新細明體" pitchFamily="18" charset="-12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ysClr val="windowText" lastClr="000000"/>
              </a:solidFill>
              <a:latin typeface="Arial" pitchFamily="34" charset="0"/>
              <a:ea typeface="新細明體" pitchFamily="18" charset="-12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umimoji="1" kern="1200">
              <a:solidFill>
                <a:sysClr val="windowText" lastClr="000000"/>
              </a:solidFill>
              <a:latin typeface="Arial" pitchFamily="34" charset="0"/>
              <a:ea typeface="新細明體" pitchFamily="18" charset="-120"/>
            </a:defRPr>
          </a:lvl5pPr>
          <a:lvl6pPr marL="2286000" algn="l" defTabSz="914400" rtl="0" eaLnBrk="1" latinLnBrk="0" hangingPunct="1">
            <a:defRPr kumimoji="1" kern="1200">
              <a:solidFill>
                <a:sysClr val="windowText" lastClr="000000"/>
              </a:solidFill>
              <a:latin typeface="Arial" pitchFamily="34" charset="0"/>
              <a:ea typeface="新細明體" pitchFamily="18" charset="-120"/>
            </a:defRPr>
          </a:lvl6pPr>
          <a:lvl7pPr marL="2743200" algn="l" defTabSz="914400" rtl="0" eaLnBrk="1" latinLnBrk="0" hangingPunct="1">
            <a:defRPr kumimoji="1" kern="1200">
              <a:solidFill>
                <a:sysClr val="windowText" lastClr="000000"/>
              </a:solidFill>
              <a:latin typeface="Arial" pitchFamily="34" charset="0"/>
              <a:ea typeface="新細明體" pitchFamily="18" charset="-120"/>
            </a:defRPr>
          </a:lvl7pPr>
          <a:lvl8pPr marL="3200400" algn="l" defTabSz="914400" rtl="0" eaLnBrk="1" latinLnBrk="0" hangingPunct="1">
            <a:defRPr kumimoji="1" kern="1200">
              <a:solidFill>
                <a:sysClr val="windowText" lastClr="000000"/>
              </a:solidFill>
              <a:latin typeface="Arial" pitchFamily="34" charset="0"/>
              <a:ea typeface="新細明體" pitchFamily="18" charset="-120"/>
            </a:defRPr>
          </a:lvl8pPr>
          <a:lvl9pPr marL="3657600" algn="l" defTabSz="914400" rtl="0" eaLnBrk="1" latinLnBrk="0" hangingPunct="1">
            <a:defRPr kumimoji="1" kern="1200">
              <a:solidFill>
                <a:sysClr val="windowText" lastClr="000000"/>
              </a:solidFill>
              <a:latin typeface="Arial" pitchFamily="34" charset="0"/>
              <a:ea typeface="新細明體" pitchFamily="18" charset="-120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</a:pPr>
          <a:r>
            <a: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rPr>
            <a:t>一定要成就每個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孩子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00F830A1-3891-4B82-A120-081866556DA0}" type="datetimeFigureOut">
              <a:pPr/>
              <a:t>18/4/25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8CC9574-A819-4FE4-99A7-1E27AD09ADC2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8333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2001%E5%B9%B4" TargetMode="External"/><Relationship Id="rId4" Type="http://schemas.openxmlformats.org/officeDocument/2006/relationships/hyperlink" Target="https://zh.wikipedia.org/wiki/2004%E5%B9%B49%E6%9C%88" TargetMode="External"/><Relationship Id="rId5" Type="http://schemas.openxmlformats.org/officeDocument/2006/relationships/hyperlink" Target="https://zh.wikipedia.org/wiki/%E8%87%BA%E7%81%A3" TargetMode="External"/><Relationship Id="rId6" Type="http://schemas.openxmlformats.org/officeDocument/2006/relationships/hyperlink" Target="https://zh.wikipedia.org/wiki/%E6%95%99%E7%A7%91%E6%9B%B8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1</a:t>
            </a:fld>
            <a:endParaRPr lang="zh-TW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依據調查顯示，學生的學習動機低落，</a:t>
            </a:r>
            <a:r>
              <a:rPr lang="zh-TW" altLang="en-US" dirty="0" smtClean="0">
                <a:solidFill>
                  <a:srgbClr val="FF0000"/>
                </a:solidFill>
              </a:rPr>
              <a:t>有一定比例的學生</a:t>
            </a:r>
            <a:r>
              <a:rPr lang="zh-TW" altLang="en-US" dirty="0" smtClean="0"/>
              <a:t>不會主動讀書。</a:t>
            </a:r>
          </a:p>
        </p:txBody>
      </p:sp>
      <p:sp>
        <p:nvSpPr>
          <p:cNvPr id="22221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FC59205E-63C2-4221-83ED-6884D783B571}" type="slidenum">
              <a:rPr lang="zh-TW" altLang="en-US" smtClean="0">
                <a:ea typeface="新細明體" charset="-120"/>
              </a:rPr>
              <a:pPr defTabSz="914400"/>
              <a:t>11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890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b="1" i="1" u="sng" smtClean="0"/>
          </a:p>
        </p:txBody>
      </p:sp>
      <p:sp>
        <p:nvSpPr>
          <p:cNvPr id="22425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FC67505A-89B3-49F6-B777-9699840AF561}" type="slidenum">
              <a:rPr lang="zh-TW" altLang="en-US" smtClean="0">
                <a:ea typeface="新細明體" charset="-120"/>
              </a:rPr>
              <a:pPr defTabSz="914400"/>
              <a:t>15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100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十二年國民基本教育的課程願景：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以現有的九年一貫課程為基準，檢視其實施成效，據以做調整。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本於憲法所定的教育宗旨，參酌社會變遷、全球化趨勢，以及未來人才培育需求。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持續強化中小學課程的連貫與統整，實踐素養導向的課程與教學。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落實適性揚才的教育，培養具有終身學習力、社會關懷及國際視野的現代國民。</a:t>
            </a:r>
          </a:p>
        </p:txBody>
      </p:sp>
      <p:sp>
        <p:nvSpPr>
          <p:cNvPr id="22835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1D53788E-4C8F-4A9E-A018-8DD731543AC0}" type="slidenum">
              <a:rPr lang="zh-TW" altLang="en-US" smtClean="0">
                <a:ea typeface="新細明體" charset="-120"/>
              </a:rPr>
              <a:pPr defTabSz="914400"/>
              <a:t>17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0397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Shape 467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2690" name="Shape 468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r>
              <a:rPr lang="en-US" altLang="zh-TW" sz="1400" dirty="0"/>
              <a:t>1.</a:t>
            </a:r>
            <a:r>
              <a:rPr lang="zh-TW" altLang="en-US" sz="1400" dirty="0"/>
              <a:t>自發是要學生有想學的意願及能學的本事；紫色代表智慧、獨立</a:t>
            </a:r>
            <a:r>
              <a:rPr lang="zh-TW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1400" dirty="0"/>
          </a:p>
          <a:p>
            <a:r>
              <a:rPr lang="zh-TW" altLang="en-US" sz="1400" dirty="0"/>
              <a:t>總綱重視學生的主體性，除了培養基本知能與德行，也保有學生的學習動機與熱情，進而培養進取及創新精神，使學生能適性發展、悅納自己、自主學習並展現自信。</a:t>
            </a:r>
            <a:endParaRPr lang="en-US" altLang="zh-TW" sz="1400" dirty="0"/>
          </a:p>
          <a:p>
            <a:r>
              <a:rPr lang="en-US" altLang="zh-TW" sz="1400" dirty="0"/>
              <a:t>2.</a:t>
            </a:r>
            <a:r>
              <a:rPr lang="zh-TW" altLang="en-US" sz="1400" dirty="0"/>
              <a:t>互動是要能活用知識，變成帶得走的能力</a:t>
            </a:r>
            <a:r>
              <a:rPr lang="en-US" altLang="zh-TW" sz="1400" dirty="0"/>
              <a:t>;</a:t>
            </a:r>
            <a:r>
              <a:rPr lang="zh-TW" altLang="en-US" sz="1400" dirty="0"/>
              <a:t>黃色代表歡樂、幸福</a:t>
            </a:r>
            <a:r>
              <a:rPr lang="zh-TW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1400" dirty="0"/>
          </a:p>
          <a:p>
            <a:r>
              <a:rPr lang="zh-TW" altLang="en-US" sz="1400" dirty="0"/>
              <a:t>總綱重視學生語言、符號、科技的溝通及思辨能力，尊重、包容與關懷多元文化差異，並能與他人團隊合作，深化生活美感素養。此外，學生也應能學習如何與他人、環境、文化產生更多互動，並在生活中實踐。</a:t>
            </a:r>
            <a:endParaRPr lang="en-US" altLang="zh-TW" sz="1400" dirty="0"/>
          </a:p>
          <a:p>
            <a:r>
              <a:rPr lang="en-US" altLang="zh-TW" sz="1400" dirty="0"/>
              <a:t>3.</a:t>
            </a:r>
            <a:r>
              <a:rPr lang="zh-TW" altLang="en-US" sz="1400" dirty="0"/>
              <a:t>共好是要願意付出，能與他人分享</a:t>
            </a:r>
            <a:r>
              <a:rPr lang="en-US" altLang="zh-TW" sz="1400" dirty="0"/>
              <a:t>;</a:t>
            </a:r>
            <a:r>
              <a:rPr lang="zh-TW" altLang="en-US" sz="1400" dirty="0"/>
              <a:t>紅色代表熱情、能量</a:t>
            </a:r>
            <a:r>
              <a:rPr lang="zh-TW" altLang="en-US" sz="1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sz="1400" dirty="0"/>
          </a:p>
          <a:p>
            <a:r>
              <a:rPr lang="zh-TW" altLang="en-US" sz="1400" dirty="0"/>
              <a:t>總綱重視使學生珍愛生命、愛護自然、珍惜資源，培養對社會文化、土地情感及全球視野，促進社會活動的主動參與、自然生態的永續發展及彼此更好的共同生活，以體現生命價值，導向永續發展的共好生活。</a:t>
            </a:r>
          </a:p>
          <a:p>
            <a:pPr>
              <a:spcBef>
                <a:spcPct val="0"/>
              </a:spcBef>
              <a:buSzPct val="25000"/>
            </a:pPr>
            <a:endParaRPr lang="zh-TW" altLang="en-US" sz="1400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42691" name="Shape 469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4DAE7B13-3A26-4A6D-A2B7-D22C7D80ACDC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18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15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Shape 499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8834" name="Shape 500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r>
              <a:rPr lang="en-US" altLang="zh-TW" sz="1200" dirty="0">
                <a:latin typeface="+mj-ea"/>
                <a:ea typeface="+mj-ea"/>
                <a:cs typeface="Times New Roman" pitchFamily="18" charset="0"/>
              </a:rPr>
              <a:t>1.</a:t>
            </a:r>
            <a:r>
              <a:rPr lang="zh-TW" altLang="zh-TW" sz="1200" dirty="0">
                <a:latin typeface="+mj-ea"/>
                <a:ea typeface="+mj-ea"/>
                <a:cs typeface="Times New Roman" pitchFamily="18" charset="0"/>
              </a:rPr>
              <a:t>「核心素養」是指一個人為適應現在生活及面對未來挑戰，所應具備的知識、能力與態度。</a:t>
            </a:r>
            <a:endParaRPr lang="zh-TW" altLang="en-US" sz="1200" dirty="0">
              <a:latin typeface="+mj-ea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  <a:buSzPct val="25000"/>
            </a:pPr>
            <a:r>
              <a:rPr lang="en-US" altLang="zh-TW" sz="1200" dirty="0">
                <a:latin typeface="+mj-ea"/>
                <a:ea typeface="+mj-ea"/>
                <a:cs typeface="Times New Roman" pitchFamily="18" charset="0"/>
              </a:rPr>
              <a:t>2.</a:t>
            </a:r>
            <a:r>
              <a:rPr lang="zh-TW" altLang="zh-TW" sz="1200" dirty="0">
                <a:latin typeface="+mj-ea"/>
                <a:ea typeface="+mj-ea"/>
                <a:cs typeface="Times New Roman" pitchFamily="18" charset="0"/>
              </a:rPr>
              <a:t>「核心素養」強調學習不宜以學科知識及技能為限，而應關注學習與生活的結合，透過實踐力行而彰顯學習者的全人發展。</a:t>
            </a:r>
            <a:endParaRPr lang="zh-TW" altLang="en-US" sz="1200" dirty="0">
              <a:latin typeface="+mj-ea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  <a:buSzPct val="25000"/>
            </a:pPr>
            <a:r>
              <a:rPr lang="en-US" altLang="zh-TW" sz="1200" dirty="0">
                <a:latin typeface="+mj-ea"/>
                <a:ea typeface="+mj-ea"/>
                <a:cs typeface="Times New Roman" pitchFamily="18" charset="0"/>
              </a:rPr>
              <a:t>3.</a:t>
            </a:r>
            <a:r>
              <a:rPr lang="zh-TW" altLang="en-US" sz="1200" dirty="0">
                <a:latin typeface="+mj-ea"/>
                <a:ea typeface="+mj-ea"/>
                <a:cs typeface="Times New Roman" pitchFamily="18" charset="0"/>
              </a:rPr>
              <a:t>核心素養強調教育的價值與</a:t>
            </a:r>
            <a:r>
              <a:rPr lang="zh-TW" altLang="en-US" sz="1200" dirty="0" smtClean="0">
                <a:latin typeface="+mj-ea"/>
                <a:ea typeface="+mj-ea"/>
                <a:cs typeface="Times New Roman" pitchFamily="18" charset="0"/>
              </a:rPr>
              <a:t>功能，其</a:t>
            </a:r>
            <a:r>
              <a:rPr lang="zh-TW" altLang="en-US" sz="1200" dirty="0">
                <a:latin typeface="+mj-ea"/>
                <a:ea typeface="+mj-ea"/>
                <a:cs typeface="Times New Roman" pitchFamily="18" charset="0"/>
              </a:rPr>
              <a:t>三面九項涵蓋知識、能力與態度，在學習過程中引導學生解決生活情境中所面臨的問題，並能與時俱進成為終身學習者。</a:t>
            </a:r>
          </a:p>
          <a:p>
            <a:pPr>
              <a:spcBef>
                <a:spcPct val="0"/>
              </a:spcBef>
              <a:buSzPct val="25000"/>
            </a:pPr>
            <a:r>
              <a:rPr lang="en-US" altLang="zh-TW" sz="1200" dirty="0">
                <a:latin typeface="+mj-ea"/>
                <a:ea typeface="+mj-ea"/>
                <a:cs typeface="Times New Roman" pitchFamily="18" charset="0"/>
              </a:rPr>
              <a:t>4.</a:t>
            </a:r>
            <a:r>
              <a:rPr lang="zh-TW" altLang="en-US" sz="1200" dirty="0">
                <a:latin typeface="+mj-ea"/>
                <a:ea typeface="+mj-ea"/>
                <a:cs typeface="Times New Roman" pitchFamily="18" charset="0"/>
              </a:rPr>
              <a:t>核心素養承續十大基本能力與核心能力勾勒說明學習者圖像（自主行動）</a:t>
            </a:r>
            <a:r>
              <a:rPr lang="en-US" altLang="en-US" sz="1200" dirty="0">
                <a:latin typeface="+mj-ea"/>
                <a:ea typeface="+mj-ea"/>
                <a:cs typeface="Times New Roman" pitchFamily="18" charset="0"/>
              </a:rPr>
              <a:t>、</a:t>
            </a:r>
            <a:r>
              <a:rPr lang="zh-TW" altLang="en-US" sz="1200" dirty="0">
                <a:latin typeface="+mj-ea"/>
                <a:ea typeface="+mj-ea"/>
                <a:cs typeface="Times New Roman" pitchFamily="18" charset="0"/>
              </a:rPr>
              <a:t>學習的圖像（溝通互動），以及學習的意義和價值（社會參與）。</a:t>
            </a:r>
          </a:p>
          <a:p>
            <a:pPr>
              <a:spcBef>
                <a:spcPct val="0"/>
              </a:spcBef>
              <a:buSzPct val="25000"/>
            </a:pPr>
            <a:endParaRPr lang="en-US" sz="120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248835" name="Shape 501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42CAE3D7-DA64-45FC-A88F-560682B93670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22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9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Shape 499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8834" name="Shape 500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r>
              <a:rPr lang="en-US" altLang="zh-TW" sz="1200" dirty="0">
                <a:latin typeface="+mj-ea"/>
                <a:ea typeface="+mj-ea"/>
                <a:cs typeface="Times New Roman" pitchFamily="18" charset="0"/>
              </a:rPr>
              <a:t>1.</a:t>
            </a:r>
            <a:r>
              <a:rPr lang="zh-TW" altLang="zh-TW" sz="1200" dirty="0">
                <a:latin typeface="+mj-ea"/>
                <a:ea typeface="+mj-ea"/>
                <a:cs typeface="Times New Roman" pitchFamily="18" charset="0"/>
              </a:rPr>
              <a:t>「核心素養」是指一個人為適應現在生活及面對未來挑戰，所應具備的知識、能力與態度。</a:t>
            </a:r>
            <a:endParaRPr lang="zh-TW" altLang="en-US" sz="1200" dirty="0">
              <a:latin typeface="+mj-ea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  <a:buSzPct val="25000"/>
            </a:pPr>
            <a:r>
              <a:rPr lang="en-US" altLang="zh-TW" sz="1200" dirty="0">
                <a:latin typeface="+mj-ea"/>
                <a:ea typeface="+mj-ea"/>
                <a:cs typeface="Times New Roman" pitchFamily="18" charset="0"/>
              </a:rPr>
              <a:t>2.</a:t>
            </a:r>
            <a:r>
              <a:rPr lang="zh-TW" altLang="zh-TW" sz="1200" dirty="0">
                <a:latin typeface="+mj-ea"/>
                <a:ea typeface="+mj-ea"/>
                <a:cs typeface="Times New Roman" pitchFamily="18" charset="0"/>
              </a:rPr>
              <a:t>「核心素養」強調學習不宜以學科知識及技能為限，而應關注學習與生活的結合，透過實踐力行而彰顯學習者的全人發展。</a:t>
            </a:r>
            <a:endParaRPr lang="zh-TW" altLang="en-US" sz="1200" dirty="0">
              <a:latin typeface="+mj-ea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  <a:buSzPct val="25000"/>
            </a:pPr>
            <a:r>
              <a:rPr lang="en-US" altLang="zh-TW" sz="1200" dirty="0">
                <a:latin typeface="+mj-ea"/>
                <a:ea typeface="+mj-ea"/>
                <a:cs typeface="Times New Roman" pitchFamily="18" charset="0"/>
              </a:rPr>
              <a:t>3.</a:t>
            </a:r>
            <a:r>
              <a:rPr lang="zh-TW" altLang="en-US" sz="1200" dirty="0">
                <a:latin typeface="+mj-ea"/>
                <a:ea typeface="+mj-ea"/>
                <a:cs typeface="Times New Roman" pitchFamily="18" charset="0"/>
              </a:rPr>
              <a:t>核心素養強調教育的價值與功能其三面九項涵蓋知識、能力與態度，在學習過程中引導學生解決生活情境中所面臨的問題，並能與時俱進成為終身學習者。</a:t>
            </a:r>
          </a:p>
          <a:p>
            <a:pPr>
              <a:spcBef>
                <a:spcPct val="0"/>
              </a:spcBef>
              <a:buSzPct val="25000"/>
            </a:pPr>
            <a:r>
              <a:rPr lang="en-US" altLang="zh-TW" sz="1200" dirty="0">
                <a:latin typeface="+mj-ea"/>
                <a:ea typeface="+mj-ea"/>
                <a:cs typeface="Times New Roman" pitchFamily="18" charset="0"/>
              </a:rPr>
              <a:t>4.</a:t>
            </a:r>
            <a:r>
              <a:rPr lang="zh-TW" altLang="en-US" sz="1200" dirty="0">
                <a:latin typeface="+mj-ea"/>
                <a:ea typeface="+mj-ea"/>
                <a:cs typeface="Times New Roman" pitchFamily="18" charset="0"/>
              </a:rPr>
              <a:t>核心素養承續十大基本能力與核心能力勾勒說明學習者圖像（自主行動）</a:t>
            </a:r>
            <a:r>
              <a:rPr lang="en-US" altLang="en-US" sz="1200" dirty="0">
                <a:latin typeface="+mj-ea"/>
                <a:ea typeface="+mj-ea"/>
                <a:cs typeface="Times New Roman" pitchFamily="18" charset="0"/>
              </a:rPr>
              <a:t>、</a:t>
            </a:r>
            <a:r>
              <a:rPr lang="zh-TW" altLang="en-US" sz="1200" dirty="0">
                <a:latin typeface="+mj-ea"/>
                <a:ea typeface="+mj-ea"/>
                <a:cs typeface="Times New Roman" pitchFamily="18" charset="0"/>
              </a:rPr>
              <a:t>學習的圖像（溝通互動），以及學習的意義和價值（社會參與）。</a:t>
            </a:r>
          </a:p>
          <a:p>
            <a:pPr>
              <a:spcBef>
                <a:spcPct val="0"/>
              </a:spcBef>
              <a:buSzPct val="25000"/>
            </a:pPr>
            <a:endParaRPr lang="en-US" sz="1200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248835" name="Shape 501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42CAE3D7-DA64-45FC-A88F-560682B93670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23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46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Shape 490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46786" name="Shape 49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zh-TW" altLang="en-US" dirty="0"/>
          </a:p>
        </p:txBody>
      </p:sp>
      <p:sp>
        <p:nvSpPr>
          <p:cNvPr id="246787" name="Shape 49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2CF1BECF-6652-4805-A414-9FF8BF2E5DA4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24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02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Shape 521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50882" name="Shape 52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r>
              <a:rPr lang="en-US" altLang="zh-TW" dirty="0"/>
              <a:t>1.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核心素養的課程轉化，係由理念到實際、由抽象到具體、由共同到分殊，環環相扣，層層轉化。各領域</a:t>
            </a:r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科目應考量本身的理念與目標，結合各教育階段核心素養，以發展及訂定「各領域</a:t>
            </a:r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科目核心素養」及「各領域</a:t>
            </a:r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科目學習重點」。「各領域</a:t>
            </a:r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科目核心素養」與「各領域</a:t>
            </a:r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科目學習重點」之間，需彼此呼應，雙向互動。</a:t>
            </a:r>
            <a:endParaRPr lang="en-US" altLang="zh-TW" dirty="0"/>
          </a:p>
          <a:p>
            <a:pPr>
              <a:spcBef>
                <a:spcPct val="0"/>
              </a:spcBef>
              <a:buSzPct val="25000"/>
            </a:pPr>
            <a:r>
              <a:rPr lang="en-US" altLang="zh-TW" dirty="0"/>
              <a:t>2.</a:t>
            </a:r>
            <a:r>
              <a:rPr lang="zh-TW" altLang="en-US" dirty="0"/>
              <a:t>在未來課程綱要中，可透過總綱的「核心素養」、「各教育階段核心素養」，及各領域</a:t>
            </a:r>
            <a:r>
              <a:rPr lang="en-US" altLang="zh-TW" dirty="0"/>
              <a:t>/</a:t>
            </a:r>
            <a:r>
              <a:rPr lang="zh-TW" altLang="en-US" dirty="0"/>
              <a:t>科目綱要的「各領域</a:t>
            </a:r>
            <a:r>
              <a:rPr lang="en-US" altLang="zh-TW" dirty="0"/>
              <a:t>/</a:t>
            </a:r>
            <a:r>
              <a:rPr lang="zh-TW" altLang="en-US" dirty="0"/>
              <a:t>科目核心素養」、「各領域</a:t>
            </a:r>
            <a:r>
              <a:rPr lang="en-US" altLang="zh-TW" dirty="0"/>
              <a:t>/</a:t>
            </a:r>
            <a:r>
              <a:rPr lang="zh-TW" altLang="en-US" dirty="0"/>
              <a:t>科目學習重點」來進行轉化與表述。</a:t>
            </a:r>
            <a:endParaRPr lang="en-US" altLang="zh-TW" dirty="0"/>
          </a:p>
          <a:p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各領域</a:t>
            </a:r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科目學習重點由「學習表現」與「學習內容」兩個向度所組成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。</a:t>
            </a:r>
            <a:endParaRPr kumimoji="1" lang="en-US" altLang="zh-TW" sz="1200" b="0" i="0" u="none" strike="noStrike" kern="1200" baseline="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+mn-cs"/>
            </a:endParaRPr>
          </a:p>
          <a:p>
            <a:endParaRPr lang="en-US" b="1" i="1" u="sng" dirty="0">
              <a:ea typeface="新細明體" charset="-120"/>
            </a:endParaRPr>
          </a:p>
        </p:txBody>
      </p:sp>
      <p:sp>
        <p:nvSpPr>
          <p:cNvPr id="250883" name="Shape 52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D8710F27-0928-43D5-BC34-FD1412A6F144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25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1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Shape 55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57026" name="Shape 556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91525" rIns="91525" bIns="91525"/>
          <a:lstStyle/>
          <a:p>
            <a:pPr>
              <a:spcBef>
                <a:spcPct val="0"/>
              </a:spcBef>
              <a:buSzPct val="25000"/>
            </a:pPr>
            <a:r>
              <a:rPr lang="en-US" altLang="zh-TW" b="0" i="0" u="none" dirty="0">
                <a:solidFill>
                  <a:srgbClr val="000000"/>
                </a:solidFill>
                <a:sym typeface="Calibri" pitchFamily="34" charset="0"/>
              </a:rPr>
              <a:t>P29-P36</a:t>
            </a:r>
            <a:r>
              <a:rPr lang="zh-TW" altLang="en-US" b="0" i="0" u="none" dirty="0">
                <a:solidFill>
                  <a:srgbClr val="000000"/>
                </a:solidFill>
                <a:sym typeface="Calibri" pitchFamily="34" charset="0"/>
              </a:rPr>
              <a:t>張</a:t>
            </a:r>
            <a:r>
              <a:rPr lang="en-US" altLang="zh-TW" b="0" i="0" u="none" dirty="0">
                <a:solidFill>
                  <a:srgbClr val="000000"/>
                </a:solidFill>
                <a:sym typeface="Calibri" pitchFamily="34" charset="0"/>
              </a:rPr>
              <a:t>PPT</a:t>
            </a:r>
            <a:r>
              <a:rPr lang="zh-TW" altLang="en-US" b="0" i="0" u="none" dirty="0">
                <a:solidFill>
                  <a:srgbClr val="000000"/>
                </a:solidFill>
                <a:sym typeface="Calibri" pitchFamily="34" charset="0"/>
              </a:rPr>
              <a:t>僅限國中小，高中宣講要修改內容</a:t>
            </a:r>
            <a:r>
              <a:rPr lang="zh-TW" altLang="en-US" dirty="0">
                <a:latin typeface="新細明體" charset="-120"/>
              </a:rPr>
              <a:t>。</a:t>
            </a:r>
            <a:endParaRPr lang="zh-TW" altLang="en-US" b="0" i="0" u="none" dirty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99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Shape 562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59074" name="Shape 563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en-US" altLang="zh-TW" b="1" i="1" u="sng" dirty="0">
              <a:solidFill>
                <a:srgbClr val="000000"/>
              </a:solidFill>
              <a:sym typeface="Calibri" pitchFamily="34" charset="0"/>
            </a:endParaRPr>
          </a:p>
        </p:txBody>
      </p:sp>
      <p:sp>
        <p:nvSpPr>
          <p:cNvPr id="259075" name="Shape 56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74092EE6-D3F4-44D4-85A4-5F7C91DD8530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30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latin typeface="Arial" charset="0"/>
              </a:rPr>
              <a:t>由九年一貫課程的實施開始帶入：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九年一貫課程於</a:t>
            </a:r>
            <a:r>
              <a:rPr kumimoji="1"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2001年"/>
              </a:rPr>
              <a:t>2001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2001年"/>
              </a:rPr>
              <a:t>年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月試行，</a:t>
            </a:r>
            <a:r>
              <a:rPr kumimoji="1"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2004年9月"/>
              </a:rPr>
              <a:t>2004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2004年9月"/>
              </a:rPr>
              <a:t>年</a:t>
            </a:r>
            <a:r>
              <a:rPr kumimoji="1"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2004年9月"/>
              </a:rPr>
              <a:t>9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2004年9月"/>
              </a:rPr>
              <a:t>月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全面實施。將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臺灣"/>
              </a:rPr>
              <a:t>臺灣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國小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國中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兩個層級課程中的科目與內容，以</a:t>
            </a:r>
            <a:r>
              <a:rPr kumimoji="1" lang="zh-TW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教科書"/>
              </a:rPr>
              <a:t>教科書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為主軸來做九年一貫的銜接</a:t>
            </a:r>
            <a:endParaRPr lang="en-US" altLang="zh-TW" dirty="0" smtClean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en-US" altLang="zh-TW" dirty="0" smtClean="0">
                <a:latin typeface="Arial" charset="0"/>
              </a:rPr>
              <a:t>1.</a:t>
            </a:r>
            <a:r>
              <a:rPr lang="zh-TW" altLang="en-US" dirty="0" smtClean="0">
                <a:latin typeface="Arial" charset="0"/>
              </a:rPr>
              <a:t>老師的心情；能力指標、</a:t>
            </a:r>
            <a:r>
              <a:rPr lang="zh-TW" altLang="en-US" dirty="0" smtClean="0">
                <a:latin typeface="新細明體" charset="-120"/>
              </a:rPr>
              <a:t>合科、領域時數的平均分配</a:t>
            </a:r>
            <a:r>
              <a:rPr lang="en-US" altLang="zh-TW" dirty="0" smtClean="0">
                <a:latin typeface="新細明體" charset="-120"/>
              </a:rPr>
              <a:t>……</a:t>
            </a:r>
            <a:r>
              <a:rPr lang="zh-TW" altLang="en-US" dirty="0" smtClean="0">
                <a:latin typeface="新細明體" charset="-120"/>
              </a:rPr>
              <a:t>帶來的不安。</a:t>
            </a:r>
            <a:endParaRPr lang="en-US" altLang="zh-TW" dirty="0" smtClean="0">
              <a:latin typeface="新細明體" charset="-120"/>
            </a:endParaRPr>
          </a:p>
          <a:p>
            <a:pPr>
              <a:spcBef>
                <a:spcPct val="0"/>
              </a:spcBef>
            </a:pPr>
            <a:r>
              <a:rPr lang="en-US" altLang="zh-TW" dirty="0" smtClean="0">
                <a:latin typeface="新細明體" charset="-120"/>
              </a:rPr>
              <a:t>2.</a:t>
            </a:r>
            <a:r>
              <a:rPr lang="zh-TW" altLang="en-US" dirty="0" smtClean="0">
                <a:latin typeface="新細明體" charset="-120"/>
              </a:rPr>
              <a:t>無奈的接受；雖然不安，但課還是要上，只有調整自己心情面對它接受它。</a:t>
            </a:r>
            <a:endParaRPr lang="en-US" altLang="zh-TW" dirty="0" smtClean="0">
              <a:latin typeface="新細明體" charset="-120"/>
            </a:endParaRPr>
          </a:p>
          <a:p>
            <a:pPr>
              <a:spcBef>
                <a:spcPct val="0"/>
              </a:spcBef>
            </a:pPr>
            <a:r>
              <a:rPr lang="en-US" altLang="zh-TW" dirty="0" smtClean="0">
                <a:latin typeface="新細明體" charset="-120"/>
              </a:rPr>
              <a:t>3.</a:t>
            </a:r>
            <a:r>
              <a:rPr lang="zh-TW" altLang="en-US" dirty="0" smtClean="0">
                <a:latin typeface="新細明體" charset="-120"/>
              </a:rPr>
              <a:t>參與各項增能研習；由中央團及地方輔導團安排一系列的能力指標解讀、教學示例研發、教學觀摩等增能研習。</a:t>
            </a:r>
            <a:endParaRPr lang="en-US" altLang="zh-TW" dirty="0" smtClean="0">
              <a:latin typeface="新細明體" charset="-120"/>
            </a:endParaRPr>
          </a:p>
          <a:p>
            <a:pPr>
              <a:spcBef>
                <a:spcPct val="0"/>
              </a:spcBef>
            </a:pPr>
            <a:r>
              <a:rPr lang="en-US" altLang="zh-TW" dirty="0" smtClean="0">
                <a:latin typeface="新細明體" charset="-120"/>
              </a:rPr>
              <a:t>4.</a:t>
            </a:r>
            <a:r>
              <a:rPr lang="zh-TW" altLang="en-US" dirty="0" smtClean="0">
                <a:latin typeface="新細明體" charset="-120"/>
              </a:rPr>
              <a:t>教室風景的改變；由傳統的講述教學慢慢改變為以學生為主的教學模式，如分組合作學習、學習共同體等的教學模式。</a:t>
            </a:r>
          </a:p>
        </p:txBody>
      </p:sp>
      <p:sp>
        <p:nvSpPr>
          <p:cNvPr id="20582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CD8E9A23-68DE-4E09-A471-D8C88C66604D}" type="slidenum">
              <a:rPr lang="zh-TW" altLang="en-US" smtClean="0">
                <a:ea typeface="新細明體" charset="-120"/>
              </a:rPr>
              <a:pPr defTabSz="914400"/>
              <a:t>3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6683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Shape 569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zh-TW" altLang="en-US" b="0" i="0" u="none" dirty="0">
                <a:latin typeface="標楷體" panose="03000509000000000000" pitchFamily="65" charset="-120"/>
                <a:ea typeface="標楷體" panose="03000509000000000000" pitchFamily="65" charset="-120"/>
              </a:rPr>
              <a:t>第一階段生活課程之涵蓋增加綜合活動，特別加底色以凸顯</a:t>
            </a:r>
            <a:r>
              <a:rPr lang="zh-TW" altLang="en-US" dirty="0">
                <a:latin typeface="新細明體" charset="-120"/>
              </a:rPr>
              <a:t>。</a:t>
            </a:r>
            <a:endParaRPr lang="en-US" b="0" i="0" u="none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1122" name="Shape 570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93338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Shape 576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63170" name="Shape 577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45750" rIns="91525" bIns="45750"/>
          <a:lstStyle/>
          <a:p>
            <a:pPr>
              <a:spcBef>
                <a:spcPct val="0"/>
              </a:spcBef>
              <a:buSzPct val="25000"/>
            </a:pPr>
            <a:endParaRPr lang="en-US" b="1" i="1" u="sng" dirty="0">
              <a:ea typeface="新細明體" charset="-120"/>
            </a:endParaRPr>
          </a:p>
        </p:txBody>
      </p:sp>
      <p:sp>
        <p:nvSpPr>
          <p:cNvPr id="263171" name="Shape 578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SzPct val="25000"/>
            </a:pPr>
            <a:fld id="{5DE687CB-19C5-4EF3-B87C-4748AFE0C67C}" type="slidenum">
              <a:rPr lang="en-US" altLang="zh-TW" smtClean="0">
                <a:solidFill>
                  <a:srgbClr val="000000"/>
                </a:solidFill>
                <a:ea typeface="新細明體" charset="-120"/>
                <a:sym typeface="Calibri" pitchFamily="34" charset="0"/>
              </a:rPr>
              <a:pPr defTabSz="914400">
                <a:buSzPct val="25000"/>
              </a:pPr>
              <a:t>32</a:t>
            </a:fld>
            <a:endParaRPr lang="en-US" altLang="zh-TW">
              <a:solidFill>
                <a:srgbClr val="000000"/>
              </a:solidFill>
              <a:ea typeface="新細明體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50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Shape 584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8" name="Shape 585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265219" name="Shape 58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Clr>
                <a:srgbClr val="000000"/>
              </a:buClr>
              <a:buSzPct val="25000"/>
              <a:buFont typeface="Arial" charset="0"/>
              <a:buNone/>
            </a:pPr>
            <a:fld id="{04FD9151-3816-4714-BC40-41856D16860A}" type="slidenum">
              <a:rPr lang="en-US" altLang="zh-TW" smtClean="0">
                <a:ea typeface="新細明體" charset="-120"/>
              </a:rPr>
              <a:pPr defTabSz="914400">
                <a:buClr>
                  <a:srgbClr val="000000"/>
                </a:buClr>
                <a:buSzPct val="25000"/>
                <a:buFont typeface="Arial" charset="0"/>
                <a:buNone/>
              </a:pPr>
              <a:t>33</a:t>
            </a:fld>
            <a:endParaRPr lang="en-US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702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hape 59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68290" name="Shape 594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91525" rIns="91525" bIns="91525"/>
          <a:lstStyle/>
          <a:p>
            <a:pPr>
              <a:spcBef>
                <a:spcPct val="0"/>
              </a:spcBef>
              <a:buSzPct val="25000"/>
            </a:pPr>
            <a:r>
              <a:rPr lang="zh-TW" altLang="en-US" b="0" i="0" u="none" dirty="0">
                <a:solidFill>
                  <a:srgbClr val="000000"/>
                </a:solidFill>
                <a:sym typeface="Calibri" pitchFamily="34" charset="0"/>
              </a:rPr>
              <a:t>校訂課程（彈性學習課程）類型</a:t>
            </a:r>
            <a:r>
              <a:rPr lang="zh-TW" altLang="en-US" b="0" i="0" u="none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sym typeface="Calibri" pitchFamily="34" charset="0"/>
              </a:rPr>
              <a:t>，涵蓋統整探究課程、社團活動與技藝課程、特殊需求領域課程及其他類型課程。</a:t>
            </a:r>
            <a:endParaRPr lang="en-US" altLang="zh-TW" b="0" i="0" u="none" dirty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402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Shape 600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8" name="Shape 601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zh-TW" altLang="en-US" b="1" i="0" u="none" dirty="0"/>
              <a:t>多元適性的校訂（彈性學習）課程之說明</a:t>
            </a:r>
            <a:r>
              <a:rPr lang="zh-TW" altLang="en-US" dirty="0">
                <a:latin typeface="新細明體" charset="-120"/>
              </a:rPr>
              <a:t>。</a:t>
            </a:r>
            <a:endParaRPr lang="en-US" altLang="zh-TW" b="1" i="0" u="none" dirty="0"/>
          </a:p>
        </p:txBody>
      </p:sp>
      <p:sp>
        <p:nvSpPr>
          <p:cNvPr id="270339" name="Shape 602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lIns="91525" tIns="45750" rIns="91525" bIns="45750"/>
          <a:lstStyle/>
          <a:p>
            <a:pPr defTabSz="914400">
              <a:buClr>
                <a:srgbClr val="000000"/>
              </a:buClr>
              <a:buSzPct val="25000"/>
              <a:buFont typeface="Arial" charset="0"/>
              <a:buNone/>
            </a:pPr>
            <a:fld id="{22B64769-73E5-4E8D-9D96-30B455FDA33F}" type="slidenum">
              <a:rPr lang="en-US" altLang="zh-TW" smtClean="0">
                <a:ea typeface="新細明體" charset="-120"/>
              </a:rPr>
              <a:pPr defTabSz="914400">
                <a:buClr>
                  <a:srgbClr val="000000"/>
                </a:buClr>
                <a:buSzPct val="25000"/>
                <a:buFont typeface="Arial" charset="0"/>
                <a:buNone/>
              </a:pPr>
              <a:t>35</a:t>
            </a:fld>
            <a:endParaRPr lang="en-US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9923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Shape 609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  <p:sp>
        <p:nvSpPr>
          <p:cNvPr id="272386" name="Shape 610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25" tIns="91525" rIns="91525" bIns="91525"/>
          <a:lstStyle/>
          <a:p>
            <a:pPr>
              <a:spcBef>
                <a:spcPct val="0"/>
              </a:spcBef>
              <a:buSzPct val="25000"/>
            </a:pPr>
            <a:r>
              <a:rPr lang="zh-TW" altLang="en-US" b="1" i="0" u="none" dirty="0">
                <a:solidFill>
                  <a:srgbClr val="000000"/>
                </a:solidFill>
                <a:sym typeface="Calibri" pitchFamily="34" charset="0"/>
              </a:rPr>
              <a:t>校訂（彈性學習）課程的預期成效</a:t>
            </a:r>
            <a:r>
              <a:rPr lang="zh-TW" altLang="en-US" dirty="0">
                <a:latin typeface="新細明體" charset="-120"/>
              </a:rPr>
              <a:t>。</a:t>
            </a:r>
            <a:endParaRPr lang="zh-TW" altLang="en-US" b="1" i="0" u="none" dirty="0">
              <a:solidFill>
                <a:srgbClr val="000000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808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Shape 538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r>
              <a:rPr lang="en-US" altLang="zh-TW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1.領域課程中「學習表現」與「學習內容」兩者關係至為密切互為表裡。</a:t>
            </a:r>
          </a:p>
          <a:p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學習表現：學習表現是強調以學習者為中心的概念，學習表現重視認知、情意與技能之學習展現，代表該領域</a:t>
            </a:r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科目的非「內容」向度，應能具體展現或呼應該領域</a:t>
            </a:r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科目核心素養。</a:t>
            </a:r>
            <a:endParaRPr kumimoji="1"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學習內容需能涵蓋該領域</a:t>
            </a:r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科目之重要事實、概念、原理原則、技能、態度與後設認知等知識。學習內容是該領域</a:t>
            </a:r>
            <a:r>
              <a:rPr kumimoji="1"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kumimoji="1"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科目重要的、基礎的內容，學校、地方政府或出版社得依其專業需求與特性，將學習內容做適當的轉化，以發展適當的教材。</a:t>
            </a:r>
          </a:p>
        </p:txBody>
      </p:sp>
      <p:sp>
        <p:nvSpPr>
          <p:cNvPr id="252930" name="Shape 539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2744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mtClean="0"/>
              <a:t>這個 </a:t>
            </a:r>
            <a:r>
              <a:rPr lang="zh-TW" dirty="0" smtClean="0"/>
              <a:t>簡報示範 PowerPoint 的新功能，而且使用投影片放映來檢視的效果最佳。這些投影片是為了讓您瞭解，使用 PowerPoint 2010 可以讓您建立出多棒的簡報!</a:t>
            </a:r>
          </a:p>
          <a:p>
            <a:endParaRPr lang="zh-TW" dirty="0" smtClean="0"/>
          </a:p>
          <a:p>
            <a:r>
              <a:rPr lang="zh-TW" dirty="0" smtClean="0"/>
              <a:t>如需更多範例範本，請按一下 [檔案] 索引標籤，然後在 [新增] 索引標籤上按一下 [範例範本]。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altLang="zh-TW" smtClean="0"/>
              <a:pPr/>
              <a:t>46</a:t>
            </a:fld>
            <a:endParaRPr lang="zh-TW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此頁先說明何以實施</a:t>
            </a:r>
            <a:r>
              <a:rPr lang="en-US" altLang="zh-TW" dirty="0" smtClean="0"/>
              <a:t>12</a:t>
            </a:r>
            <a:r>
              <a:rPr lang="zh-TW" altLang="en-US" dirty="0" smtClean="0"/>
              <a:t>年國教</a:t>
            </a:r>
            <a:r>
              <a:rPr lang="zh-TW" altLang="en-US" b="1" dirty="0" smtClean="0"/>
              <a:t>，</a:t>
            </a:r>
            <a:r>
              <a:rPr lang="zh-TW" altLang="en-US" dirty="0" smtClean="0"/>
              <a:t>因此會有新課綱</a:t>
            </a:r>
            <a:r>
              <a:rPr lang="zh-TW" altLang="en-US" b="1" dirty="0" smtClean="0"/>
              <a:t>：</a:t>
            </a:r>
            <a:endParaRPr lang="en-US" altLang="zh-TW" dirty="0" smtClean="0"/>
          </a:p>
          <a:p>
            <a:pPr>
              <a:buFont typeface="Calibri" pitchFamily="34" charset="0"/>
              <a:buAutoNum type="arabicPeriod"/>
            </a:pP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106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年會考共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3564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人報名，創下了歷年新低，比起去年的報名人數更是減少了超過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萬人。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Calibri" pitchFamily="34" charset="0"/>
              <a:buNone/>
            </a:pP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但是，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106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學年度全國各高級中等學校提供免試入學總名額計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6,267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名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含分區免試、直升、免試獨招、技優甄審、優先免試及試辦學習區完全免試，但未含實用技</a:t>
            </a:r>
            <a:endParaRPr kumimoji="1"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buFont typeface="Calibri" pitchFamily="34" charset="0"/>
              <a:buNone/>
            </a:pPr>
            <a:r>
              <a:rPr kumimoji="1"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能班、建教合作班。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  <a:tabLst/>
              <a:defRPr/>
            </a:pP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dirty="0" smtClean="0"/>
              <a:t>根據統計，近三年國中學生升學率已達</a:t>
            </a:r>
            <a:r>
              <a:rPr lang="en-US" altLang="zh-TW" dirty="0" smtClean="0"/>
              <a:t>99%</a:t>
            </a:r>
            <a:r>
              <a:rPr lang="zh-TW" altLang="en-US" dirty="0" smtClean="0"/>
              <a:t>，在量方面實質上已具備</a:t>
            </a:r>
            <a:r>
              <a:rPr lang="en-US" altLang="zh-TW" dirty="0" smtClean="0"/>
              <a:t>12</a:t>
            </a:r>
            <a:r>
              <a:rPr lang="zh-TW" altLang="en-US" dirty="0" smtClean="0"/>
              <a:t>年國教的目標</a:t>
            </a:r>
            <a:r>
              <a:rPr lang="zh-TW" altLang="en-US" dirty="0" smtClean="0">
                <a:latin typeface="新細明體" charset="-120"/>
              </a:rPr>
              <a:t>。</a:t>
            </a:r>
            <a:endParaRPr lang="en-US" altLang="zh-TW" dirty="0" smtClean="0"/>
          </a:p>
          <a:p>
            <a:pPr>
              <a:buFont typeface="Calibri" pitchFamily="34" charset="0"/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隨著少子女化、族群的多樣性、３Ｃ產業的快速發展，我們的生活世界有了很大的改變，教育的內容和方式也應有所不同才能因應個人和社會需要</a:t>
            </a:r>
            <a:r>
              <a:rPr lang="zh-TW" altLang="en-US" dirty="0" smtClean="0">
                <a:latin typeface="新細明體" charset="-120"/>
              </a:rPr>
              <a:t>。</a:t>
            </a:r>
            <a:endParaRPr lang="en-US" altLang="zh-TW" dirty="0" smtClean="0"/>
          </a:p>
          <a:p>
            <a:pPr>
              <a:buFont typeface="Calibri" pitchFamily="34" charset="0"/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政府可以說是在社會大眾的期待下，而加快推動的腳步</a:t>
            </a:r>
            <a:r>
              <a:rPr lang="zh-TW" altLang="en-US" dirty="0" smtClean="0">
                <a:latin typeface="新細明體" charset="-120"/>
              </a:rPr>
              <a:t>。</a:t>
            </a:r>
            <a:endParaRPr lang="zh-TW" altLang="en-US" dirty="0" smtClean="0"/>
          </a:p>
        </p:txBody>
      </p:sp>
      <p:sp>
        <p:nvSpPr>
          <p:cNvPr id="20787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C837E494-6E7C-42B4-8D46-E2519266563B}" type="slidenum">
              <a:rPr lang="zh-TW" altLang="en-US" smtClean="0">
                <a:ea typeface="新細明體" charset="-120"/>
              </a:rPr>
              <a:pPr defTabSz="914400"/>
              <a:t>4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261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以數據喚起受教年限的知覺：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Font typeface="Calibri" pitchFamily="34" charset="0"/>
              <a:buAutoNum type="arabicPeriod"/>
            </a:pPr>
            <a:r>
              <a:rPr lang="en-US" altLang="zh-TW" dirty="0" smtClean="0">
                <a:latin typeface="+mj-ea"/>
                <a:ea typeface="+mj-ea"/>
              </a:rPr>
              <a:t>99.52 </a:t>
            </a:r>
            <a:r>
              <a:rPr lang="en-US" altLang="zh-TW" sz="1600" b="1" dirty="0" smtClean="0">
                <a:solidFill>
                  <a:srgbClr val="000000"/>
                </a:solidFill>
                <a:latin typeface="+mj-ea"/>
                <a:ea typeface="+mj-ea"/>
                <a:cs typeface="Times New Roman" pitchFamily="18" charset="0"/>
              </a:rPr>
              <a:t>%</a:t>
            </a:r>
            <a:r>
              <a:rPr lang="zh-TW" altLang="en-US" dirty="0" smtClean="0">
                <a:latin typeface="+mj-ea"/>
                <a:ea typeface="+mj-ea"/>
              </a:rPr>
              <a:t>的學生會繼續完成十二年教育。</a:t>
            </a:r>
            <a:endParaRPr lang="en-US" altLang="zh-TW" dirty="0" smtClean="0">
              <a:latin typeface="+mj-ea"/>
              <a:ea typeface="+mj-ea"/>
            </a:endParaRPr>
          </a:p>
          <a:p>
            <a:pPr>
              <a:buFont typeface="Calibri" pitchFamily="34" charset="0"/>
              <a:buAutoNum type="arabicPeriod"/>
            </a:pPr>
            <a:r>
              <a:rPr lang="zh-TW" altLang="en-US" dirty="0" smtClean="0">
                <a:latin typeface="+mj-ea"/>
                <a:ea typeface="+mj-ea"/>
              </a:rPr>
              <a:t>超過</a:t>
            </a:r>
            <a:r>
              <a:rPr lang="en-US" altLang="zh-TW" dirty="0" smtClean="0">
                <a:latin typeface="+mj-ea"/>
                <a:ea typeface="+mj-ea"/>
              </a:rPr>
              <a:t>80%</a:t>
            </a:r>
            <a:r>
              <a:rPr lang="zh-TW" altLang="en-US" dirty="0" smtClean="0">
                <a:latin typeface="+mj-ea"/>
                <a:ea typeface="+mj-ea"/>
              </a:rPr>
              <a:t>的學生會繼續接受大學四年的教育（高中職升學率分別為</a:t>
            </a:r>
            <a:r>
              <a:rPr lang="en-US" altLang="zh-TW" dirty="0" smtClean="0">
                <a:solidFill>
                  <a:srgbClr val="000000"/>
                </a:solidFill>
                <a:latin typeface="+mj-ea"/>
                <a:ea typeface="+mj-ea"/>
              </a:rPr>
              <a:t>95.70%</a:t>
            </a:r>
            <a:r>
              <a:rPr lang="zh-TW" altLang="en-US" dirty="0" smtClean="0">
                <a:solidFill>
                  <a:srgbClr val="000000"/>
                </a:solidFill>
                <a:latin typeface="+mj-ea"/>
                <a:ea typeface="+mj-ea"/>
              </a:rPr>
              <a:t>、</a:t>
            </a:r>
            <a:r>
              <a:rPr lang="en-US" altLang="zh-TW" dirty="0" smtClean="0">
                <a:solidFill>
                  <a:srgbClr val="000000"/>
                </a:solidFill>
                <a:latin typeface="+mj-ea"/>
                <a:ea typeface="+mj-ea"/>
              </a:rPr>
              <a:t>81.01%</a:t>
            </a:r>
            <a:r>
              <a:rPr lang="zh-TW" altLang="en-US" dirty="0" smtClean="0">
                <a:solidFill>
                  <a:srgbClr val="000000"/>
                </a:solidFill>
                <a:latin typeface="+mj-ea"/>
                <a:ea typeface="+mj-ea"/>
              </a:rPr>
              <a:t>，故言</a:t>
            </a:r>
            <a:r>
              <a:rPr lang="zh-TW" altLang="en-US" dirty="0" smtClean="0">
                <a:latin typeface="+mj-ea"/>
                <a:ea typeface="+mj-ea"/>
              </a:rPr>
              <a:t>超過</a:t>
            </a:r>
            <a:r>
              <a:rPr lang="en-US" altLang="zh-TW" dirty="0" smtClean="0">
                <a:latin typeface="+mj-ea"/>
                <a:ea typeface="+mj-ea"/>
              </a:rPr>
              <a:t>80%</a:t>
            </a:r>
            <a:r>
              <a:rPr lang="zh-TW" altLang="en-US" dirty="0" smtClean="0">
                <a:latin typeface="+mj-ea"/>
                <a:ea typeface="+mj-ea"/>
              </a:rPr>
              <a:t>）。</a:t>
            </a:r>
            <a:endParaRPr lang="en-US" altLang="zh-TW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>
              <a:buFont typeface="Calibri" pitchFamily="34" charset="0"/>
              <a:buAutoNum type="arabicPeriod"/>
            </a:pPr>
            <a:r>
              <a:rPr lang="zh-TW" altLang="en-US" dirty="0" smtClean="0">
                <a:latin typeface="+mj-ea"/>
                <a:ea typeface="+mj-ea"/>
              </a:rPr>
              <a:t>實質上我國已達</a:t>
            </a:r>
            <a:r>
              <a:rPr lang="en-US" altLang="zh-TW" dirty="0" smtClean="0">
                <a:latin typeface="+mj-ea"/>
                <a:ea typeface="+mj-ea"/>
              </a:rPr>
              <a:t>12</a:t>
            </a:r>
            <a:r>
              <a:rPr lang="zh-TW" altLang="en-US" dirty="0" smtClean="0">
                <a:latin typeface="+mj-ea"/>
                <a:ea typeface="+mj-ea"/>
              </a:rPr>
              <a:t>年國教的目標。</a:t>
            </a:r>
          </a:p>
        </p:txBody>
      </p:sp>
      <p:sp>
        <p:nvSpPr>
          <p:cNvPr id="20992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AECE9138-748A-4D3D-806C-87B3D585DBD9}" type="slidenum">
              <a:rPr lang="zh-TW" altLang="en-US" smtClean="0">
                <a:ea typeface="新細明體" charset="-120"/>
              </a:rPr>
              <a:pPr defTabSz="914400"/>
              <a:t>5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433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社會變遷帶來的教育挑戰：</a:t>
            </a:r>
            <a:endParaRPr lang="en-US" altLang="zh-TW" dirty="0" smtClean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新住民人數增加、出生率降低、變動不斷</a:t>
            </a:r>
            <a:r>
              <a:rPr lang="zh-TW" altLang="en-US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的環境等等</a:t>
            </a:r>
            <a:r>
              <a:rPr lang="zh-TW" altLang="en-US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的衝擊。</a:t>
            </a:r>
            <a:endParaRPr lang="en-US" altLang="zh-TW" dirty="0" smtClean="0">
              <a:solidFill>
                <a:srgbClr val="A5002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solidFill>
                  <a:srgbClr val="A5002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dirty="0" smtClean="0">
                <a:latin typeface="新細明體" charset="-120"/>
                <a:ea typeface="標楷體" pitchFamily="65" charset="-120"/>
                <a:cs typeface="Times New Roman" pitchFamily="18" charset="0"/>
              </a:rPr>
              <a:t>現行課程實施至今已超過</a:t>
            </a:r>
            <a:r>
              <a:rPr lang="en-US" altLang="zh-TW" dirty="0" smtClean="0">
                <a:latin typeface="新細明體" charset="-12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dirty="0" smtClean="0">
                <a:latin typeface="新細明體" charset="-120"/>
                <a:ea typeface="標楷體" pitchFamily="65" charset="-120"/>
                <a:cs typeface="Times New Roman" pitchFamily="18" charset="0"/>
              </a:rPr>
              <a:t>年，面對具大的挑戰，以及因應十二年國教的銜接，是該做調整的時刻了。</a:t>
            </a:r>
            <a:endParaRPr lang="en-US" altLang="zh-TW" dirty="0" smtClean="0">
              <a:latin typeface="新細明體" charset="-120"/>
              <a:ea typeface="標楷體" pitchFamily="65" charset="-120"/>
              <a:cs typeface="Times New Roman" pitchFamily="18" charset="0"/>
            </a:endParaRPr>
          </a:p>
          <a:p>
            <a:endParaRPr lang="zh-TW" altLang="en-US" dirty="0" smtClean="0"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197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7C6C55F9-0608-4F6D-9738-0B27FCC1842C}" type="slidenum">
              <a:rPr lang="zh-TW" altLang="en-US" smtClean="0">
                <a:ea typeface="新細明體" charset="-120"/>
              </a:rPr>
              <a:pPr defTabSz="914400"/>
              <a:t>6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1912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由數據說明面對社會變遷帶來的教育挑戰：</a:t>
            </a:r>
            <a:endParaRPr lang="en-US" altLang="zh-TW" dirty="0" smtClean="0"/>
          </a:p>
          <a:p>
            <a:r>
              <a:rPr lang="zh-TW" altLang="en-US" dirty="0" smtClean="0"/>
              <a:t>少子女化：</a:t>
            </a:r>
            <a:endParaRPr lang="en-US" altLang="zh-TW" dirty="0" smtClean="0"/>
          </a:p>
          <a:p>
            <a:r>
              <a:rPr lang="zh-TW" altLang="en-US" dirty="0" smtClean="0"/>
              <a:t>出生率逐年下降，面對少子女化的時代，</a:t>
            </a:r>
            <a:r>
              <a:rPr lang="zh-TW" altLang="en-US" dirty="0" smtClean="0">
                <a:solidFill>
                  <a:srgbClr val="262626"/>
                </a:solidFill>
                <a:latin typeface="新細明體" charset="-120"/>
              </a:rPr>
              <a:t>每個孩子應受到更好的學習照顧。</a:t>
            </a:r>
            <a:endParaRPr lang="en-US" altLang="zh-TW" dirty="0" smtClean="0">
              <a:solidFill>
                <a:srgbClr val="262626"/>
              </a:solidFill>
              <a:latin typeface="新細明體" charset="-120"/>
            </a:endParaRPr>
          </a:p>
          <a:p>
            <a:r>
              <a:rPr lang="zh-TW" altLang="en-US" dirty="0" smtClean="0">
                <a:solidFill>
                  <a:srgbClr val="262626"/>
                </a:solidFill>
                <a:latin typeface="新細明體" charset="-120"/>
              </a:rPr>
              <a:t>所謂更好的照顧即是每個孩子需要接受適性、多元、更多彈性的學習。</a:t>
            </a:r>
          </a:p>
          <a:p>
            <a:endParaRPr lang="zh-TW" altLang="en-US" dirty="0" smtClean="0">
              <a:latin typeface="新細明體" charset="-120"/>
            </a:endParaRPr>
          </a:p>
        </p:txBody>
      </p:sp>
      <p:sp>
        <p:nvSpPr>
          <p:cNvPr id="21401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074E8312-129A-4BD3-8332-60757EC19395}" type="slidenum">
              <a:rPr lang="zh-TW" altLang="en-US" smtClean="0">
                <a:ea typeface="新細明體" charset="-120"/>
              </a:rPr>
              <a:pPr defTabSz="914400"/>
              <a:t>7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72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依內容所示簡要先說明，後面接著有三頁佐證資料</a:t>
            </a:r>
            <a:r>
              <a:rPr lang="zh-TW" altLang="en-US" dirty="0" smtClean="0">
                <a:latin typeface="新細明體" charset="-120"/>
              </a:rPr>
              <a:t>。</a:t>
            </a:r>
            <a:endParaRPr lang="zh-TW" altLang="en-US" dirty="0" smtClean="0"/>
          </a:p>
        </p:txBody>
      </p:sp>
      <p:sp>
        <p:nvSpPr>
          <p:cNvPr id="216067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5612E64D-9FCD-45A3-B784-CB72A3F05C2A}" type="slidenum">
              <a:rPr lang="zh-TW" altLang="en-US" smtClean="0">
                <a:ea typeface="新細明體" charset="-120"/>
              </a:rPr>
              <a:pPr defTabSz="914400"/>
              <a:t>8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60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b="1" i="1" u="sng" dirty="0" smtClean="0"/>
              <a:t>強調與</a:t>
            </a:r>
            <a:r>
              <a:rPr lang="en-US" altLang="zh-TW" b="1" i="1" u="sng" dirty="0" smtClean="0"/>
              <a:t>P.11</a:t>
            </a:r>
            <a:r>
              <a:rPr lang="zh-TW" altLang="en-US" b="1" i="1" u="sng" dirty="0" smtClean="0"/>
              <a:t>的連結度</a:t>
            </a:r>
            <a:endParaRPr lang="en-US" altLang="zh-TW" b="1" i="1" u="sng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從研究數據顯示我國學生的學習落差大，適性教育還未成功：</a:t>
            </a:r>
            <a:endParaRPr lang="en-US" altLang="zh-TW" dirty="0" smtClean="0"/>
          </a:p>
          <a:p>
            <a:pPr>
              <a:buFont typeface="Calibri" pitchFamily="34" charset="0"/>
              <a:buAutoNum type="arabicPeriod"/>
            </a:pPr>
            <a:r>
              <a:rPr lang="zh-TW" altLang="en-US" dirty="0" smtClean="0"/>
              <a:t>就單一學校來說，全校學生的學習表現差距居世界第一。</a:t>
            </a:r>
            <a:endParaRPr lang="en-US" altLang="zh-TW" dirty="0" smtClean="0"/>
          </a:p>
          <a:p>
            <a:pPr>
              <a:buFont typeface="Calibri" pitchFamily="34" charset="0"/>
              <a:buAutoNum type="arabicPeriod"/>
            </a:pPr>
            <a:r>
              <a:rPr lang="zh-TW" altLang="en-US" dirty="0" smtClean="0"/>
              <a:t>另外學校和學校之間的差距也很大，也是居世界第一。</a:t>
            </a:r>
            <a:endParaRPr lang="en-US" altLang="zh-TW" dirty="0" smtClean="0"/>
          </a:p>
          <a:p>
            <a:pPr>
              <a:buFont typeface="Calibri" pitchFamily="34" charset="0"/>
              <a:buAutoNum type="arabicPeriod"/>
            </a:pPr>
            <a:r>
              <a:rPr lang="zh-TW" altLang="en-US" dirty="0" smtClean="0"/>
              <a:t>就國民基本能力來說，有必要輔導每一個孩子都獲得個人發展和適應社會的基本能力</a:t>
            </a:r>
            <a:r>
              <a:rPr lang="zh-TW" altLang="en-US" dirty="0" smtClean="0">
                <a:latin typeface="新細明體" charset="-120"/>
              </a:rPr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218115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E7BCB13A-8880-4C6E-B8F8-E2A3A4F4E318}" type="slidenum">
              <a:rPr lang="zh-TW" altLang="en-US" smtClean="0">
                <a:ea typeface="新細明體" charset="-120"/>
              </a:rPr>
              <a:pPr defTabSz="914400"/>
              <a:t>9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46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b="1" i="1" u="sng" smtClean="0"/>
              <a:t>強調與</a:t>
            </a:r>
            <a:r>
              <a:rPr lang="en-US" altLang="zh-TW" b="1" i="1" u="sng" smtClean="0"/>
              <a:t>P.10</a:t>
            </a:r>
            <a:r>
              <a:rPr lang="zh-TW" altLang="en-US" b="1" i="1" u="sng" smtClean="0"/>
              <a:t>的連結性</a:t>
            </a:r>
            <a:endParaRPr lang="en-US" altLang="zh-TW" smtClean="0"/>
          </a:p>
          <a:p>
            <a:r>
              <a:rPr lang="zh-TW" altLang="en-US" smtClean="0"/>
              <a:t> </a:t>
            </a:r>
            <a:r>
              <a:rPr lang="en-US" altLang="zh-TW" smtClean="0"/>
              <a:t>2012PISA</a:t>
            </a:r>
            <a:r>
              <a:rPr lang="zh-TW" altLang="en-US" smtClean="0"/>
              <a:t>成績表現變異，臺灣前後段學生差距是世界第一的。</a:t>
            </a:r>
            <a:endParaRPr lang="en-US" altLang="zh-TW" smtClean="0"/>
          </a:p>
        </p:txBody>
      </p:sp>
      <p:sp>
        <p:nvSpPr>
          <p:cNvPr id="220163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14400"/>
            <a:fld id="{A03AD177-D68B-4198-8221-14CFA18B310E}" type="slidenum">
              <a:rPr lang="zh-TW" altLang="en-US" smtClean="0">
                <a:solidFill>
                  <a:srgbClr val="000000"/>
                </a:solidFill>
                <a:ea typeface="新細明體" charset="-120"/>
              </a:rPr>
              <a:pPr defTabSz="914400"/>
              <a:t>10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51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zh-TW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zh-TW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媒體 (含標題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按一下圖示以新增多媒體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zh-TW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zh-TW" sz="1800" b="0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直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zh-TW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    按一下以編輯母片標題樣式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152400" y="609600"/>
          <a:ext cx="883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Image" r:id="rId3" imgW="22857143" imgH="2819048" progId="">
                  <p:embed/>
                </p:oleObj>
              </mc:Choice>
              <mc:Fallback>
                <p:oleObj name="Image" r:id="rId3" imgW="22857143" imgH="2819048" progId="">
                  <p:embed/>
                  <p:pic>
                    <p:nvPicPr>
                      <p:cNvPr id="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883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001000" y="6019800"/>
          <a:ext cx="6858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" r:id="rId5" imgW="1494385" imgH="1182930" progId="">
                  <p:embed/>
                </p:oleObj>
              </mc:Choice>
              <mc:Fallback>
                <p:oleObj name="Image" r:id="rId5" imgW="1494385" imgH="1182930" progId="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6019800"/>
                        <a:ext cx="6858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FB56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0311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0C0C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68"/>
          <p:cNvSpPr>
            <a:spLocks noChangeArrowheads="1"/>
          </p:cNvSpPr>
          <p:nvPr/>
        </p:nvSpPr>
        <p:spPr bwMode="auto">
          <a:xfrm>
            <a:off x="152400" y="228600"/>
            <a:ext cx="8839200" cy="6324600"/>
          </a:xfrm>
          <a:prstGeom prst="roundRect">
            <a:avLst>
              <a:gd name="adj" fmla="val 4569"/>
            </a:avLst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zh-TW" altLang="en-US"/>
          </a:p>
        </p:txBody>
      </p:sp>
      <p:sp>
        <p:nvSpPr>
          <p:cNvPr id="6" name="Rectangle 75"/>
          <p:cNvSpPr>
            <a:spLocks noChangeArrowheads="1"/>
          </p:cNvSpPr>
          <p:nvPr/>
        </p:nvSpPr>
        <p:spPr bwMode="gray">
          <a:xfrm>
            <a:off x="2286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zh-TW" sz="1000"/>
          </a:p>
        </p:txBody>
      </p:sp>
      <p:sp>
        <p:nvSpPr>
          <p:cNvPr id="7" name="Rectangle 76"/>
          <p:cNvSpPr>
            <a:spLocks noChangeArrowheads="1"/>
          </p:cNvSpPr>
          <p:nvPr/>
        </p:nvSpPr>
        <p:spPr bwMode="gray">
          <a:xfrm>
            <a:off x="32004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altLang="zh-TW" sz="10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019800" y="307975"/>
            <a:ext cx="1905000" cy="244475"/>
          </a:xfr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867400" y="228600"/>
            <a:ext cx="2895600" cy="244475"/>
          </a:xfr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781800" y="6553200"/>
            <a:ext cx="2133600" cy="244475"/>
          </a:xfrm>
        </p:spPr>
        <p:txBody>
          <a:bodyPr/>
          <a:lstStyle>
            <a:lvl1pPr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8C8EA202-133C-45D7-B33F-0AE95DEDAD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15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C0DB1-DBBC-4A6A-ADBF-727E49C797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616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1" y="593366"/>
            <a:ext cx="8520599" cy="76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51"/>
          <p:cNvSpPr txBox="1">
            <a:spLocks noGrp="1"/>
          </p:cNvSpPr>
          <p:nvPr>
            <p:ph type="sldNum" idx="10"/>
          </p:nvPr>
        </p:nvSpPr>
        <p:spPr>
          <a:xfrm>
            <a:off x="8472488" y="6218238"/>
            <a:ext cx="549275" cy="523875"/>
          </a:xfrm>
        </p:spPr>
        <p:txBody>
          <a:bodyPr wrap="square" lIns="91425" tIns="91425" rIns="91425" bIns="91425" numCol="1" anchorCtr="0" compatLnSpc="1">
            <a:prstTxWarp prst="textNoShape">
              <a:avLst/>
            </a:prstTxWarp>
            <a:noAutofit/>
          </a:bodyPr>
          <a:lstStyle>
            <a:lvl1pPr algn="r">
              <a:buClr>
                <a:srgbClr val="888888"/>
              </a:buClr>
              <a:buSzPct val="25000"/>
              <a:buFont typeface="Calibri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ea typeface="新細明體" charset="-120"/>
                <a:sym typeface="Calibri" pitchFamily="34" charset="0"/>
              </a:defRPr>
            </a:lvl1pPr>
          </a:lstStyle>
          <a:p>
            <a:pPr>
              <a:defRPr/>
            </a:pPr>
            <a:fld id="{22923ABD-0FF2-4CF6-BE60-02DA157BD2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579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zh-TW" sz="3000" b="1" cap="all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zh-TW"/>
              <a:t>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zh-TW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二個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TW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TW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TW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TW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: 強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zh-TW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zh-TW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文字的標題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zh-TW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TW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TW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zh-TW"/>
              <a:t>按一下以編輯母片副標題樣式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TW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TW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TW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TW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TW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TW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zh-TW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18/4/25</a:t>
            </a:fld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zh-T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77" r:id="rId14"/>
    <p:sldLayoutId id="2147483678" r:id="rId15"/>
    <p:sldLayoutId id="2147483679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PISA%E8%A3%9C%E5%85%85%E8%AA%AA%E6%98%8E.pptx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%E5%8F%83%E8%80%83%E8%B3%87%E6%96%99/1031128%E5%8D%81%E4%BA%8C%E5%B9%B4%E5%9C%8B%E6%B0%91%E5%9F%BA%E6%9C%AC%E6%95%99%E8%82%B2%E8%AA%B2%E7%A8%8B%E7%B6%B1%E8%A6%81%E7%B8%BD%E7%B6%B1%E7%99%BC%E5%B8%83%E7%89%88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www.ted.com/talks/rita_pierson_every_kid_needs_a_champion/transcript%23t-213680" TargetMode="External"/><Relationship Id="rId3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316420"/>
            <a:ext cx="4953000" cy="1416269"/>
          </a:xfrm>
        </p:spPr>
        <p:txBody>
          <a:bodyPr>
            <a:normAutofit/>
          </a:bodyPr>
          <a:lstStyle/>
          <a:p>
            <a:endParaRPr lang="zh-TW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3212976"/>
            <a:ext cx="7239000" cy="2181200"/>
          </a:xfrm>
        </p:spPr>
        <p:txBody>
          <a:bodyPr>
            <a:normAutofit fontScale="90000"/>
          </a:bodyPr>
          <a:lstStyle/>
          <a:p>
            <a:pPr algn="l"/>
            <a:r>
              <a:rPr lang="zh-TW" sz="5600" b="0" dirty="0" smtClean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報告者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：台南市數學輔導團召集人新興國中蘇恭弘校長　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資料提供：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央團數學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諮詢教師</a:t>
            </a:r>
            <a:r>
              <a:rPr lang="zh-TW" altLang="en-US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兼任副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組長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台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南市國中數學輔導團員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0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台南市永康國中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操縱</a:t>
            </a:r>
            <a:r>
              <a:rPr lang="zh-TW" altLang="en-US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文字的數學藝術家  </a:t>
            </a:r>
            <a:r>
              <a:rPr lang="zh-TW" altLang="en-US" sz="53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林柏寬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endParaRPr lang="zh-TW" sz="2400" b="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7164288" y="3068960"/>
            <a:ext cx="1778161" cy="1979512"/>
            <a:chOff x="3419872" y="332656"/>
            <a:chExt cx="2676906" cy="2793492"/>
          </a:xfrm>
        </p:grpSpPr>
        <p:sp>
          <p:nvSpPr>
            <p:cNvPr id="2" name="橢圓 1"/>
            <p:cNvSpPr/>
            <p:nvPr/>
          </p:nvSpPr>
          <p:spPr>
            <a:xfrm>
              <a:off x="3563888" y="548680"/>
              <a:ext cx="2304256" cy="23762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266" name="Picture 2" descr="H:\婉菁資料夾\Q版繪圖200611更新\翰子Q版\flag\taiwan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32656"/>
              <a:ext cx="2676906" cy="2793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矩形 8"/>
          <p:cNvSpPr/>
          <p:nvPr/>
        </p:nvSpPr>
        <p:spPr>
          <a:xfrm>
            <a:off x="97395" y="122508"/>
            <a:ext cx="7272809" cy="2339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十二年</a:t>
            </a: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國教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總綱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與數學領綱的對話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In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龍崎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國中分區訪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視</a:t>
            </a:r>
            <a:endParaRPr lang="en-US" altLang="zh-TW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9750" y="5157788"/>
            <a:ext cx="65516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標題 1"/>
          <p:cNvSpPr>
            <a:spLocks/>
          </p:cNvSpPr>
          <p:nvPr/>
        </p:nvSpPr>
        <p:spPr bwMode="auto">
          <a:xfrm>
            <a:off x="1043607" y="115888"/>
            <a:ext cx="765430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3600" b="1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 action="ppaction://hlinkpres?slideindex=1&amp;slidetitle="/>
              </a:rPr>
              <a:t>PISA</a:t>
            </a:r>
            <a:r>
              <a:rPr lang="zh-TW" altLang="en-US" sz="3600" b="1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 action="ppaction://hlinkpres?slideindex=1&amp;slidetitle="/>
              </a:rPr>
              <a:t> </a:t>
            </a:r>
            <a:r>
              <a:rPr lang="en-US" altLang="zh-TW" sz="3600" b="1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hlinkClick r:id="rId3" action="ppaction://hlinkpres?slideindex=1&amp;slidetitle="/>
              </a:rPr>
              <a:t>2012</a:t>
            </a:r>
            <a:r>
              <a:rPr lang="zh-TW" altLang="en-US" sz="36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各國數學素養表現變異</a:t>
            </a:r>
          </a:p>
        </p:txBody>
      </p:sp>
      <p:sp>
        <p:nvSpPr>
          <p:cNvPr id="219138" name="Rectangle 6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219139" name="Rectangle 7"/>
          <p:cNvSpPr>
            <a:spLocks noChangeArrowheads="1"/>
          </p:cNvSpPr>
          <p:nvPr/>
        </p:nvSpPr>
        <p:spPr bwMode="auto">
          <a:xfrm>
            <a:off x="0" y="47212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219140" name="Rectangle 8"/>
          <p:cNvSpPr>
            <a:spLocks noChangeArrowheads="1"/>
          </p:cNvSpPr>
          <p:nvPr/>
        </p:nvSpPr>
        <p:spPr bwMode="auto">
          <a:xfrm>
            <a:off x="0" y="47212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>
              <a:solidFill>
                <a:srgbClr val="000000"/>
              </a:solidFill>
            </a:endParaRPr>
          </a:p>
        </p:txBody>
      </p:sp>
      <p:pic>
        <p:nvPicPr>
          <p:cNvPr id="15" name="圖片 14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4348" y="1316828"/>
            <a:ext cx="7344816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1571604" y="1428736"/>
            <a:ext cx="1728192" cy="362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高表現高差距</a:t>
            </a:r>
          </a:p>
        </p:txBody>
      </p:sp>
      <p:sp>
        <p:nvSpPr>
          <p:cNvPr id="6" name="橢圓 5"/>
          <p:cNvSpPr/>
          <p:nvPr/>
        </p:nvSpPr>
        <p:spPr>
          <a:xfrm>
            <a:off x="1763713" y="2060575"/>
            <a:ext cx="647700" cy="647700"/>
          </a:xfrm>
          <a:prstGeom prst="ellipse">
            <a:avLst/>
          </a:prstGeom>
          <a:solidFill>
            <a:srgbClr val="FFFF00">
              <a:alpha val="29000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9146" name="矩形 2"/>
          <p:cNvSpPr>
            <a:spLocks noChangeArrowheads="1"/>
          </p:cNvSpPr>
          <p:nvPr/>
        </p:nvSpPr>
        <p:spPr bwMode="auto">
          <a:xfrm>
            <a:off x="2080342" y="792953"/>
            <a:ext cx="496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800" b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臺灣前後段學生差距世界第一</a:t>
            </a:r>
            <a:endParaRPr lang="zh-TW" altLang="en-US" sz="2800" b="1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2198" y="1428736"/>
            <a:ext cx="1728192" cy="3571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高表現低差距</a:t>
            </a:r>
          </a:p>
        </p:txBody>
      </p:sp>
      <p:sp>
        <p:nvSpPr>
          <p:cNvPr id="12" name="矩形 11"/>
          <p:cNvSpPr/>
          <p:nvPr/>
        </p:nvSpPr>
        <p:spPr>
          <a:xfrm>
            <a:off x="1571604" y="5429264"/>
            <a:ext cx="1728192" cy="362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低表現高差距</a:t>
            </a:r>
          </a:p>
        </p:txBody>
      </p:sp>
      <p:sp>
        <p:nvSpPr>
          <p:cNvPr id="13" name="矩形 12"/>
          <p:cNvSpPr/>
          <p:nvPr/>
        </p:nvSpPr>
        <p:spPr>
          <a:xfrm>
            <a:off x="6072198" y="5424134"/>
            <a:ext cx="1728192" cy="3623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低表現低差距</a:t>
            </a:r>
          </a:p>
        </p:txBody>
      </p:sp>
      <p:sp>
        <p:nvSpPr>
          <p:cNvPr id="219156" name="投影片編號版面配置區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6096213-2983-42C9-95CA-B3CA1E91C2F6}" type="slidenum">
              <a:rPr lang="zh-TW" altLang="en-US" smtClean="0">
                <a:latin typeface="Arial" charset="0"/>
                <a:ea typeface="新細明體" charset="-120"/>
              </a:rPr>
              <a:pPr/>
              <a:t>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45851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標題 1"/>
          <p:cNvSpPr>
            <a:spLocks noGrp="1"/>
          </p:cNvSpPr>
          <p:nvPr>
            <p:ph type="title"/>
          </p:nvPr>
        </p:nvSpPr>
        <p:spPr bwMode="auto">
          <a:xfrm>
            <a:off x="-396552" y="46038"/>
            <a:ext cx="6643687" cy="64293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zh-TW" altLang="en-US" sz="3600" b="1" cap="none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年級越高，學習動力越弱？</a:t>
            </a:r>
          </a:p>
        </p:txBody>
      </p:sp>
      <p:pic>
        <p:nvPicPr>
          <p:cNvPr id="221186" name="內容版面配置區 4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3883025"/>
            <a:ext cx="6054725" cy="2714625"/>
          </a:xfrm>
        </p:spPr>
      </p:pic>
      <p:sp>
        <p:nvSpPr>
          <p:cNvPr id="221187" name="投影片編號版面配置區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686E14-D06F-4943-9CD8-C5F526FADCF4}" type="slidenum">
              <a:rPr lang="zh-TW" altLang="en-US" smtClean="0">
                <a:latin typeface="Arial" charset="0"/>
                <a:ea typeface="新細明體" charset="-120"/>
              </a:rPr>
              <a:pPr/>
              <a:t>11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pic>
        <p:nvPicPr>
          <p:cNvPr id="221188" name="圖片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928688"/>
            <a:ext cx="7572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橢圓 6"/>
          <p:cNvSpPr/>
          <p:nvPr/>
        </p:nvSpPr>
        <p:spPr>
          <a:xfrm>
            <a:off x="2428875" y="3143250"/>
            <a:ext cx="5507038" cy="571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pic>
        <p:nvPicPr>
          <p:cNvPr id="2211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6021388"/>
            <a:ext cx="3286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4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https://weforum-assets-production.s3-eu-west-1.amazonaws.com/editor/bD4ikTLC2_fTr1843WCwYsZFbkCs-VwJBAQu2COD1r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89359"/>
            <a:ext cx="8362950" cy="6310151"/>
          </a:xfrm>
        </p:spPr>
      </p:pic>
      <p:sp>
        <p:nvSpPr>
          <p:cNvPr id="34816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500063" y="214313"/>
            <a:ext cx="6286500" cy="10001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zh-TW" altLang="en-US" sz="2800" b="1" cap="none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世界經濟論壇預測</a:t>
            </a:r>
            <a:r>
              <a:rPr lang="en-US" altLang="zh-TW" sz="2800" b="1" cap="none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/>
            </a:r>
            <a:br>
              <a:rPr lang="en-US" altLang="zh-TW" sz="2800" b="1" cap="none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微軟正黑體"/>
              </a:rPr>
            </a:br>
            <a:r>
              <a:rPr lang="zh-TW" altLang="en-US" sz="2800" b="1" cap="none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面對第四次工業革命所需的主要能力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CB7811-6D81-45B2-8A7E-711FFE399BEC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48165" name="文字方塊 6"/>
          <p:cNvSpPr txBox="1">
            <a:spLocks noChangeArrowheads="1"/>
          </p:cNvSpPr>
          <p:nvPr/>
        </p:nvSpPr>
        <p:spPr bwMode="auto">
          <a:xfrm>
            <a:off x="4857750" y="6286500"/>
            <a:ext cx="3500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000"/>
              <a:t>http://www.weforum.org/agenda/2016/01/the-10-skills-you-need-to-thrive-in-the-fourth-industrial-revolution</a:t>
            </a:r>
            <a:endParaRPr lang="zh-TW" altLang="en-US" sz="1000"/>
          </a:p>
        </p:txBody>
      </p:sp>
    </p:spTree>
    <p:extLst>
      <p:ext uri="{BB962C8B-B14F-4D97-AF65-F5344CB8AC3E}">
        <p14:creationId xmlns:p14="http://schemas.microsoft.com/office/powerpoint/2010/main" val="302063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666" y="24674"/>
            <a:ext cx="8587680" cy="685800"/>
          </a:xfrm>
        </p:spPr>
        <p:txBody>
          <a:bodyPr>
            <a:normAutofit/>
          </a:bodyPr>
          <a:lstStyle/>
          <a:p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亞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歷克．羅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斯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大必備能力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文化的理解力與流暢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外語能力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移動能力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數位能力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跨領域學習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終身學習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7.EQ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（情感智商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創新創造力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學習如何思考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解決問題的能力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22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8403020" cy="6858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 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經濟學人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全球大趨勢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5742044" cy="5702444"/>
          </a:xfrm>
        </p:spPr>
      </p:pic>
      <p:sp>
        <p:nvSpPr>
          <p:cNvPr id="5" name="文字方塊 4"/>
          <p:cNvSpPr txBox="1"/>
          <p:nvPr/>
        </p:nvSpPr>
        <p:spPr>
          <a:xfrm>
            <a:off x="6065572" y="2204864"/>
            <a:ext cx="282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940152" y="4005064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她學校的生涯諮詢師抱怨，「這工作不存在啊！」我女兒回應：「沒錯，但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2025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年可能就會有了！」</a:t>
            </a:r>
          </a:p>
        </p:txBody>
      </p:sp>
      <p:sp>
        <p:nvSpPr>
          <p:cNvPr id="7" name="矩形 6"/>
          <p:cNvSpPr/>
          <p:nvPr/>
        </p:nvSpPr>
        <p:spPr>
          <a:xfrm>
            <a:off x="5820090" y="1221471"/>
            <a:ext cx="32164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歲女兒，受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科幻小說家艾西莫夫啟發，想成為「機器人心理學家」，解決為什麼機器人會犯錯等問題。</a:t>
            </a:r>
          </a:p>
        </p:txBody>
      </p:sp>
    </p:spTree>
    <p:extLst>
      <p:ext uri="{BB962C8B-B14F-4D97-AF65-F5344CB8AC3E}">
        <p14:creationId xmlns:p14="http://schemas.microsoft.com/office/powerpoint/2010/main" val="10383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標題 1"/>
          <p:cNvSpPr>
            <a:spLocks noGrp="1"/>
          </p:cNvSpPr>
          <p:nvPr>
            <p:ph type="title"/>
          </p:nvPr>
        </p:nvSpPr>
        <p:spPr bwMode="auto">
          <a:xfrm>
            <a:off x="71214" y="0"/>
            <a:ext cx="8785672" cy="105273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zh-TW" altLang="en-US" sz="3600" b="1" cap="none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十二年國教政策理念需要透過課綱研修加以落實</a:t>
            </a:r>
          </a:p>
        </p:txBody>
      </p:sp>
      <p:pic>
        <p:nvPicPr>
          <p:cNvPr id="22323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5" y="973741"/>
            <a:ext cx="5443538" cy="5454047"/>
          </a:xfrm>
        </p:spPr>
      </p:pic>
      <p:sp>
        <p:nvSpPr>
          <p:cNvPr id="223235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E6C950-2778-4162-8882-F250E53DFF61}" type="slidenum">
              <a:rPr lang="zh-TW" altLang="en-US" smtClean="0">
                <a:latin typeface="Arial" charset="0"/>
                <a:ea typeface="新細明體" charset="-120"/>
              </a:rPr>
              <a:pPr/>
              <a:t>15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23236" name="文字方塊 6"/>
          <p:cNvSpPr txBox="1">
            <a:spLocks noChangeArrowheads="1"/>
          </p:cNvSpPr>
          <p:nvPr/>
        </p:nvSpPr>
        <p:spPr bwMode="auto">
          <a:xfrm>
            <a:off x="1042988" y="6237288"/>
            <a:ext cx="6842125" cy="307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1400">
                <a:solidFill>
                  <a:srgbClr val="C00000"/>
                </a:solidFill>
              </a:rPr>
              <a:t>圖片來源：十二年國民基本教育</a:t>
            </a:r>
            <a:r>
              <a:rPr lang="en-US" altLang="zh-TW" sz="1400">
                <a:solidFill>
                  <a:srgbClr val="C00000"/>
                </a:solidFill>
              </a:rPr>
              <a:t>http://12basic.edu.tw/temp/brochure2.pdf</a:t>
            </a:r>
            <a:endParaRPr lang="zh-TW" altLang="en-US" sz="1400">
              <a:solidFill>
                <a:srgbClr val="C00000"/>
              </a:solidFill>
            </a:endParaRPr>
          </a:p>
        </p:txBody>
      </p:sp>
      <p:sp>
        <p:nvSpPr>
          <p:cNvPr id="3" name="向左箭號 2"/>
          <p:cNvSpPr>
            <a:spLocks noChangeArrowheads="1"/>
          </p:cNvSpPr>
          <p:nvPr/>
        </p:nvSpPr>
        <p:spPr bwMode="auto">
          <a:xfrm rot="1914860">
            <a:off x="5754688" y="4541838"/>
            <a:ext cx="1227137" cy="933450"/>
          </a:xfrm>
          <a:prstGeom prst="leftArrow">
            <a:avLst>
              <a:gd name="adj1" fmla="val 50000"/>
              <a:gd name="adj2" fmla="val 39159"/>
            </a:avLst>
          </a:prstGeom>
          <a:solidFill>
            <a:srgbClr val="990099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向左箭號 5"/>
          <p:cNvSpPr>
            <a:spLocks noChangeArrowheads="1"/>
          </p:cNvSpPr>
          <p:nvPr/>
        </p:nvSpPr>
        <p:spPr bwMode="auto">
          <a:xfrm rot="-1467590">
            <a:off x="5464175" y="1908175"/>
            <a:ext cx="971550" cy="720725"/>
          </a:xfrm>
          <a:prstGeom prst="leftArrow">
            <a:avLst>
              <a:gd name="adj1" fmla="val 50565"/>
              <a:gd name="adj2" fmla="val 40091"/>
            </a:avLst>
          </a:prstGeom>
          <a:solidFill>
            <a:srgbClr val="ACC1E8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向左箭號 7"/>
          <p:cNvSpPr>
            <a:spLocks noChangeArrowheads="1"/>
          </p:cNvSpPr>
          <p:nvPr/>
        </p:nvSpPr>
        <p:spPr bwMode="auto">
          <a:xfrm rot="8809792">
            <a:off x="1292225" y="4448175"/>
            <a:ext cx="971550" cy="722313"/>
          </a:xfrm>
          <a:prstGeom prst="leftArrow">
            <a:avLst>
              <a:gd name="adj1" fmla="val 50565"/>
              <a:gd name="adj2" fmla="val 40003"/>
            </a:avLst>
          </a:prstGeom>
          <a:solidFill>
            <a:srgbClr val="ACC1E8"/>
          </a:solidFill>
          <a:ln w="254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59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user\桌面\20130514151711138708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027" y="2291137"/>
            <a:ext cx="6531688" cy="4145622"/>
          </a:xfrm>
          <a:prstGeom prst="rect">
            <a:avLst/>
          </a:prstGeom>
          <a:noFill/>
        </p:spPr>
      </p:pic>
      <p:sp>
        <p:nvSpPr>
          <p:cNvPr id="6" name="文字方塊 5"/>
          <p:cNvSpPr txBox="1"/>
          <p:nvPr/>
        </p:nvSpPr>
        <p:spPr>
          <a:xfrm>
            <a:off x="408905" y="906142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十二年國教課綱的研修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，不是翻天覆地，也不是斷裂式改革，而是豐富並落實現行課綱的理念與精神，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一棒接一棒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朝向確實實踐與普及深化的道路前進。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3862D-E695-4545-88C2-9979944A62D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 bwMode="auto">
          <a:xfrm>
            <a:off x="218" y="-146594"/>
            <a:ext cx="8785672" cy="105273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穩健前進</a:t>
            </a: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600" b="1" cap="none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行穩致遠</a:t>
            </a:r>
          </a:p>
        </p:txBody>
      </p:sp>
    </p:spTree>
    <p:extLst>
      <p:ext uri="{BB962C8B-B14F-4D97-AF65-F5344CB8AC3E}">
        <p14:creationId xmlns:p14="http://schemas.microsoft.com/office/powerpoint/2010/main" val="1779426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29" name="群組 4"/>
          <p:cNvGrpSpPr>
            <a:grpSpLocks/>
          </p:cNvGrpSpPr>
          <p:nvPr/>
        </p:nvGrpSpPr>
        <p:grpSpPr bwMode="auto">
          <a:xfrm>
            <a:off x="1547813" y="2663825"/>
            <a:ext cx="6570662" cy="1530350"/>
            <a:chOff x="911908" y="3415078"/>
            <a:chExt cx="2321682" cy="2866858"/>
          </a:xfrm>
        </p:grpSpPr>
        <p:sp>
          <p:nvSpPr>
            <p:cNvPr id="6" name="圓角矩形 5"/>
            <p:cNvSpPr/>
            <p:nvPr/>
          </p:nvSpPr>
          <p:spPr>
            <a:xfrm>
              <a:off x="2340031" y="5303518"/>
              <a:ext cx="712379" cy="978418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圓角矩形 4"/>
            <p:cNvSpPr/>
            <p:nvPr/>
          </p:nvSpPr>
          <p:spPr>
            <a:xfrm>
              <a:off x="911908" y="3415078"/>
              <a:ext cx="2321682" cy="883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檢視現行課程實施成效</a:t>
              </a:r>
            </a:p>
          </p:txBody>
        </p:sp>
      </p:grpSp>
      <p:sp>
        <p:nvSpPr>
          <p:cNvPr id="9" name="向上箭號 8"/>
          <p:cNvSpPr/>
          <p:nvPr/>
        </p:nvSpPr>
        <p:spPr>
          <a:xfrm>
            <a:off x="4329113" y="4652963"/>
            <a:ext cx="485775" cy="619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27331" name="群組 16"/>
          <p:cNvGrpSpPr>
            <a:grpSpLocks/>
          </p:cNvGrpSpPr>
          <p:nvPr/>
        </p:nvGrpSpPr>
        <p:grpSpPr bwMode="auto">
          <a:xfrm>
            <a:off x="900113" y="4005263"/>
            <a:ext cx="2636837" cy="625475"/>
            <a:chOff x="99363" y="1615017"/>
            <a:chExt cx="2277706" cy="809544"/>
          </a:xfrm>
        </p:grpSpPr>
        <p:sp>
          <p:nvSpPr>
            <p:cNvPr id="18" name="圓角矩形 17"/>
            <p:cNvSpPr/>
            <p:nvPr/>
          </p:nvSpPr>
          <p:spPr>
            <a:xfrm>
              <a:off x="99363" y="1615017"/>
              <a:ext cx="2277706" cy="745848"/>
            </a:xfrm>
            <a:prstGeom prst="roundRect">
              <a:avLst/>
            </a:prstGeom>
            <a:solidFill>
              <a:srgbClr val="005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4"/>
            <p:cNvSpPr/>
            <p:nvPr/>
          </p:nvSpPr>
          <p:spPr>
            <a:xfrm>
              <a:off x="99363" y="1615017"/>
              <a:ext cx="2168003" cy="809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盱衡社會變遷</a:t>
              </a:r>
              <a:endPara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3671888" y="4005263"/>
            <a:ext cx="2052637" cy="576262"/>
          </a:xfrm>
          <a:prstGeom prst="roundRect">
            <a:avLst/>
          </a:prstGeom>
          <a:solidFill>
            <a:srgbClr val="005C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全球化趨勢</a:t>
            </a:r>
          </a:p>
        </p:txBody>
      </p:sp>
      <p:grpSp>
        <p:nvGrpSpPr>
          <p:cNvPr id="227333" name="群組 20"/>
          <p:cNvGrpSpPr>
            <a:grpSpLocks/>
          </p:cNvGrpSpPr>
          <p:nvPr/>
        </p:nvGrpSpPr>
        <p:grpSpPr bwMode="auto">
          <a:xfrm>
            <a:off x="5867400" y="4005263"/>
            <a:ext cx="2592388" cy="625475"/>
            <a:chOff x="171371" y="1987531"/>
            <a:chExt cx="2287218" cy="809543"/>
          </a:xfrm>
        </p:grpSpPr>
        <p:sp>
          <p:nvSpPr>
            <p:cNvPr id="22" name="圓角矩形 21"/>
            <p:cNvSpPr/>
            <p:nvPr/>
          </p:nvSpPr>
          <p:spPr>
            <a:xfrm>
              <a:off x="171371" y="1987531"/>
              <a:ext cx="2277413" cy="745847"/>
            </a:xfrm>
            <a:prstGeom prst="roundRect">
              <a:avLst/>
            </a:prstGeom>
            <a:solidFill>
              <a:srgbClr val="005C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圓角矩形 4"/>
            <p:cNvSpPr/>
            <p:nvPr/>
          </p:nvSpPr>
          <p:spPr>
            <a:xfrm>
              <a:off x="247005" y="1987531"/>
              <a:ext cx="2211584" cy="8095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>
                <a:defRPr/>
              </a:pP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未來人才培育</a:t>
              </a:r>
            </a:p>
          </p:txBody>
        </p:sp>
      </p:grpSp>
      <p:cxnSp>
        <p:nvCxnSpPr>
          <p:cNvPr id="25" name="直線接點 24"/>
          <p:cNvCxnSpPr/>
          <p:nvPr/>
        </p:nvCxnSpPr>
        <p:spPr>
          <a:xfrm>
            <a:off x="3492500" y="4365625"/>
            <a:ext cx="287338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5651500" y="4365625"/>
            <a:ext cx="288925" cy="0"/>
          </a:xfrm>
          <a:prstGeom prst="line">
            <a:avLst/>
          </a:prstGeom>
          <a:ln w="76200"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/>
          <p:cNvGrpSpPr/>
          <p:nvPr/>
        </p:nvGrpSpPr>
        <p:grpSpPr>
          <a:xfrm>
            <a:off x="1259632" y="5301208"/>
            <a:ext cx="6624736" cy="979325"/>
            <a:chOff x="-936099" y="3151247"/>
            <a:chExt cx="6624736" cy="979325"/>
          </a:xfrm>
          <a:solidFill>
            <a:srgbClr val="920000"/>
          </a:solidFill>
        </p:grpSpPr>
        <p:sp>
          <p:nvSpPr>
            <p:cNvPr id="29" name="圓角矩形 28"/>
            <p:cNvSpPr/>
            <p:nvPr/>
          </p:nvSpPr>
          <p:spPr>
            <a:xfrm>
              <a:off x="-936099" y="3151247"/>
              <a:ext cx="6624736" cy="9793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圓角矩形 4"/>
            <p:cNvSpPr/>
            <p:nvPr/>
          </p:nvSpPr>
          <p:spPr>
            <a:xfrm>
              <a:off x="-216019" y="3223255"/>
              <a:ext cx="5760640" cy="79208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>
                <a:defRPr/>
              </a:pPr>
              <a:r>
                <a:rPr lang="zh-TW" altLang="en-US" sz="40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檢視現行課程實施成效</a:t>
              </a:r>
            </a:p>
          </p:txBody>
        </p:sp>
      </p:grpSp>
      <p:sp>
        <p:nvSpPr>
          <p:cNvPr id="31" name="向上箭號 30"/>
          <p:cNvSpPr/>
          <p:nvPr/>
        </p:nvSpPr>
        <p:spPr>
          <a:xfrm>
            <a:off x="4329113" y="3429000"/>
            <a:ext cx="485775" cy="619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2232865" y="2348880"/>
            <a:ext cx="4678269" cy="979325"/>
            <a:chOff x="-996923" y="-97497"/>
            <a:chExt cx="6624735" cy="979325"/>
          </a:xfrm>
          <a:solidFill>
            <a:srgbClr val="C00000"/>
          </a:solidFill>
        </p:grpSpPr>
        <p:sp>
          <p:nvSpPr>
            <p:cNvPr id="33" name="圓角矩形 32"/>
            <p:cNvSpPr/>
            <p:nvPr/>
          </p:nvSpPr>
          <p:spPr>
            <a:xfrm>
              <a:off x="-996923" y="-97497"/>
              <a:ext cx="6624735" cy="97932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圓角矩形 4"/>
            <p:cNvSpPr/>
            <p:nvPr/>
          </p:nvSpPr>
          <p:spPr>
            <a:xfrm>
              <a:off x="-996923" y="-25489"/>
              <a:ext cx="6624735" cy="8837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>
                <a:defRPr/>
              </a:pPr>
              <a:r>
                <a:rPr lang="zh-TW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強化連貫統整實踐素養導向</a:t>
              </a:r>
            </a:p>
          </p:txBody>
        </p:sp>
      </p:grpSp>
      <p:sp>
        <p:nvSpPr>
          <p:cNvPr id="35" name="向上箭號 34"/>
          <p:cNvSpPr/>
          <p:nvPr/>
        </p:nvSpPr>
        <p:spPr>
          <a:xfrm>
            <a:off x="4329113" y="1628775"/>
            <a:ext cx="485775" cy="619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27340" name="群組 35"/>
          <p:cNvGrpSpPr>
            <a:grpSpLocks/>
          </p:cNvGrpSpPr>
          <p:nvPr/>
        </p:nvGrpSpPr>
        <p:grpSpPr bwMode="auto">
          <a:xfrm>
            <a:off x="2273287" y="573087"/>
            <a:ext cx="4537075" cy="979488"/>
            <a:chOff x="-1272052" y="-2050097"/>
            <a:chExt cx="6624734" cy="979325"/>
          </a:xfrm>
        </p:grpSpPr>
        <p:sp>
          <p:nvSpPr>
            <p:cNvPr id="37" name="圓角矩形 36"/>
            <p:cNvSpPr/>
            <p:nvPr/>
          </p:nvSpPr>
          <p:spPr>
            <a:xfrm>
              <a:off x="-1272052" y="-2050097"/>
              <a:ext cx="6624734" cy="979325"/>
            </a:xfrm>
            <a:prstGeom prst="roundRect">
              <a:avLst/>
            </a:prstGeom>
            <a:solidFill>
              <a:srgbClr val="FF2F2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圓角矩形 4"/>
            <p:cNvSpPr/>
            <p:nvPr/>
          </p:nvSpPr>
          <p:spPr>
            <a:xfrm>
              <a:off x="-1123702" y="-1978671"/>
              <a:ext cx="6328035" cy="884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>
                <a:defRPr/>
              </a:pPr>
              <a:r>
                <a:rPr lang="zh-TW" altLang="en-US" sz="32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落實適性揚才終身學習</a:t>
              </a:r>
            </a:p>
          </p:txBody>
        </p:sp>
      </p:grpSp>
      <p:sp>
        <p:nvSpPr>
          <p:cNvPr id="227341" name="文字方塊 38"/>
          <p:cNvSpPr txBox="1">
            <a:spLocks noChangeArrowheads="1"/>
          </p:cNvSpPr>
          <p:nvPr/>
        </p:nvSpPr>
        <p:spPr bwMode="auto">
          <a:xfrm>
            <a:off x="184137" y="66650"/>
            <a:ext cx="2089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願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景</a:t>
            </a:r>
            <a:endParaRPr lang="zh-TW" altLang="en-US" sz="44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7342" name="投影片編號版面配置區 39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D4C8305-B203-4E3C-A28C-23920EBE0CB4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17</a:t>
            </a:fld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13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344488" y="0"/>
            <a:ext cx="8229600" cy="936625"/>
          </a:xfrm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4400" b="1" cap="none" dirty="0" err="1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總綱</a:t>
            </a:r>
            <a:r>
              <a:rPr lang="en-US" b="1" dirty="0" err="1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的</a:t>
            </a:r>
            <a:r>
              <a:rPr lang="en-US" sz="4400" b="1" cap="none" dirty="0" err="1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基本理念</a:t>
            </a:r>
            <a:endParaRPr lang="en-US" sz="1200" b="1" cap="none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1666" name="投影片編號版面配置區 10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F38541F-6E76-47AB-B3C6-D18AB4E24488}" type="slidenum">
              <a:rPr lang="zh-TW" altLang="en-US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pPr/>
              <a:t>18</a:t>
            </a:fld>
            <a:endParaRPr lang="en-US" altLang="zh-TW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74638" y="1268760"/>
            <a:ext cx="8369300" cy="3457575"/>
            <a:chOff x="274638" y="1484313"/>
            <a:chExt cx="8369300" cy="3457575"/>
          </a:xfrm>
        </p:grpSpPr>
        <p:pic>
          <p:nvPicPr>
            <p:cNvPr id="241667" name="Shape 472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638" y="2255838"/>
              <a:ext cx="8369300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1668" name="Shape 473"/>
            <p:cNvSpPr txBox="1">
              <a:spLocks noChangeArrowheads="1"/>
            </p:cNvSpPr>
            <p:nvPr/>
          </p:nvSpPr>
          <p:spPr bwMode="auto">
            <a:xfrm>
              <a:off x="900113" y="1484313"/>
              <a:ext cx="16605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/>
            <a:p>
              <a:pPr algn="ctr">
                <a:buClr>
                  <a:srgbClr val="CC0000"/>
                </a:buClr>
                <a:buSzPct val="25000"/>
                <a:buFont typeface="Arial" charset="0"/>
                <a:buNone/>
              </a:pPr>
              <a:r>
                <a:rPr lang="en-US" sz="3600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  <a:sym typeface="Arial" charset="0"/>
                </a:rPr>
                <a:t>自  發</a:t>
              </a:r>
            </a:p>
          </p:txBody>
        </p:sp>
        <p:sp>
          <p:nvSpPr>
            <p:cNvPr id="241669" name="Shape 474"/>
            <p:cNvSpPr txBox="1">
              <a:spLocks noChangeArrowheads="1"/>
            </p:cNvSpPr>
            <p:nvPr/>
          </p:nvSpPr>
          <p:spPr bwMode="auto">
            <a:xfrm>
              <a:off x="3708400" y="1484313"/>
              <a:ext cx="1704975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>
                <a:buClr>
                  <a:srgbClr val="CC0000"/>
                </a:buClr>
                <a:buSzPct val="25000"/>
                <a:buFont typeface="Arial" charset="0"/>
                <a:buNone/>
              </a:pPr>
              <a:r>
                <a:rPr lang="en-US" sz="3600" b="1" dirty="0">
                  <a:solidFill>
                    <a:srgbClr val="FFC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  <a:sym typeface="Arial" charset="0"/>
                </a:rPr>
                <a:t>互  動</a:t>
              </a:r>
            </a:p>
          </p:txBody>
        </p:sp>
        <p:sp>
          <p:nvSpPr>
            <p:cNvPr id="241670" name="Shape 475"/>
            <p:cNvSpPr txBox="1">
              <a:spLocks noChangeArrowheads="1"/>
            </p:cNvSpPr>
            <p:nvPr/>
          </p:nvSpPr>
          <p:spPr bwMode="auto">
            <a:xfrm>
              <a:off x="6588125" y="1484313"/>
              <a:ext cx="1706563" cy="76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>
                <a:buClr>
                  <a:srgbClr val="CC0000"/>
                </a:buClr>
                <a:buSzPct val="25000"/>
                <a:buFont typeface="Arial" charset="0"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  <a:sym typeface="Arial" charset="0"/>
                </a:rPr>
                <a:t>共  好</a:t>
              </a:r>
            </a:p>
          </p:txBody>
        </p:sp>
      </p:grpSp>
      <p:sp>
        <p:nvSpPr>
          <p:cNvPr id="241671" name="Shape 476"/>
          <p:cNvSpPr txBox="1">
            <a:spLocks noChangeArrowheads="1"/>
          </p:cNvSpPr>
          <p:nvPr/>
        </p:nvSpPr>
        <p:spPr bwMode="auto">
          <a:xfrm>
            <a:off x="107950" y="5016500"/>
            <a:ext cx="28940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有意願</a:t>
            </a:r>
            <a:r>
              <a:rPr lang="zh-TW" altLang="en-US" sz="3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  <a:r>
              <a:rPr lang="en-US" sz="3000" b="1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有動力</a:t>
            </a:r>
          </a:p>
        </p:txBody>
      </p:sp>
      <p:sp>
        <p:nvSpPr>
          <p:cNvPr id="241672" name="Shape 477"/>
          <p:cNvSpPr txBox="1">
            <a:spLocks noChangeArrowheads="1"/>
          </p:cNvSpPr>
          <p:nvPr/>
        </p:nvSpPr>
        <p:spPr bwMode="auto">
          <a:xfrm>
            <a:off x="2916238" y="5016500"/>
            <a:ext cx="29178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FF66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有方法</a:t>
            </a:r>
            <a:r>
              <a:rPr lang="zh-TW" altLang="en-US" sz="3000" b="1">
                <a:solidFill>
                  <a:srgbClr val="FF66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  <a:r>
              <a:rPr lang="en-US" sz="3000" b="1">
                <a:solidFill>
                  <a:srgbClr val="FF66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有知識</a:t>
            </a:r>
          </a:p>
        </p:txBody>
      </p:sp>
      <p:sp>
        <p:nvSpPr>
          <p:cNvPr id="241673" name="Shape 478"/>
          <p:cNvSpPr txBox="1">
            <a:spLocks noChangeArrowheads="1"/>
          </p:cNvSpPr>
          <p:nvPr/>
        </p:nvSpPr>
        <p:spPr bwMode="auto">
          <a:xfrm>
            <a:off x="5724525" y="5016500"/>
            <a:ext cx="29718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SzPct val="25000"/>
            </a:pPr>
            <a:r>
              <a:rPr lang="en-US" sz="3000" b="1" dirty="0" err="1">
                <a:solidFill>
                  <a:srgbClr val="92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有善念</a:t>
            </a:r>
            <a:r>
              <a:rPr lang="zh-TW" altLang="en-US" sz="3000" b="1" dirty="0">
                <a:solidFill>
                  <a:srgbClr val="92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，</a:t>
            </a:r>
            <a:r>
              <a:rPr lang="en-US" sz="3000" b="1" dirty="0" err="1">
                <a:solidFill>
                  <a:srgbClr val="92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能活用</a:t>
            </a:r>
            <a:endParaRPr lang="en-US" sz="3000" b="1" dirty="0">
              <a:solidFill>
                <a:srgbClr val="92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2437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fontAlgn="base">
              <a:buNone/>
            </a:pPr>
            <a:r>
              <a:rPr kumimoji="1"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自發</a:t>
            </a:r>
            <a:r>
              <a:rPr kumimoji="1"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是要學生有想學的意願及能學的本事；紫色代表智慧、</a:t>
            </a:r>
            <a:r>
              <a:rPr kumimoji="1"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獨立。</a:t>
            </a:r>
            <a:endParaRPr kumimoji="1"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base">
              <a:buNone/>
            </a:pP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總綱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重視學生的主體性，除了培養基本知能與德行，也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保有學生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的學習動機與熱情，進而培養進取及創新精神，使學生能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適性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發展、悅納自己、自主學習並展現自信。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34379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自發</a:t>
            </a:r>
            <a:endParaRPr lang="zh-TW" altLang="en-US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402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TW" altLang="en-US" dirty="0" smtClean="0"/>
              <a:t>開始之前</a:t>
            </a:r>
            <a:endParaRPr kumimoji="1"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dirty="0" smtClean="0"/>
              <a:t>請掃描</a:t>
            </a:r>
            <a:r>
              <a:rPr kumimoji="1" lang="en-US" altLang="zh-TW" dirty="0" err="1" smtClean="0"/>
              <a:t>Qrcode</a:t>
            </a:r>
            <a:r>
              <a:rPr kumimoji="1" lang="zh-TW" altLang="en-US" dirty="0" smtClean="0"/>
              <a:t>，點選</a:t>
            </a:r>
            <a:r>
              <a:rPr kumimoji="1" lang="en-US" altLang="zh-TW" dirty="0" smtClean="0"/>
              <a:t>PROCEED</a:t>
            </a:r>
            <a:r>
              <a:rPr kumimoji="1" lang="zh-TW" altLang="en-US" dirty="0" smtClean="0"/>
              <a:t>，設定代號</a:t>
            </a:r>
            <a:endParaRPr kumimoji="1" lang="zh-TW" altLang="en-US" dirty="0"/>
          </a:p>
        </p:txBody>
      </p:sp>
      <p:pic>
        <p:nvPicPr>
          <p:cNvPr id="4" name="圖片 3" descr="IMG_76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885343" cy="406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kumimoji="1"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互動是要能活用知識，變成帶得走的能力</a:t>
            </a:r>
            <a:r>
              <a:rPr kumimoji="1"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 marL="0" indent="0" fontAlgn="base">
              <a:buNone/>
            </a:pPr>
            <a:r>
              <a:rPr kumimoji="1"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黃色</a:t>
            </a:r>
            <a:r>
              <a:rPr kumimoji="1"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代表歡樂、幸福。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base">
              <a:buNone/>
            </a:pP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總綱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重視學生語言、符號、科技的溝通及思辨能力，尊重、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包容與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關懷多元文化差異，並能與他人團隊合作，深化生活美感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素養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。此外，學生也應能學習如何與他人、環境、文化產生更多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互動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，並在生活中實踐。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179512" y="2804"/>
            <a:ext cx="8403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互動</a:t>
            </a:r>
          </a:p>
        </p:txBody>
      </p:sp>
    </p:spTree>
    <p:extLst>
      <p:ext uri="{BB962C8B-B14F-4D97-AF65-F5344CB8AC3E}">
        <p14:creationId xmlns:p14="http://schemas.microsoft.com/office/powerpoint/2010/main" val="29724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kumimoji="1"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共好是要願意付出，能與他人分享</a:t>
            </a:r>
            <a:r>
              <a:rPr kumimoji="1"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;</a:t>
            </a:r>
          </a:p>
          <a:p>
            <a:pPr marL="0" indent="0" fontAlgn="base">
              <a:buNone/>
            </a:pPr>
            <a:r>
              <a:rPr kumimoji="1"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紅色</a:t>
            </a:r>
            <a:r>
              <a:rPr kumimoji="1"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代表熱情、能量。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base">
              <a:buNone/>
            </a:pP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總綱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重視使學生珍愛生命、愛護自然、珍惜資源，培養對社會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文化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、土地情感及全球視野，促進社會活動的主動參與、自然生態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fontAlgn="base">
              <a:buNone/>
            </a:pP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永續發展及彼此更好的共同生活，以體現生命價值，導向永續</a:t>
            </a:r>
            <a:r>
              <a:rPr kumimoji="1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發展</a:t>
            </a:r>
            <a:r>
              <a:rPr kumimoji="1"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的共好生活。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179512" y="34380"/>
            <a:ext cx="8659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</a:p>
        </p:txBody>
      </p:sp>
    </p:spTree>
    <p:extLst>
      <p:ext uri="{BB962C8B-B14F-4D97-AF65-F5344CB8AC3E}">
        <p14:creationId xmlns:p14="http://schemas.microsoft.com/office/powerpoint/2010/main" val="3299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809" name="Shape 504"/>
          <p:cNvGrpSpPr>
            <a:grpSpLocks/>
          </p:cNvGrpSpPr>
          <p:nvPr/>
        </p:nvGrpSpPr>
        <p:grpSpPr bwMode="auto">
          <a:xfrm>
            <a:off x="1619250" y="1196975"/>
            <a:ext cx="6437313" cy="5661025"/>
            <a:chOff x="1182287" y="91796"/>
            <a:chExt cx="6225899" cy="4735284"/>
          </a:xfrm>
        </p:grpSpPr>
        <p:sp>
          <p:nvSpPr>
            <p:cNvPr id="247815" name="Shape 505"/>
            <p:cNvSpPr>
              <a:spLocks noChangeArrowheads="1"/>
            </p:cNvSpPr>
            <p:nvPr/>
          </p:nvSpPr>
          <p:spPr bwMode="auto">
            <a:xfrm>
              <a:off x="1809110" y="197331"/>
              <a:ext cx="5096999" cy="136020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7816" name="Shape 506"/>
            <p:cNvSpPr>
              <a:spLocks noChangeArrowheads="1"/>
            </p:cNvSpPr>
            <p:nvPr/>
          </p:nvSpPr>
          <p:spPr bwMode="auto">
            <a:xfrm>
              <a:off x="3735314" y="3527687"/>
              <a:ext cx="759000" cy="4857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A793B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7817" name="Shape 507"/>
            <p:cNvSpPr>
              <a:spLocks noChangeArrowheads="1"/>
            </p:cNvSpPr>
            <p:nvPr/>
          </p:nvSpPr>
          <p:spPr bwMode="auto">
            <a:xfrm>
              <a:off x="2293273" y="3916280"/>
              <a:ext cx="3643200" cy="9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7818" name="Shape 508"/>
            <p:cNvSpPr txBox="1">
              <a:spLocks noChangeArrowheads="1"/>
            </p:cNvSpPr>
            <p:nvPr/>
          </p:nvSpPr>
          <p:spPr bwMode="auto">
            <a:xfrm>
              <a:off x="2293273" y="3916280"/>
              <a:ext cx="3643200" cy="9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56025" tIns="256025" rIns="256025" bIns="256025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36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終身學習者</a:t>
              </a:r>
            </a:p>
          </p:txBody>
        </p:sp>
        <p:sp>
          <p:nvSpPr>
            <p:cNvPr id="247819" name="Shape 509"/>
            <p:cNvSpPr>
              <a:spLocks noChangeArrowheads="1"/>
            </p:cNvSpPr>
            <p:nvPr/>
          </p:nvSpPr>
          <p:spPr bwMode="auto">
            <a:xfrm>
              <a:off x="3440982" y="1497258"/>
              <a:ext cx="1753800" cy="1743000"/>
            </a:xfrm>
            <a:prstGeom prst="ellipse">
              <a:avLst/>
            </a:prstGeom>
            <a:solidFill>
              <a:srgbClr val="BF504D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7820" name="Shape 510"/>
            <p:cNvSpPr txBox="1">
              <a:spLocks noChangeArrowheads="1"/>
            </p:cNvSpPr>
            <p:nvPr/>
          </p:nvSpPr>
          <p:spPr bwMode="auto">
            <a:xfrm>
              <a:off x="3697839" y="1752530"/>
              <a:ext cx="1240200" cy="123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00" tIns="45700" rIns="45700" bIns="45700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3600" b="1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社會參與</a:t>
              </a:r>
            </a:p>
          </p:txBody>
        </p:sp>
        <p:sp>
          <p:nvSpPr>
            <p:cNvPr id="247821" name="Shape 511"/>
            <p:cNvSpPr>
              <a:spLocks noChangeArrowheads="1"/>
            </p:cNvSpPr>
            <p:nvPr/>
          </p:nvSpPr>
          <p:spPr bwMode="auto">
            <a:xfrm>
              <a:off x="2340817" y="354578"/>
              <a:ext cx="1878300" cy="164820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7822" name="Shape 512"/>
            <p:cNvSpPr txBox="1">
              <a:spLocks noChangeArrowheads="1"/>
            </p:cNvSpPr>
            <p:nvPr/>
          </p:nvSpPr>
          <p:spPr bwMode="auto">
            <a:xfrm>
              <a:off x="2615877" y="595954"/>
              <a:ext cx="1328099" cy="116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3175" tIns="43175" rIns="43175" bIns="43175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3400" b="1" dirty="0"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溝通互動</a:t>
              </a:r>
            </a:p>
          </p:txBody>
        </p:sp>
        <p:sp>
          <p:nvSpPr>
            <p:cNvPr id="247823" name="Shape 513"/>
            <p:cNvSpPr>
              <a:spLocks noChangeArrowheads="1"/>
            </p:cNvSpPr>
            <p:nvPr/>
          </p:nvSpPr>
          <p:spPr bwMode="auto">
            <a:xfrm>
              <a:off x="3901921" y="141701"/>
              <a:ext cx="1857000" cy="1697100"/>
            </a:xfrm>
            <a:prstGeom prst="ellipse">
              <a:avLst/>
            </a:prstGeom>
            <a:solidFill>
              <a:srgbClr val="0000FF"/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7824" name="Shape 514"/>
            <p:cNvSpPr txBox="1">
              <a:spLocks noChangeArrowheads="1"/>
            </p:cNvSpPr>
            <p:nvPr/>
          </p:nvSpPr>
          <p:spPr bwMode="auto">
            <a:xfrm>
              <a:off x="4173875" y="390250"/>
              <a:ext cx="1313100" cy="12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3175" tIns="43175" rIns="43175" bIns="43175" anchor="ctr"/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-US" sz="3400" b="1" dirty="0">
                  <a:solidFill>
                    <a:srgbClr val="FFFFFF"/>
                  </a:solidFill>
                  <a:latin typeface="標楷體" pitchFamily="65" charset="-120"/>
                  <a:ea typeface="標楷體" pitchFamily="65" charset="-120"/>
                  <a:cs typeface="Arial" charset="0"/>
                  <a:sym typeface="Arial" charset="0"/>
                </a:rPr>
                <a:t>自主行動</a:t>
              </a:r>
            </a:p>
          </p:txBody>
        </p:sp>
        <p:sp>
          <p:nvSpPr>
            <p:cNvPr id="247825" name="Shape 515"/>
            <p:cNvSpPr>
              <a:spLocks noChangeArrowheads="1"/>
            </p:cNvSpPr>
            <p:nvPr/>
          </p:nvSpPr>
          <p:spPr bwMode="auto">
            <a:xfrm>
              <a:off x="1182287" y="91796"/>
              <a:ext cx="6225899" cy="3105299"/>
            </a:xfrm>
            <a:custGeom>
              <a:avLst/>
              <a:gdLst>
                <a:gd name="T0" fmla="*/ 0 w 120000"/>
                <a:gd name="T1" fmla="*/ 0 h 120000"/>
                <a:gd name="T2" fmla="*/ 120000 w 120000"/>
                <a:gd name="T3" fmla="*/ 120000 h 120000"/>
              </a:gdLst>
              <a:ahLst/>
              <a:cxnLst/>
              <a:rect l="T0" t="T1" r="T2" b="T3"/>
              <a:pathLst>
                <a:path w="120000" h="120000" extrusionOk="0">
                  <a:moveTo>
                    <a:pt x="583" y="34175"/>
                  </a:moveTo>
                  <a:cubicBezTo>
                    <a:pt x="-2678" y="22567"/>
                    <a:pt x="7879" y="11072"/>
                    <a:pt x="27614" y="4745"/>
                  </a:cubicBezTo>
                  <a:cubicBezTo>
                    <a:pt x="47350" y="-1581"/>
                    <a:pt x="72649" y="-1581"/>
                    <a:pt x="92385" y="4745"/>
                  </a:cubicBezTo>
                  <a:cubicBezTo>
                    <a:pt x="112120" y="11072"/>
                    <a:pt x="122678" y="22567"/>
                    <a:pt x="119416" y="34175"/>
                  </a:cubicBezTo>
                  <a:lnTo>
                    <a:pt x="74854" y="113543"/>
                  </a:lnTo>
                  <a:cubicBezTo>
                    <a:pt x="73813" y="117246"/>
                    <a:pt x="67477" y="120000"/>
                    <a:pt x="60000" y="120000"/>
                  </a:cubicBezTo>
                  <a:cubicBezTo>
                    <a:pt x="52522" y="120000"/>
                    <a:pt x="46186" y="117246"/>
                    <a:pt x="45145" y="113543"/>
                  </a:cubicBezTo>
                  <a:close/>
                  <a:moveTo>
                    <a:pt x="3279" y="30000"/>
                  </a:moveTo>
                  <a:cubicBezTo>
                    <a:pt x="3279" y="43254"/>
                    <a:pt x="28674" y="53999"/>
                    <a:pt x="60000" y="53999"/>
                  </a:cubicBezTo>
                  <a:cubicBezTo>
                    <a:pt x="91325" y="53999"/>
                    <a:pt x="116720" y="43254"/>
                    <a:pt x="116720" y="29999"/>
                  </a:cubicBezTo>
                  <a:cubicBezTo>
                    <a:pt x="116720" y="16745"/>
                    <a:pt x="91325" y="5999"/>
                    <a:pt x="60000" y="5999"/>
                  </a:cubicBezTo>
                  <a:cubicBezTo>
                    <a:pt x="28674" y="5999"/>
                    <a:pt x="3279" y="16745"/>
                    <a:pt x="3279" y="29999"/>
                  </a:cubicBezTo>
                  <a:close/>
                </a:path>
              </a:pathLst>
            </a:custGeom>
            <a:noFill/>
            <a:ln w="9525">
              <a:solidFill>
                <a:srgbClr val="BF504D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zh-TW" altLang="en-US" b="1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47810" name="Shape 517"/>
          <p:cNvSpPr txBox="1">
            <a:spLocks noChangeArrowheads="1"/>
          </p:cNvSpPr>
          <p:nvPr/>
        </p:nvSpPr>
        <p:spPr bwMode="auto">
          <a:xfrm>
            <a:off x="6572250" y="2714625"/>
            <a:ext cx="164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學習意願</a:t>
            </a:r>
          </a:p>
        </p:txBody>
      </p:sp>
      <p:sp>
        <p:nvSpPr>
          <p:cNvPr id="247811" name="Shape 518"/>
          <p:cNvSpPr txBox="1">
            <a:spLocks noChangeArrowheads="1"/>
          </p:cNvSpPr>
          <p:nvPr/>
        </p:nvSpPr>
        <p:spPr bwMode="auto">
          <a:xfrm>
            <a:off x="1143000" y="3071813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學習方法</a:t>
            </a:r>
          </a:p>
        </p:txBody>
      </p:sp>
      <p:sp>
        <p:nvSpPr>
          <p:cNvPr id="247812" name="Shape 519"/>
          <p:cNvSpPr txBox="1">
            <a:spLocks noChangeArrowheads="1"/>
          </p:cNvSpPr>
          <p:nvPr/>
        </p:nvSpPr>
        <p:spPr bwMode="auto">
          <a:xfrm>
            <a:off x="5572125" y="4286250"/>
            <a:ext cx="164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活用學習</a:t>
            </a:r>
          </a:p>
        </p:txBody>
      </p:sp>
      <p:sp>
        <p:nvSpPr>
          <p:cNvPr id="247813" name="Shape 494"/>
          <p:cNvSpPr txBox="1">
            <a:spLocks noChangeArrowheads="1"/>
          </p:cNvSpPr>
          <p:nvPr/>
        </p:nvSpPr>
        <p:spPr bwMode="auto">
          <a:xfrm>
            <a:off x="359919" y="4396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zh-TW" altLang="en-US" sz="37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課程發展主軸－－核心</a:t>
            </a:r>
            <a:r>
              <a:rPr lang="zh-TW" altLang="en-US" sz="37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素養</a:t>
            </a:r>
            <a:endParaRPr lang="en-US" sz="12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7814" name="投影片編號版面配置區 20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00E7E2-9925-4A8E-94F6-325E10110BF3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22</a:t>
            </a:fld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79512" y="4293096"/>
            <a:ext cx="3777410" cy="1788389"/>
            <a:chOff x="179512" y="4293096"/>
            <a:chExt cx="3777410" cy="1788389"/>
          </a:xfrm>
        </p:grpSpPr>
        <p:pic>
          <p:nvPicPr>
            <p:cNvPr id="26" name="Shape 472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869160"/>
              <a:ext cx="3777410" cy="121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Shape 473"/>
            <p:cNvSpPr txBox="1">
              <a:spLocks noChangeArrowheads="1"/>
            </p:cNvSpPr>
            <p:nvPr/>
          </p:nvSpPr>
          <p:spPr bwMode="auto">
            <a:xfrm>
              <a:off x="395536" y="4293096"/>
              <a:ext cx="841085" cy="263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/>
            <a:p>
              <a:pPr algn="ctr">
                <a:buClr>
                  <a:srgbClr val="CC0000"/>
                </a:buClr>
                <a:buSzPct val="25000"/>
                <a:buFont typeface="Arial" charset="0"/>
                <a:buNone/>
              </a:pPr>
              <a:r>
                <a:rPr lang="en-US" b="1" dirty="0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  <a:sym typeface="Arial" charset="0"/>
                </a:rPr>
                <a:t>自  發</a:t>
              </a:r>
            </a:p>
          </p:txBody>
        </p:sp>
        <p:sp>
          <p:nvSpPr>
            <p:cNvPr id="28" name="Shape 474"/>
            <p:cNvSpPr txBox="1">
              <a:spLocks noChangeArrowheads="1"/>
            </p:cNvSpPr>
            <p:nvPr/>
          </p:nvSpPr>
          <p:spPr bwMode="auto">
            <a:xfrm>
              <a:off x="1619672" y="4365104"/>
              <a:ext cx="863600" cy="409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>
                <a:buClr>
                  <a:srgbClr val="CC0000"/>
                </a:buClr>
                <a:buSzPct val="25000"/>
                <a:buFont typeface="Arial" charset="0"/>
                <a:buNone/>
              </a:pPr>
              <a:r>
                <a:rPr lang="en-US" b="1" dirty="0">
                  <a:solidFill>
                    <a:srgbClr val="FFC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  <a:sym typeface="Arial" charset="0"/>
                </a:rPr>
                <a:t>互  動</a:t>
              </a:r>
            </a:p>
          </p:txBody>
        </p:sp>
        <p:sp>
          <p:nvSpPr>
            <p:cNvPr id="29" name="Shape 475"/>
            <p:cNvSpPr txBox="1">
              <a:spLocks noChangeArrowheads="1"/>
            </p:cNvSpPr>
            <p:nvPr/>
          </p:nvSpPr>
          <p:spPr bwMode="auto">
            <a:xfrm>
              <a:off x="2915816" y="4365104"/>
              <a:ext cx="864404" cy="409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>
                <a:buClr>
                  <a:srgbClr val="CC0000"/>
                </a:buClr>
                <a:buSzPct val="25000"/>
                <a:buFont typeface="Arial" charset="0"/>
                <a:buNone/>
              </a:pPr>
              <a:r>
                <a:rPr lang="en-US" b="1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  <a:sym typeface="Arial" charset="0"/>
                </a:rPr>
                <a:t>共  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22106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Shape 518"/>
          <p:cNvSpPr txBox="1">
            <a:spLocks noChangeArrowheads="1"/>
          </p:cNvSpPr>
          <p:nvPr/>
        </p:nvSpPr>
        <p:spPr bwMode="auto">
          <a:xfrm>
            <a:off x="107504" y="3140968"/>
            <a:ext cx="164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endParaRPr lang="en-US" sz="2400" b="1" dirty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247813" name="Shape 494"/>
          <p:cNvSpPr txBox="1">
            <a:spLocks noChangeArrowheads="1"/>
          </p:cNvSpPr>
          <p:nvPr/>
        </p:nvSpPr>
        <p:spPr bwMode="auto">
          <a:xfrm>
            <a:off x="-1670537" y="-51191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何謂「核心素養」？</a:t>
            </a:r>
            <a:endParaRPr 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7814" name="投影片編號版面配置區 20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400E7E2-9925-4A8E-94F6-325E10110BF3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23</a:t>
            </a:fld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2123728" y="2492896"/>
            <a:ext cx="2880320" cy="2808312"/>
          </a:xfrm>
          <a:prstGeom prst="ellipse">
            <a:avLst/>
          </a:prstGeom>
          <a:solidFill>
            <a:srgbClr val="3366FF">
              <a:alpha val="54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4" name="橢圓 33"/>
          <p:cNvSpPr/>
          <p:nvPr/>
        </p:nvSpPr>
        <p:spPr>
          <a:xfrm>
            <a:off x="3059832" y="1268760"/>
            <a:ext cx="2664296" cy="2664296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5" name="橢圓 34"/>
          <p:cNvSpPr/>
          <p:nvPr/>
        </p:nvSpPr>
        <p:spPr>
          <a:xfrm>
            <a:off x="3923928" y="2492896"/>
            <a:ext cx="2520280" cy="2664296"/>
          </a:xfrm>
          <a:prstGeom prst="ellipse">
            <a:avLst/>
          </a:prstGeom>
          <a:solidFill>
            <a:srgbClr val="FFFF00">
              <a:alpha val="51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067944" y="1412776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 smtClean="0"/>
              <a:t>知識</a:t>
            </a:r>
            <a:endParaRPr kumimoji="1" lang="zh-TW" altLang="en-US" sz="36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5508104" y="3212976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 smtClean="0"/>
              <a:t>能力</a:t>
            </a:r>
            <a:endParaRPr kumimoji="1" lang="zh-TW" altLang="en-US" sz="36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555776" y="3284984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 smtClean="0"/>
              <a:t>態度</a:t>
            </a:r>
            <a:endParaRPr kumimoji="1"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067944" y="2924944"/>
            <a:ext cx="738664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TW" altLang="en-US" sz="3600" b="1" dirty="0" smtClean="0">
                <a:solidFill>
                  <a:srgbClr val="0000FF"/>
                </a:solidFill>
                <a:latin typeface="BiauKai"/>
                <a:ea typeface="BiauKai"/>
                <a:cs typeface="BiauKai"/>
              </a:rPr>
              <a:t>素養</a:t>
            </a:r>
            <a:endParaRPr kumimoji="1" lang="zh-TW" altLang="en-US" sz="3600" b="1" dirty="0">
              <a:solidFill>
                <a:srgbClr val="0000FF"/>
              </a:solidFill>
              <a:latin typeface="BiauKai"/>
              <a:ea typeface="BiauKai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val="35556222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投影片編號版面配置區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7CCE5FC-F46A-47E4-88AB-FA3928FBD928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24</a:t>
            </a:fld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5" name="Shape 494"/>
          <p:cNvSpPr txBox="1">
            <a:spLocks noChangeArrowheads="1"/>
          </p:cNvSpPr>
          <p:nvPr/>
        </p:nvSpPr>
        <p:spPr bwMode="auto">
          <a:xfrm>
            <a:off x="313184" y="46061"/>
            <a:ext cx="82296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SzPct val="25000"/>
            </a:pPr>
            <a:r>
              <a:rPr lang="en-US" sz="3700" b="1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核心素養</a:t>
            </a:r>
            <a:r>
              <a:rPr lang="en-US" sz="37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的項目內涵</a:t>
            </a:r>
            <a:r>
              <a:rPr lang="zh-TW" altLang="en-US" sz="37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─三面九項</a:t>
            </a:r>
            <a:endParaRPr lang="en-US" sz="37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66" name="Shape 497"/>
          <p:cNvSpPr txBox="1">
            <a:spLocks noChangeArrowheads="1"/>
          </p:cNvSpPr>
          <p:nvPr/>
        </p:nvSpPr>
        <p:spPr bwMode="auto">
          <a:xfrm>
            <a:off x="384175" y="5735638"/>
            <a:ext cx="87598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以核心素養為主軸</a:t>
            </a:r>
          </a:p>
          <a:p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支援各教育階段之間的</a:t>
            </a:r>
            <a:r>
              <a:rPr 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連貫</a:t>
            </a:r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以及各領域</a:t>
            </a:r>
            <a:r>
              <a:rPr lang="en-US" altLang="zh-TW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/</a:t>
            </a:r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科目之間的</a:t>
            </a:r>
            <a:r>
              <a:rPr 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統整</a:t>
            </a:r>
            <a:r>
              <a:rPr lang="en-US" sz="2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  <a:sym typeface="Times New Roman" pitchFamily="18" charset="0"/>
              </a:rPr>
              <a:t>。</a:t>
            </a:r>
          </a:p>
        </p:txBody>
      </p:sp>
      <p:sp>
        <p:nvSpPr>
          <p:cNvPr id="67" name="投影片編號版面配置區 7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200" kern="1200">
                <a:solidFill>
                  <a:schemeClr val="tx2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fld id="{57CCE5FC-F46A-47E4-88AB-FA3928FBD928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24</a:t>
            </a:fld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8" name="群組 8"/>
          <p:cNvGrpSpPr>
            <a:grpSpLocks/>
          </p:cNvGrpSpPr>
          <p:nvPr/>
        </p:nvGrpSpPr>
        <p:grpSpPr bwMode="auto">
          <a:xfrm>
            <a:off x="1705636" y="1060314"/>
            <a:ext cx="5445125" cy="6105523"/>
            <a:chOff x="1258593" y="188640"/>
            <a:chExt cx="6003485" cy="6739843"/>
          </a:xfrm>
        </p:grpSpPr>
        <p:grpSp>
          <p:nvGrpSpPr>
            <p:cNvPr id="69" name="群組 9"/>
            <p:cNvGrpSpPr>
              <a:grpSpLocks/>
            </p:cNvGrpSpPr>
            <p:nvPr/>
          </p:nvGrpSpPr>
          <p:grpSpPr bwMode="auto">
            <a:xfrm>
              <a:off x="1512386" y="188640"/>
              <a:ext cx="5600540" cy="6739843"/>
              <a:chOff x="1512386" y="188640"/>
              <a:chExt cx="5600540" cy="6739843"/>
            </a:xfrm>
          </p:grpSpPr>
          <p:grpSp>
            <p:nvGrpSpPr>
              <p:cNvPr id="81" name="群組 21"/>
              <p:cNvGrpSpPr>
                <a:grpSpLocks/>
              </p:cNvGrpSpPr>
              <p:nvPr/>
            </p:nvGrpSpPr>
            <p:grpSpPr bwMode="auto">
              <a:xfrm>
                <a:off x="1648907" y="693196"/>
                <a:ext cx="5126016" cy="5040000"/>
                <a:chOff x="1648907" y="261188"/>
                <a:chExt cx="5126016" cy="5040000"/>
              </a:xfrm>
            </p:grpSpPr>
            <p:grpSp>
              <p:nvGrpSpPr>
                <p:cNvPr id="85" name="群組 25"/>
                <p:cNvGrpSpPr>
                  <a:grpSpLocks/>
                </p:cNvGrpSpPr>
                <p:nvPr/>
              </p:nvGrpSpPr>
              <p:grpSpPr bwMode="auto">
                <a:xfrm>
                  <a:off x="1688125" y="261188"/>
                  <a:ext cx="5086798" cy="5040000"/>
                  <a:chOff x="1688125" y="261188"/>
                  <a:chExt cx="5086798" cy="5040000"/>
                </a:xfrm>
              </p:grpSpPr>
              <p:grpSp>
                <p:nvGrpSpPr>
                  <p:cNvPr id="90" name="群組 30"/>
                  <p:cNvGrpSpPr>
                    <a:grpSpLocks/>
                  </p:cNvGrpSpPr>
                  <p:nvPr/>
                </p:nvGrpSpPr>
                <p:grpSpPr bwMode="auto">
                  <a:xfrm>
                    <a:off x="1688125" y="261188"/>
                    <a:ext cx="5040000" cy="5040000"/>
                    <a:chOff x="1688125" y="261188"/>
                    <a:chExt cx="5040000" cy="5040000"/>
                  </a:xfrm>
                </p:grpSpPr>
                <p:grpSp>
                  <p:nvGrpSpPr>
                    <p:cNvPr id="95" name="群組 94"/>
                    <p:cNvGrpSpPr/>
                    <p:nvPr/>
                  </p:nvGrpSpPr>
                  <p:grpSpPr>
                    <a:xfrm>
                      <a:off x="1688125" y="261188"/>
                      <a:ext cx="5040000" cy="5040000"/>
                      <a:chOff x="1692000" y="549000"/>
                      <a:chExt cx="5040000" cy="5040000"/>
                    </a:xfrm>
                    <a:solidFill>
                      <a:schemeClr val="accent4">
                        <a:lumMod val="20000"/>
                        <a:lumOff val="80000"/>
                      </a:schemeClr>
                    </a:solidFill>
                  </p:grpSpPr>
                  <p:grpSp>
                    <p:nvGrpSpPr>
                      <p:cNvPr id="100" name="群組 99"/>
                      <p:cNvGrpSpPr/>
                      <p:nvPr/>
                    </p:nvGrpSpPr>
                    <p:grpSpPr>
                      <a:xfrm>
                        <a:off x="1692000" y="549000"/>
                        <a:ext cx="5040000" cy="5040000"/>
                        <a:chOff x="1692000" y="549000"/>
                        <a:chExt cx="5040000" cy="5040000"/>
                      </a:xfrm>
                      <a:grpFill/>
                    </p:grpSpPr>
                    <p:grpSp>
                      <p:nvGrpSpPr>
                        <p:cNvPr id="110" name="群組 109"/>
                        <p:cNvGrpSpPr/>
                        <p:nvPr/>
                      </p:nvGrpSpPr>
                      <p:grpSpPr>
                        <a:xfrm>
                          <a:off x="1692000" y="549000"/>
                          <a:ext cx="5040000" cy="5040000"/>
                          <a:chOff x="1692000" y="549000"/>
                          <a:chExt cx="5040000" cy="5040000"/>
                        </a:xfrm>
                        <a:grpFill/>
                      </p:grpSpPr>
                      <p:grpSp>
                        <p:nvGrpSpPr>
                          <p:cNvPr id="117" name="群組 116"/>
                          <p:cNvGrpSpPr/>
                          <p:nvPr/>
                        </p:nvGrpSpPr>
                        <p:grpSpPr>
                          <a:xfrm>
                            <a:off x="1692000" y="549000"/>
                            <a:ext cx="5040000" cy="5040000"/>
                            <a:chOff x="1692000" y="549000"/>
                            <a:chExt cx="5760000" cy="5760000"/>
                          </a:xfrm>
                          <a:grpFill/>
                        </p:grpSpPr>
                        <p:sp>
                          <p:nvSpPr>
                            <p:cNvPr id="121" name="橢圓 120"/>
                            <p:cNvSpPr/>
                            <p:nvPr/>
                          </p:nvSpPr>
                          <p:spPr>
                            <a:xfrm>
                              <a:off x="1692000" y="549000"/>
                              <a:ext cx="5760000" cy="5760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3">
                                <a:lumMod val="20000"/>
                                <a:lumOff val="8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zh-TW" altLang="en-US" dirty="0"/>
                            </a:p>
                          </p:txBody>
                        </p:sp>
                        <p:sp>
                          <p:nvSpPr>
                            <p:cNvPr id="122" name="橢圓 121"/>
                            <p:cNvSpPr/>
                            <p:nvPr/>
                          </p:nvSpPr>
                          <p:spPr>
                            <a:xfrm>
                              <a:off x="3132000" y="1989000"/>
                              <a:ext cx="2880000" cy="2880000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endParaRPr lang="zh-TW" altLang="en-US" dirty="0"/>
                            </a:p>
                          </p:txBody>
                        </p:sp>
                        <p:sp>
                          <p:nvSpPr>
                            <p:cNvPr id="123" name="橢圓 122"/>
                            <p:cNvSpPr/>
                            <p:nvPr/>
                          </p:nvSpPr>
                          <p:spPr>
                            <a:xfrm>
                              <a:off x="3852000" y="2709000"/>
                              <a:ext cx="1440001" cy="1440000"/>
                            </a:xfrm>
                            <a:prstGeom prst="ellipse">
                              <a:avLst/>
                            </a:prstGeom>
                            <a:solidFill>
                              <a:schemeClr val="bg2">
                                <a:lumMod val="90000"/>
                              </a:schemeClr>
                            </a:solidFill>
                          </p:spPr>
                          <p:style>
                            <a:lnRef idx="2">
                              <a:schemeClr val="dk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dk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>
                                <a:defRPr/>
                              </a:pPr>
                              <a:r>
                                <a:rPr lang="zh-TW" altLang="en-US" sz="2200" b="1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終身</a:t>
                              </a:r>
                              <a:endParaRPr lang="en-US" altLang="zh-TW" sz="2200" b="1" dirty="0">
                                <a:latin typeface="標楷體" panose="03000509000000000000" pitchFamily="65" charset="-120"/>
                                <a:ea typeface="標楷體" panose="03000509000000000000" pitchFamily="65" charset="-120"/>
                              </a:endParaRPr>
                            </a:p>
                            <a:p>
                              <a:pPr algn="ctr">
                                <a:defRPr/>
                              </a:pPr>
                              <a:r>
                                <a:rPr lang="zh-TW" altLang="en-US" sz="2200" b="1" dirty="0">
                                  <a:latin typeface="標楷體" panose="03000509000000000000" pitchFamily="65" charset="-120"/>
                                  <a:ea typeface="標楷體" panose="03000509000000000000" pitchFamily="65" charset="-120"/>
                                </a:rPr>
                                <a:t>學習者</a:t>
                              </a:r>
                            </a:p>
                          </p:txBody>
                        </p:sp>
                      </p:grpSp>
                      <p:cxnSp>
                        <p:nvCxnSpPr>
                          <p:cNvPr id="118" name="直線接點 117"/>
                          <p:cNvCxnSpPr/>
                          <p:nvPr/>
                        </p:nvCxnSpPr>
                        <p:spPr>
                          <a:xfrm>
                            <a:off x="1907704" y="1955307"/>
                            <a:ext cx="1674296" cy="1113693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9" name="直線接點 118"/>
                          <p:cNvCxnSpPr>
                            <a:stCxn id="121" idx="4"/>
                          </p:cNvCxnSpPr>
                          <p:nvPr/>
                        </p:nvCxnSpPr>
                        <p:spPr>
                          <a:xfrm flipV="1">
                            <a:off x="4212000" y="3699000"/>
                            <a:ext cx="0" cy="1890000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0" name="直線接點 119"/>
                          <p:cNvCxnSpPr/>
                          <p:nvPr/>
                        </p:nvCxnSpPr>
                        <p:spPr>
                          <a:xfrm flipV="1">
                            <a:off x="4842000" y="2132854"/>
                            <a:ext cx="1674218" cy="936147"/>
                          </a:xfrm>
                          <a:prstGeom prst="line">
                            <a:avLst/>
                          </a:prstGeom>
                          <a:grpFill/>
                          <a:ln w="28575"/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11" name="直線接點 110"/>
                        <p:cNvCxnSpPr/>
                        <p:nvPr/>
                      </p:nvCxnSpPr>
                      <p:spPr>
                        <a:xfrm>
                          <a:off x="3203848" y="764704"/>
                          <a:ext cx="648072" cy="1116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2" name="直線接點 111"/>
                        <p:cNvCxnSpPr/>
                        <p:nvPr/>
                      </p:nvCxnSpPr>
                      <p:spPr>
                        <a:xfrm flipH="1">
                          <a:off x="4644008" y="836712"/>
                          <a:ext cx="794625" cy="1044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3" name="直線接點 112"/>
                        <p:cNvCxnSpPr/>
                        <p:nvPr/>
                      </p:nvCxnSpPr>
                      <p:spPr>
                        <a:xfrm>
                          <a:off x="1763688" y="3573016"/>
                          <a:ext cx="1330879" cy="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" name="直線接點 113"/>
                        <p:cNvCxnSpPr/>
                        <p:nvPr/>
                      </p:nvCxnSpPr>
                      <p:spPr>
                        <a:xfrm flipH="1">
                          <a:off x="2697255" y="4077184"/>
                          <a:ext cx="794625" cy="1008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5" name="直線接點 114"/>
                        <p:cNvCxnSpPr/>
                        <p:nvPr/>
                      </p:nvCxnSpPr>
                      <p:spPr>
                        <a:xfrm flipV="1">
                          <a:off x="5360214" y="3465004"/>
                          <a:ext cx="1371786" cy="108012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" name="直線接點 115"/>
                        <p:cNvCxnSpPr/>
                        <p:nvPr/>
                      </p:nvCxnSpPr>
                      <p:spPr>
                        <a:xfrm>
                          <a:off x="5041320" y="4005064"/>
                          <a:ext cx="637789" cy="1080000"/>
                        </a:xfrm>
                        <a:prstGeom prst="line">
                          <a:avLst/>
                        </a:prstGeom>
                        <a:grpFill/>
                        <a:ln w="28575"/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01" name="文字方塊 100"/>
                      <p:cNvSpPr txBox="1"/>
                      <p:nvPr/>
                    </p:nvSpPr>
                    <p:spPr>
                      <a:xfrm>
                        <a:off x="3563888" y="1987004"/>
                        <a:ext cx="1313180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C0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自主行動</a:t>
                        </a:r>
                      </a:p>
                    </p:txBody>
                  </p:sp>
                  <p:sp>
                    <p:nvSpPr>
                      <p:cNvPr id="102" name="文字方塊 101"/>
                      <p:cNvSpPr txBox="1"/>
                      <p:nvPr/>
                    </p:nvSpPr>
                    <p:spPr>
                      <a:xfrm>
                        <a:off x="3097094" y="3212976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會</a:t>
                        </a:r>
                      </a:p>
                    </p:txBody>
                  </p:sp>
                  <p:sp>
                    <p:nvSpPr>
                      <p:cNvPr id="103" name="文字方塊 102"/>
                      <p:cNvSpPr txBox="1"/>
                      <p:nvPr/>
                    </p:nvSpPr>
                    <p:spPr>
                      <a:xfrm>
                        <a:off x="2970450" y="2853557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社</a:t>
                        </a:r>
                      </a:p>
                    </p:txBody>
                  </p:sp>
                  <p:sp>
                    <p:nvSpPr>
                      <p:cNvPr id="104" name="文字方塊 103"/>
                      <p:cNvSpPr txBox="1"/>
                      <p:nvPr/>
                    </p:nvSpPr>
                    <p:spPr>
                      <a:xfrm>
                        <a:off x="3347864" y="3501008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參</a:t>
                        </a:r>
                      </a:p>
                    </p:txBody>
                  </p:sp>
                  <p:sp>
                    <p:nvSpPr>
                      <p:cNvPr id="105" name="文字方塊 104"/>
                      <p:cNvSpPr txBox="1"/>
                      <p:nvPr/>
                    </p:nvSpPr>
                    <p:spPr>
                      <a:xfrm>
                        <a:off x="3662139" y="3789620"/>
                        <a:ext cx="514790" cy="47572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與</a:t>
                        </a:r>
                      </a:p>
                    </p:txBody>
                  </p:sp>
                  <p:sp>
                    <p:nvSpPr>
                      <p:cNvPr id="106" name="文字方塊 105"/>
                      <p:cNvSpPr txBox="1"/>
                      <p:nvPr/>
                    </p:nvSpPr>
                    <p:spPr>
                      <a:xfrm>
                        <a:off x="4932040" y="2926105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溝</a:t>
                        </a:r>
                      </a:p>
                    </p:txBody>
                  </p:sp>
                  <p:sp>
                    <p:nvSpPr>
                      <p:cNvPr id="107" name="文字方塊 106"/>
                      <p:cNvSpPr txBox="1"/>
                      <p:nvPr/>
                    </p:nvSpPr>
                    <p:spPr>
                      <a:xfrm>
                        <a:off x="4807099" y="3303566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通</a:t>
                        </a:r>
                      </a:p>
                    </p:txBody>
                  </p:sp>
                  <p:sp>
                    <p:nvSpPr>
                      <p:cNvPr id="108" name="文字方塊 107"/>
                      <p:cNvSpPr txBox="1"/>
                      <p:nvPr/>
                    </p:nvSpPr>
                    <p:spPr>
                      <a:xfrm>
                        <a:off x="4538801" y="3574177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互</a:t>
                        </a:r>
                      </a:p>
                    </p:txBody>
                  </p:sp>
                  <p:sp>
                    <p:nvSpPr>
                      <p:cNvPr id="109" name="文字方塊 108"/>
                      <p:cNvSpPr txBox="1"/>
                      <p:nvPr/>
                    </p:nvSpPr>
                    <p:spPr>
                      <a:xfrm>
                        <a:off x="4234820" y="3789040"/>
                        <a:ext cx="466794" cy="43088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>
                          <a:defRPr/>
                        </a:pPr>
                        <a:r>
                          <a:rPr lang="zh-TW" altLang="en-US" sz="2200" b="1" dirty="0">
                            <a:solidFill>
                              <a:srgbClr val="3366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rPr>
                          <a:t>動</a:t>
                        </a:r>
                      </a:p>
                    </p:txBody>
                  </p:sp>
                </p:grpSp>
                <p:grpSp>
                  <p:nvGrpSpPr>
                    <p:cNvPr id="96" name="群組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4407" y="472149"/>
                      <a:ext cx="4284615" cy="1359925"/>
                      <a:chOff x="2084407" y="472149"/>
                      <a:chExt cx="4284615" cy="1359925"/>
                    </a:xfrm>
                  </p:grpSpPr>
                  <p:sp>
                    <p:nvSpPr>
                      <p:cNvPr id="97" name="文字方塊 3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33033" y="472149"/>
                        <a:ext cx="1476488" cy="7135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 dirty="0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系統思考</a:t>
                        </a:r>
                        <a:endParaRPr lang="en-US" altLang="zh-TW" b="1" dirty="0">
                          <a:solidFill>
                            <a:srgbClr val="920000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algn="ctr"/>
                        <a:r>
                          <a:rPr lang="zh-TW" altLang="en-US" b="1" dirty="0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與解決問題</a:t>
                        </a:r>
                      </a:p>
                    </p:txBody>
                  </p:sp>
                  <p:sp>
                    <p:nvSpPr>
                      <p:cNvPr id="98" name="文字方塊 3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92534" y="1118480"/>
                        <a:ext cx="1476488" cy="71359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規劃執行</a:t>
                        </a:r>
                        <a:endParaRPr lang="en-US" altLang="zh-TW" b="1">
                          <a:solidFill>
                            <a:srgbClr val="920000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algn="ctr"/>
                        <a:r>
                          <a:rPr lang="zh-TW" altLang="en-US" b="1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與創新應變</a:t>
                        </a:r>
                      </a:p>
                    </p:txBody>
                  </p:sp>
                  <p:sp>
                    <p:nvSpPr>
                      <p:cNvPr id="99" name="文字方塊 3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84407" y="1031414"/>
                        <a:ext cx="1476117" cy="7134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ctr"/>
                        <a:r>
                          <a:rPr lang="zh-TW" altLang="en-US" b="1" dirty="0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身心素質</a:t>
                        </a:r>
                        <a:endParaRPr lang="en-US" altLang="zh-TW" b="1" dirty="0">
                          <a:solidFill>
                            <a:srgbClr val="920000"/>
                          </a:solidFill>
                          <a:latin typeface="標楷體" pitchFamily="65" charset="-120"/>
                          <a:ea typeface="標楷體" pitchFamily="65" charset="-120"/>
                        </a:endParaRPr>
                      </a:p>
                      <a:p>
                        <a:pPr algn="ctr"/>
                        <a:r>
                          <a:rPr lang="zh-TW" altLang="en-US" b="1" dirty="0">
                            <a:solidFill>
                              <a:srgbClr val="920000"/>
                            </a:solidFill>
                            <a:latin typeface="標楷體" pitchFamily="65" charset="-120"/>
                            <a:ea typeface="標楷體" pitchFamily="65" charset="-120"/>
                          </a:rPr>
                          <a:t>與自我精進</a:t>
                        </a:r>
                      </a:p>
                    </p:txBody>
                  </p:sp>
                </p:grpSp>
              </p:grpSp>
              <p:grpSp>
                <p:nvGrpSpPr>
                  <p:cNvPr id="91" name="群組 31"/>
                  <p:cNvGrpSpPr>
                    <a:grpSpLocks/>
                  </p:cNvGrpSpPr>
                  <p:nvPr/>
                </p:nvGrpSpPr>
                <p:grpSpPr bwMode="auto">
                  <a:xfrm>
                    <a:off x="4211960" y="2348880"/>
                    <a:ext cx="2562963" cy="2524821"/>
                    <a:chOff x="4211960" y="2348880"/>
                    <a:chExt cx="2562963" cy="2524821"/>
                  </a:xfrm>
                </p:grpSpPr>
                <p:sp>
                  <p:nvSpPr>
                    <p:cNvPr id="92" name="文字方塊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36094" y="2348880"/>
                      <a:ext cx="1338829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符號運用</a:t>
                      </a:r>
                      <a:endParaRPr lang="en-US" altLang="zh-TW" b="1" dirty="0">
                        <a:solidFill>
                          <a:srgbClr val="0099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 dirty="0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與溝通表達</a:t>
                      </a:r>
                    </a:p>
                  </p:txBody>
                </p:sp>
                <p:sp>
                  <p:nvSpPr>
                    <p:cNvPr id="93" name="文字方塊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48065" y="3428639"/>
                      <a:ext cx="1338829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科技資訊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與媒體素養</a:t>
                      </a:r>
                    </a:p>
                  </p:txBody>
                </p:sp>
                <p:sp>
                  <p:nvSpPr>
                    <p:cNvPr id="94" name="文字方塊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11960" y="4227370"/>
                      <a:ext cx="1338829" cy="64633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藝術涵養</a:t>
                      </a:r>
                      <a:endParaRPr lang="en-US" altLang="zh-TW" b="1">
                        <a:solidFill>
                          <a:srgbClr val="0099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b="1">
                          <a:solidFill>
                            <a:srgbClr val="0099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與美感素養</a:t>
                      </a:r>
                    </a:p>
                  </p:txBody>
                </p:sp>
              </p:grpSp>
            </p:grpSp>
            <p:grpSp>
              <p:nvGrpSpPr>
                <p:cNvPr id="86" name="群組 26"/>
                <p:cNvGrpSpPr>
                  <a:grpSpLocks/>
                </p:cNvGrpSpPr>
                <p:nvPr/>
              </p:nvGrpSpPr>
              <p:grpSpPr bwMode="auto">
                <a:xfrm>
                  <a:off x="1648907" y="2399296"/>
                  <a:ext cx="2579923" cy="2467421"/>
                  <a:chOff x="1648907" y="2399296"/>
                  <a:chExt cx="2579923" cy="2467421"/>
                </a:xfrm>
              </p:grpSpPr>
              <p:sp>
                <p:nvSpPr>
                  <p:cNvPr id="87" name="文字方塊 86"/>
                  <p:cNvSpPr txBox="1"/>
                  <p:nvPr/>
                </p:nvSpPr>
                <p:spPr>
                  <a:xfrm>
                    <a:off x="1648907" y="2399296"/>
                    <a:ext cx="1338971" cy="646647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多元文化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與國際理解</a:t>
                    </a:r>
                  </a:p>
                </p:txBody>
              </p:sp>
              <p:sp>
                <p:nvSpPr>
                  <p:cNvPr id="88" name="文字方塊 87"/>
                  <p:cNvSpPr txBox="1"/>
                  <p:nvPr/>
                </p:nvSpPr>
                <p:spPr>
                  <a:xfrm>
                    <a:off x="1940018" y="3429724"/>
                    <a:ext cx="1476117" cy="713480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人際關係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與團隊合作</a:t>
                    </a:r>
                  </a:p>
                </p:txBody>
              </p:sp>
              <p:sp>
                <p:nvSpPr>
                  <p:cNvPr id="89" name="文字方塊 88"/>
                  <p:cNvSpPr txBox="1"/>
                  <p:nvPr/>
                </p:nvSpPr>
                <p:spPr>
                  <a:xfrm>
                    <a:off x="2889861" y="4220071"/>
                    <a:ext cx="1338969" cy="646646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道德實踐</a:t>
                    </a:r>
                    <a:endParaRPr lang="en-US" altLang="zh-TW" b="1" dirty="0">
                      <a:solidFill>
                        <a:schemeClr val="accent1">
                          <a:lumMod val="75000"/>
                        </a:schemeClr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endParaRPr>
                  </a:p>
                  <a:p>
                    <a:pPr algn="ctr">
                      <a:defRPr/>
                    </a:pPr>
                    <a:r>
                      <a:rPr lang="zh-TW" altLang="en-US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與公民意識</a:t>
                    </a:r>
                  </a:p>
                </p:txBody>
              </p:sp>
            </p:grpSp>
          </p:grpSp>
          <p:sp>
            <p:nvSpPr>
              <p:cNvPr id="82" name="弧形箭號 (下彎) 22"/>
              <p:cNvSpPr/>
              <p:nvPr/>
            </p:nvSpPr>
            <p:spPr>
              <a:xfrm>
                <a:off x="1759812" y="188640"/>
                <a:ext cx="5260459" cy="1278260"/>
              </a:xfrm>
              <a:prstGeom prst="curvedDownArrow">
                <a:avLst>
                  <a:gd name="adj1" fmla="val 0"/>
                  <a:gd name="adj2" fmla="val 33077"/>
                  <a:gd name="adj3" fmla="val 17369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弧形箭號 (下彎) 23"/>
              <p:cNvSpPr/>
              <p:nvPr/>
            </p:nvSpPr>
            <p:spPr>
              <a:xfrm rot="7476407">
                <a:off x="4088098" y="3848392"/>
                <a:ext cx="4836706" cy="1212950"/>
              </a:xfrm>
              <a:prstGeom prst="curvedDownArrow">
                <a:avLst>
                  <a:gd name="adj1" fmla="val 0"/>
                  <a:gd name="adj2" fmla="val 31048"/>
                  <a:gd name="adj3" fmla="val 17369"/>
                </a:avLst>
              </a:prstGeom>
              <a:solidFill>
                <a:srgbClr val="009900"/>
              </a:solidFill>
              <a:ln>
                <a:solidFill>
                  <a:srgbClr val="0099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84" name="弧形箭號 (下彎) 24"/>
              <p:cNvSpPr/>
              <p:nvPr/>
            </p:nvSpPr>
            <p:spPr>
              <a:xfrm rot="14037780">
                <a:off x="-472814" y="4006880"/>
                <a:ext cx="4906803" cy="936404"/>
              </a:xfrm>
              <a:prstGeom prst="curvedDownArrow">
                <a:avLst>
                  <a:gd name="adj1" fmla="val 0"/>
                  <a:gd name="adj2" fmla="val 37111"/>
                  <a:gd name="adj3" fmla="val 2716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0" name="文字方塊 69"/>
            <p:cNvSpPr txBox="1"/>
            <p:nvPr/>
          </p:nvSpPr>
          <p:spPr>
            <a:xfrm>
              <a:off x="3210163" y="262242"/>
              <a:ext cx="2382141" cy="4766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2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　活　情　境</a:t>
              </a:r>
            </a:p>
          </p:txBody>
        </p:sp>
        <p:grpSp>
          <p:nvGrpSpPr>
            <p:cNvPr id="71" name="群組 11"/>
            <p:cNvGrpSpPr>
              <a:grpSpLocks/>
            </p:cNvGrpSpPr>
            <p:nvPr/>
          </p:nvGrpSpPr>
          <p:grpSpPr bwMode="auto">
            <a:xfrm>
              <a:off x="6193438" y="3781785"/>
              <a:ext cx="1068640" cy="1446254"/>
              <a:chOff x="6193438" y="3781785"/>
              <a:chExt cx="1068640" cy="1446254"/>
            </a:xfrm>
          </p:grpSpPr>
          <p:sp>
            <p:nvSpPr>
              <p:cNvPr id="77" name="文字方塊 17"/>
              <p:cNvSpPr txBox="1">
                <a:spLocks noChangeArrowheads="1"/>
              </p:cNvSpPr>
              <p:nvPr/>
            </p:nvSpPr>
            <p:spPr bwMode="auto">
              <a:xfrm>
                <a:off x="6795284" y="3781785"/>
                <a:ext cx="466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生</a:t>
                </a:r>
              </a:p>
            </p:txBody>
          </p:sp>
          <p:sp>
            <p:nvSpPr>
              <p:cNvPr id="78" name="文字方塊 18"/>
              <p:cNvSpPr txBox="1">
                <a:spLocks noChangeArrowheads="1"/>
              </p:cNvSpPr>
              <p:nvPr/>
            </p:nvSpPr>
            <p:spPr bwMode="auto">
              <a:xfrm>
                <a:off x="6670343" y="4159246"/>
                <a:ext cx="466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活</a:t>
                </a:r>
              </a:p>
            </p:txBody>
          </p:sp>
          <p:sp>
            <p:nvSpPr>
              <p:cNvPr id="79" name="文字方塊 19"/>
              <p:cNvSpPr txBox="1">
                <a:spLocks noChangeArrowheads="1"/>
              </p:cNvSpPr>
              <p:nvPr/>
            </p:nvSpPr>
            <p:spPr bwMode="auto">
              <a:xfrm>
                <a:off x="6481470" y="4510281"/>
                <a:ext cx="466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情</a:t>
                </a:r>
              </a:p>
            </p:txBody>
          </p:sp>
          <p:sp>
            <p:nvSpPr>
              <p:cNvPr id="80" name="文字方塊 20"/>
              <p:cNvSpPr txBox="1">
                <a:spLocks noChangeArrowheads="1"/>
              </p:cNvSpPr>
              <p:nvPr/>
            </p:nvSpPr>
            <p:spPr bwMode="auto">
              <a:xfrm>
                <a:off x="6193438" y="4797152"/>
                <a:ext cx="466794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336600"/>
                    </a:solidFill>
                    <a:latin typeface="標楷體" pitchFamily="65" charset="-120"/>
                    <a:ea typeface="標楷體" pitchFamily="65" charset="-120"/>
                  </a:rPr>
                  <a:t>境</a:t>
                </a:r>
              </a:p>
            </p:txBody>
          </p:sp>
        </p:grpSp>
        <p:grpSp>
          <p:nvGrpSpPr>
            <p:cNvPr id="72" name="群組 12"/>
            <p:cNvGrpSpPr>
              <a:grpSpLocks/>
            </p:cNvGrpSpPr>
            <p:nvPr/>
          </p:nvGrpSpPr>
          <p:grpSpPr bwMode="auto">
            <a:xfrm>
              <a:off x="1258593" y="3754317"/>
              <a:ext cx="1057147" cy="1519725"/>
              <a:chOff x="1258593" y="3754317"/>
              <a:chExt cx="1057147" cy="1519725"/>
            </a:xfrm>
          </p:grpSpPr>
          <p:sp>
            <p:nvSpPr>
              <p:cNvPr id="73" name="文字方塊 13"/>
              <p:cNvSpPr txBox="1">
                <a:spLocks noChangeArrowheads="1"/>
              </p:cNvSpPr>
              <p:nvPr/>
            </p:nvSpPr>
            <p:spPr bwMode="auto">
              <a:xfrm>
                <a:off x="1385236" y="4113736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FF9900"/>
                    </a:solidFill>
                    <a:latin typeface="標楷體" pitchFamily="65" charset="-120"/>
                    <a:ea typeface="標楷體" pitchFamily="65" charset="-120"/>
                  </a:rPr>
                  <a:t>活</a:t>
                </a:r>
              </a:p>
            </p:txBody>
          </p:sp>
          <p:sp>
            <p:nvSpPr>
              <p:cNvPr id="74" name="文字方塊 14"/>
              <p:cNvSpPr txBox="1">
                <a:spLocks noChangeArrowheads="1"/>
              </p:cNvSpPr>
              <p:nvPr/>
            </p:nvSpPr>
            <p:spPr bwMode="auto">
              <a:xfrm>
                <a:off x="1258593" y="3754317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FF9900"/>
                    </a:solidFill>
                    <a:latin typeface="標楷體" pitchFamily="65" charset="-120"/>
                    <a:ea typeface="標楷體" pitchFamily="65" charset="-120"/>
                  </a:rPr>
                  <a:t>生</a:t>
                </a:r>
              </a:p>
            </p:txBody>
          </p:sp>
          <p:sp>
            <p:nvSpPr>
              <p:cNvPr id="75" name="文字方塊 15"/>
              <p:cNvSpPr txBox="1">
                <a:spLocks noChangeArrowheads="1"/>
              </p:cNvSpPr>
              <p:nvPr/>
            </p:nvSpPr>
            <p:spPr bwMode="auto">
              <a:xfrm>
                <a:off x="1584926" y="4437111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FF9900"/>
                    </a:solidFill>
                    <a:latin typeface="標楷體" pitchFamily="65" charset="-120"/>
                    <a:ea typeface="標楷體" pitchFamily="65" charset="-120"/>
                  </a:rPr>
                  <a:t>情</a:t>
                </a:r>
              </a:p>
            </p:txBody>
          </p:sp>
          <p:sp>
            <p:nvSpPr>
              <p:cNvPr id="76" name="文字方塊 16"/>
              <p:cNvSpPr txBox="1">
                <a:spLocks noChangeArrowheads="1"/>
              </p:cNvSpPr>
              <p:nvPr/>
            </p:nvSpPr>
            <p:spPr bwMode="auto">
              <a:xfrm>
                <a:off x="1800950" y="4798313"/>
                <a:ext cx="514790" cy="4757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200" b="1">
                    <a:solidFill>
                      <a:srgbClr val="FF9900"/>
                    </a:solidFill>
                    <a:latin typeface="標楷體" pitchFamily="65" charset="-120"/>
                    <a:ea typeface="標楷體" pitchFamily="65" charset="-120"/>
                  </a:rPr>
                  <a:t>境</a:t>
                </a:r>
              </a:p>
            </p:txBody>
          </p:sp>
        </p:grpSp>
      </p:grpSp>
      <p:grpSp>
        <p:nvGrpSpPr>
          <p:cNvPr id="3" name="群組 2"/>
          <p:cNvGrpSpPr/>
          <p:nvPr/>
        </p:nvGrpSpPr>
        <p:grpSpPr>
          <a:xfrm>
            <a:off x="3254766" y="2704402"/>
            <a:ext cx="1656184" cy="2232248"/>
            <a:chOff x="3347864" y="2204864"/>
            <a:chExt cx="1656184" cy="2232248"/>
          </a:xfrm>
        </p:grpSpPr>
        <p:sp>
          <p:nvSpPr>
            <p:cNvPr id="2" name="甜甜圈 1"/>
            <p:cNvSpPr/>
            <p:nvPr/>
          </p:nvSpPr>
          <p:spPr>
            <a:xfrm>
              <a:off x="3779912" y="2204864"/>
              <a:ext cx="648072" cy="648072"/>
            </a:xfrm>
            <a:prstGeom prst="donu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甜甜圈 62"/>
            <p:cNvSpPr/>
            <p:nvPr/>
          </p:nvSpPr>
          <p:spPr>
            <a:xfrm>
              <a:off x="4355976" y="3789040"/>
              <a:ext cx="648072" cy="648072"/>
            </a:xfrm>
            <a:prstGeom prst="donu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甜甜圈 63"/>
            <p:cNvSpPr/>
            <p:nvPr/>
          </p:nvSpPr>
          <p:spPr>
            <a:xfrm>
              <a:off x="3347864" y="3356992"/>
              <a:ext cx="648072" cy="648072"/>
            </a:xfrm>
            <a:prstGeom prst="donu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6707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7" name="Shape 527"/>
          <p:cNvPicPr preferRelativeResize="0"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450" y="917575"/>
            <a:ext cx="9099550" cy="5248275"/>
          </a:xfrm>
        </p:spPr>
      </p:pic>
      <p:sp>
        <p:nvSpPr>
          <p:cNvPr id="249858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AA39894-C09A-44FB-97BA-71241142B74D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25</a:t>
            </a:fld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9859" name="Shape 526"/>
          <p:cNvSpPr txBox="1">
            <a:spLocks noChangeArrowheads="1"/>
          </p:cNvSpPr>
          <p:nvPr/>
        </p:nvSpPr>
        <p:spPr bwMode="auto">
          <a:xfrm>
            <a:off x="1043609" y="142875"/>
            <a:ext cx="691276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SzPct val="25000"/>
            </a:pPr>
            <a:r>
              <a:rPr lang="en-US" sz="40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核心素養的轉化</a:t>
            </a:r>
            <a:r>
              <a:rPr lang="en-US" sz="4000" b="1" dirty="0" err="1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與發展</a:t>
            </a:r>
            <a:endParaRPr lang="en-US" sz="4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564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200"/>
            <a:ext cx="7331987" cy="6786078"/>
          </a:xfrm>
        </p:spPr>
      </p:pic>
    </p:spTree>
    <p:extLst>
      <p:ext uri="{BB962C8B-B14F-4D97-AF65-F5344CB8AC3E}">
        <p14:creationId xmlns:p14="http://schemas.microsoft.com/office/powerpoint/2010/main" val="32690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2" y="72223"/>
            <a:ext cx="7704856" cy="3494985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62" y="2060848"/>
            <a:ext cx="7704856" cy="47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2" y="419100"/>
            <a:ext cx="8731695" cy="6128208"/>
          </a:xfrm>
        </p:spPr>
      </p:pic>
    </p:spTree>
    <p:extLst>
      <p:ext uri="{BB962C8B-B14F-4D97-AF65-F5344CB8AC3E}">
        <p14:creationId xmlns:p14="http://schemas.microsoft.com/office/powerpoint/2010/main" val="99587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Shape 558"/>
          <p:cNvSpPr>
            <a:spLocks noGrp="1"/>
          </p:cNvSpPr>
          <p:nvPr>
            <p:ph type="title"/>
          </p:nvPr>
        </p:nvSpPr>
        <p:spPr bwMode="auto">
          <a:xfrm>
            <a:off x="398463" y="307975"/>
            <a:ext cx="8520112" cy="7635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en-US" sz="36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課程架構</a:t>
            </a:r>
            <a:r>
              <a:rPr lang="en-US" altLang="zh-TW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--</a:t>
            </a:r>
            <a:r>
              <a:rPr lang="en-US" sz="36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各學習階段課程類型</a:t>
            </a:r>
            <a:endParaRPr 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256002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EB9E4-5A66-4725-A067-20409C3E19A4}" type="slidenum">
              <a:rPr lang="en-US" altLang="zh-TW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pPr/>
              <a:t>29</a:t>
            </a:fld>
            <a:endParaRPr lang="en-US" altLang="zh-TW">
              <a:latin typeface="標楷體" pitchFamily="65" charset="-120"/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256003" name="Shape 56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81121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979663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資料庫圖表 33"/>
          <p:cNvGraphicFramePr/>
          <p:nvPr/>
        </p:nvGraphicFramePr>
        <p:xfrm>
          <a:off x="255557" y="6327"/>
          <a:ext cx="842968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02" name="文字方塊 10"/>
          <p:cNvSpPr txBox="1">
            <a:spLocks noChangeArrowheads="1"/>
          </p:cNvSpPr>
          <p:nvPr/>
        </p:nvSpPr>
        <p:spPr bwMode="auto">
          <a:xfrm>
            <a:off x="2786063" y="1571625"/>
            <a:ext cx="571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 sz="1400">
              <a:latin typeface="Calibri" pitchFamily="34" charset="0"/>
              <a:ea typeface="微軟正黑體"/>
              <a:cs typeface="微軟正黑體"/>
            </a:endParaRPr>
          </a:p>
        </p:txBody>
      </p:sp>
      <p:sp>
        <p:nvSpPr>
          <p:cNvPr id="60420" name="文字方塊 15"/>
          <p:cNvSpPr txBox="1">
            <a:spLocks noChangeArrowheads="1"/>
          </p:cNvSpPr>
          <p:nvPr/>
        </p:nvSpPr>
        <p:spPr bwMode="auto">
          <a:xfrm>
            <a:off x="2627313" y="4221163"/>
            <a:ext cx="1136650" cy="83026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調整</a:t>
            </a:r>
            <a:endParaRPr lang="en-US" altLang="zh-TW" sz="2400" b="1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心情</a:t>
            </a:r>
            <a:endParaRPr lang="en-US" altLang="zh-TW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0421" name="文字方塊 16"/>
          <p:cNvSpPr txBox="1">
            <a:spLocks noChangeArrowheads="1"/>
          </p:cNvSpPr>
          <p:nvPr/>
        </p:nvSpPr>
        <p:spPr bwMode="auto">
          <a:xfrm>
            <a:off x="4572000" y="3429000"/>
            <a:ext cx="1081088" cy="83026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增能</a:t>
            </a:r>
            <a:endParaRPr lang="en-US" altLang="zh-TW" sz="2400" b="1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研習</a:t>
            </a:r>
          </a:p>
        </p:txBody>
      </p:sp>
      <p:sp>
        <p:nvSpPr>
          <p:cNvPr id="60422" name="文字方塊 17"/>
          <p:cNvSpPr txBox="1">
            <a:spLocks noChangeArrowheads="1"/>
          </p:cNvSpPr>
          <p:nvPr/>
        </p:nvSpPr>
        <p:spPr bwMode="auto">
          <a:xfrm>
            <a:off x="6300788" y="3013075"/>
            <a:ext cx="1025525" cy="83185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改變</a:t>
            </a:r>
            <a:endParaRPr lang="en-US" altLang="zh-TW" sz="2400" b="1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教學</a:t>
            </a:r>
            <a:endParaRPr lang="en-US" altLang="zh-TW" sz="2400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06" name="文字方塊 7"/>
          <p:cNvSpPr txBox="1">
            <a:spLocks noChangeArrowheads="1"/>
          </p:cNvSpPr>
          <p:nvPr/>
        </p:nvSpPr>
        <p:spPr bwMode="auto">
          <a:xfrm>
            <a:off x="688975" y="1352550"/>
            <a:ext cx="3878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九年一貫課程的省思</a:t>
            </a:r>
          </a:p>
        </p:txBody>
      </p:sp>
      <p:sp>
        <p:nvSpPr>
          <p:cNvPr id="10" name="向右箭號 9"/>
          <p:cNvSpPr/>
          <p:nvPr/>
        </p:nvSpPr>
        <p:spPr>
          <a:xfrm>
            <a:off x="755650" y="2133600"/>
            <a:ext cx="720725" cy="2873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4808" name="文字方塊 11"/>
          <p:cNvSpPr txBox="1">
            <a:spLocks noChangeArrowheads="1"/>
          </p:cNvSpPr>
          <p:nvPr/>
        </p:nvSpPr>
        <p:spPr bwMode="auto">
          <a:xfrm>
            <a:off x="1476375" y="1989138"/>
            <a:ext cx="267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基層教師的心聲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1116013" y="5229225"/>
            <a:ext cx="800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焦慮</a:t>
            </a:r>
            <a:endParaRPr lang="en-US" altLang="zh-TW" sz="2400" b="1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>
                <a:latin typeface="標楷體" pitchFamily="65" charset="-120"/>
                <a:ea typeface="標楷體" pitchFamily="65" charset="-120"/>
              </a:rPr>
              <a:t>不安</a:t>
            </a:r>
          </a:p>
        </p:txBody>
      </p:sp>
      <p:sp>
        <p:nvSpPr>
          <p:cNvPr id="14" name="雲朵形圖說文字 13"/>
          <p:cNvSpPr/>
          <p:nvPr/>
        </p:nvSpPr>
        <p:spPr>
          <a:xfrm>
            <a:off x="3995738" y="4652963"/>
            <a:ext cx="4176712" cy="1800225"/>
          </a:xfrm>
          <a:prstGeom prst="cloudCallout">
            <a:avLst>
              <a:gd name="adj1" fmla="val 64844"/>
              <a:gd name="adj2" fmla="val -1653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643438" y="4797425"/>
            <a:ext cx="3705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終於看到</a:t>
            </a:r>
            <a:r>
              <a:rPr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一線曙光</a:t>
            </a:r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但是</a:t>
            </a:r>
            <a:endParaRPr lang="en-US" altLang="zh-TW" sz="2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這樣就夠了嗎</a:t>
            </a:r>
            <a:r>
              <a:rPr lang="en-US" altLang="zh-TW" sz="28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8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12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586D065-134D-464D-A1AE-B4D1629E2C90}" type="slidenum">
              <a:rPr lang="zh-TW" altLang="en-US" smtClean="0"/>
              <a:pPr/>
              <a:t>3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054182801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P spid="60420" grpId="0"/>
      <p:bldP spid="60421" grpId="0"/>
      <p:bldP spid="60422" grpId="0"/>
      <p:bldP spid="13" grpId="0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Shape 566"/>
          <p:cNvSpPr>
            <a:spLocks noGrp="1"/>
          </p:cNvSpPr>
          <p:nvPr>
            <p:ph type="title"/>
          </p:nvPr>
        </p:nvSpPr>
        <p:spPr bwMode="auto">
          <a:xfrm>
            <a:off x="-252536" y="-3121"/>
            <a:ext cx="7467600" cy="1008063"/>
          </a:xfrm>
        </p:spPr>
        <p:txBody>
          <a:bodyPr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buSzPct val="25000"/>
            </a:pPr>
            <a:r>
              <a:rPr lang="en-US" sz="3600" b="1" cap="none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課程之連貫統整與多元適性</a:t>
            </a:r>
            <a:endParaRPr lang="en-US" sz="3600" b="1" cap="none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pic>
        <p:nvPicPr>
          <p:cNvPr id="258050" name="Shape 567"/>
          <p:cNvPicPr preferRelativeResize="0">
            <a:picLocks noGrp="1"/>
          </p:cNvPicPr>
          <p:nvPr>
            <p:ph sz="quarter" idx="1"/>
          </p:nvPr>
        </p:nvPicPr>
        <p:blipFill>
          <a:blip r:embed="rId3" cstate="print"/>
          <a:srcRect l="-243" r="2"/>
          <a:stretch>
            <a:fillRect/>
          </a:stretch>
        </p:blipFill>
        <p:spPr>
          <a:xfrm>
            <a:off x="741363" y="1169988"/>
            <a:ext cx="7402512" cy="5259387"/>
          </a:xfrm>
        </p:spPr>
      </p:pic>
      <p:sp>
        <p:nvSpPr>
          <p:cNvPr id="258051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29AA9C-B573-4257-B603-787B55E8898B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30</a:t>
            </a:fld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004536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Shape 573"/>
          <p:cNvSpPr txBox="1">
            <a:spLocks noChangeArrowheads="1"/>
          </p:cNvSpPr>
          <p:nvPr/>
        </p:nvSpPr>
        <p:spPr bwMode="auto">
          <a:xfrm>
            <a:off x="-612576" y="1117"/>
            <a:ext cx="818038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ct val="25000"/>
              <a:buFont typeface="Arial" charset="0"/>
              <a:buNone/>
            </a:pPr>
            <a:r>
              <a:rPr lang="zh-TW" altLang="en-US" sz="36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國民中學及國民小學</a:t>
            </a:r>
            <a:r>
              <a:rPr lang="en-US" sz="36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課程</a:t>
            </a:r>
            <a:r>
              <a:rPr lang="en-US" sz="36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</a:rPr>
              <a:t>規劃</a:t>
            </a:r>
            <a:endParaRPr lang="en-US" sz="3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</a:endParaRPr>
          </a:p>
        </p:txBody>
      </p:sp>
      <p:sp>
        <p:nvSpPr>
          <p:cNvPr id="260098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3433DAC-2CDF-4276-8F07-1150CE3CD796}" type="slidenum">
              <a:rPr lang="zh-TW" altLang="en-US" smtClean="0">
                <a:latin typeface="Arial" charset="0"/>
                <a:ea typeface="新細明體" charset="-120"/>
              </a:rPr>
              <a:pPr/>
              <a:t>31</a:t>
            </a:fld>
            <a:endParaRPr lang="en-US" altLang="zh-TW">
              <a:latin typeface="Arial" charset="0"/>
              <a:ea typeface="新細明體" charset="-120"/>
            </a:endParaRPr>
          </a:p>
        </p:txBody>
      </p:sp>
      <p:grpSp>
        <p:nvGrpSpPr>
          <p:cNvPr id="260099" name="群組 2"/>
          <p:cNvGrpSpPr>
            <a:grpSpLocks/>
          </p:cNvGrpSpPr>
          <p:nvPr/>
        </p:nvGrpSpPr>
        <p:grpSpPr bwMode="auto">
          <a:xfrm>
            <a:off x="683568" y="981199"/>
            <a:ext cx="7561709" cy="5876801"/>
            <a:chOff x="611560" y="764704"/>
            <a:chExt cx="7500990" cy="6021300"/>
          </a:xfrm>
        </p:grpSpPr>
        <p:pic>
          <p:nvPicPr>
            <p:cNvPr id="260100" name="Shape 57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t="754"/>
            <a:stretch>
              <a:fillRect/>
            </a:stretch>
          </p:blipFill>
          <p:spPr bwMode="auto">
            <a:xfrm>
              <a:off x="611560" y="764704"/>
              <a:ext cx="7500990" cy="602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矩形 1"/>
            <p:cNvSpPr/>
            <p:nvPr/>
          </p:nvSpPr>
          <p:spPr>
            <a:xfrm>
              <a:off x="2915634" y="2529676"/>
              <a:ext cx="1223895" cy="1763403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TW" altLang="en-US" sz="1600" dirty="0">
                  <a:solidFill>
                    <a:srgbClr val="92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生活課程</a:t>
              </a:r>
              <a:endParaRPr lang="en-US" altLang="zh-TW" sz="1600" dirty="0">
                <a:solidFill>
                  <a:srgbClr val="92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zh-TW" sz="1600" dirty="0">
                  <a:solidFill>
                    <a:srgbClr val="92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(6)</a:t>
              </a:r>
              <a:endParaRPr lang="zh-TW" altLang="en-US" sz="1600" dirty="0">
                <a:solidFill>
                  <a:srgbClr val="92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93364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-324544" y="59831"/>
            <a:ext cx="8329613" cy="582612"/>
          </a:xfrm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3600" b="1" cap="none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九年一貫課綱及107總綱之</a:t>
            </a:r>
            <a:r>
              <a:rPr lang="en-US" sz="36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課程</a:t>
            </a:r>
            <a:r>
              <a:rPr lang="en-US" sz="3600" b="1" cap="none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比較</a:t>
            </a:r>
          </a:p>
        </p:txBody>
      </p:sp>
      <p:sp>
        <p:nvSpPr>
          <p:cNvPr id="262146" name="投影片編號版面配置區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A832724-4332-4822-AA44-EA03E8037CEB}" type="slidenum">
              <a:rPr lang="zh-TW" altLang="en-US" smtClean="0">
                <a:latin typeface="標楷體" pitchFamily="65" charset="-120"/>
                <a:ea typeface="標楷體" pitchFamily="65" charset="-120"/>
              </a:rPr>
              <a:pPr/>
              <a:t>32</a:t>
            </a:fld>
            <a:endParaRPr lang="en-US" altLang="zh-TW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81" name="Shape 581"/>
          <p:cNvGraphicFramePr/>
          <p:nvPr>
            <p:extLst/>
          </p:nvPr>
        </p:nvGraphicFramePr>
        <p:xfrm>
          <a:off x="179388" y="1506538"/>
          <a:ext cx="8390725" cy="509739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85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86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6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541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200" b="1" u="none" strike="noStrike" cap="none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九年一貫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十二年國教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8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課程理念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u="none" strike="noStrike" cap="none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能力導向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u="none" strike="noStrike" cap="none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素養導向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0865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2200" b="1" u="none" strike="noStrike" cap="none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2200" b="1" u="none" strike="noStrike" cap="none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lang="en-US" sz="2200" b="1" u="none" strike="noStrike" cap="none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課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程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架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200" b="1" u="none" strike="noStrike" cap="none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構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七大領域</a:t>
                      </a:r>
                      <a:endParaRPr lang="en-US" sz="22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「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自然與生活科技」合一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endParaRPr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節數採彈性比例制</a:t>
                      </a:r>
                      <a:endParaRPr lang="en-US" sz="22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彈性學習「節數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」，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其使用無明確規範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重大議題設置課綱</a:t>
                      </a:r>
                      <a:endParaRPr lang="en-US" sz="22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低年級「生活課程」與「綜合活動」分設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各領域學習階段劃分不一</a:t>
                      </a:r>
                      <a:endParaRPr lang="en-US" sz="2200" b="1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八大領域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分為「自然科學」及「科技」領域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節數採固定制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彈性學習「課程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」，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其使用有明確規範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重大議題融入各領域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低年級「綜合活動」融入「生活課程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</a:t>
                      </a: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各領域學習階段統一劃分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"/>
                        <a:sym typeface="Arial"/>
                      </a:endParaRPr>
                    </a:p>
                    <a:p>
                      <a:pPr marL="180975" marR="0" lvl="0" indent="-1809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C00000"/>
                        </a:buClr>
                        <a:buSzPct val="100000"/>
                        <a:buFont typeface="Arial"/>
                        <a:buChar char="•"/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增設「新住民語文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Arial"/>
                          <a:sym typeface="Arial"/>
                        </a:rPr>
                        <a:t>」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62165" name="Shape 582"/>
          <p:cNvSpPr txBox="1">
            <a:spLocks noChangeArrowheads="1"/>
          </p:cNvSpPr>
          <p:nvPr/>
        </p:nvSpPr>
        <p:spPr bwMode="auto">
          <a:xfrm>
            <a:off x="179388" y="928688"/>
            <a:ext cx="4679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altLang="zh-TW" sz="2800" b="1" u="sng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  <a:hlinkClick r:id="rId3"/>
              </a:rPr>
              <a:t>※</a:t>
            </a:r>
            <a:r>
              <a:rPr lang="en-US" sz="28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學習總節數不變</a:t>
            </a:r>
          </a:p>
        </p:txBody>
      </p:sp>
    </p:spTree>
    <p:extLst>
      <p:ext uri="{BB962C8B-B14F-4D97-AF65-F5344CB8AC3E}">
        <p14:creationId xmlns:p14="http://schemas.microsoft.com/office/powerpoint/2010/main" val="149225221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Shape 588"/>
          <p:cNvSpPr>
            <a:spLocks noGrp="1"/>
          </p:cNvSpPr>
          <p:nvPr>
            <p:ph type="title"/>
          </p:nvPr>
        </p:nvSpPr>
        <p:spPr bwMode="auto">
          <a:xfrm>
            <a:off x="892175" y="-26988"/>
            <a:ext cx="7359650" cy="76358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en-US" sz="3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領域課程可依學校需求彈性組合</a:t>
            </a:r>
            <a:endParaRPr lang="zh-TW" altLang="en-US" sz="3600" b="1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264194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EC8450-C823-476D-BE5D-2420234B55C1}" type="slidenum">
              <a:rPr lang="en-US" altLang="zh-TW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pPr/>
              <a:t>33</a:t>
            </a:fld>
            <a:endParaRPr lang="en-US" altLang="zh-TW">
              <a:latin typeface="標楷體" pitchFamily="65" charset="-120"/>
              <a:ea typeface="標楷體" pitchFamily="65" charset="-120"/>
              <a:cs typeface="Calibri" pitchFamily="34" charset="0"/>
            </a:endParaRPr>
          </a:p>
        </p:txBody>
      </p:sp>
      <p:graphicFrame>
        <p:nvGraphicFramePr>
          <p:cNvPr id="88109" name="Group 45"/>
          <p:cNvGraphicFramePr>
            <a:graphicFrameLocks noGrp="1"/>
          </p:cNvGraphicFramePr>
          <p:nvPr>
            <p:extLst/>
          </p:nvPr>
        </p:nvGraphicFramePr>
        <p:xfrm>
          <a:off x="142875" y="765175"/>
          <a:ext cx="8677275" cy="5974565"/>
        </p:xfrm>
        <a:graphic>
          <a:graphicData uri="http://schemas.openxmlformats.org/drawingml/2006/table">
            <a:tbl>
              <a:tblPr/>
              <a:tblGrid>
                <a:gridCol w="1404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Arial Black" pitchFamily="34" charset="0"/>
                        </a:rPr>
                        <a:t>排課規劃類型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Arial Black" pitchFamily="34" charset="0"/>
                        </a:rPr>
                        <a:t>說明</a:t>
                      </a: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Arial Black" pitchFamily="34" charset="0"/>
                        </a:rPr>
                        <a:t>舉例一：一般規劃樣態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Arial Black" pitchFamily="34" charset="0"/>
                        </a:rPr>
                        <a:t>舉例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  <a:sym typeface="Arial Black" pitchFamily="34" charset="0"/>
                        </a:rPr>
                        <a:t>二：彈性規劃樣態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以「週」為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單位排課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針對每週一節課之科目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七年級每週一節社會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（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地理科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）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每週一節視覺藝術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七年級單週兩節社會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（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地理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科）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雙週兩節視覺藝術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以「學期」為單位排課</a:t>
                      </a: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每週一節社會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 （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地理科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）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每週一節視覺藝術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上學期每週兩節社會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（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地理科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）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下學期每週兩節視覺藝術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領域內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跨科整合</a:t>
                      </a: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針對第四學習階段含數個科目之領域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視覺藝術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、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表演藝術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、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音樂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分科教學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各一節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視覺與表演藝術合科共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二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音樂一節</a:t>
                      </a: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73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七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、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八年級視覺藝術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、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表演藝術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、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音樂分科教學各一節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七年級視覺藝術兩節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、表演藝術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一節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．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八年級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表演藝術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一節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音樂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二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節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．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8688">
                <a:tc>
                  <a:txBody>
                    <a:bodyPr/>
                    <a:lstStyle/>
                    <a:p>
                      <a:pPr marL="0" marR="0" lvl="0" indent="-698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跨領域統整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統整節數不得超過領域總節數⅕</a:t>
                      </a: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並可進行協同教學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藝術領域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三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自然領域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三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節</a:t>
                      </a: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表演藝術、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音樂各一節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自然兩節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科學之美（跨科統整自然科學與美術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）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二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節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．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跨階段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彈性開課</a:t>
                      </a: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第二階段增一節彈性時數</a:t>
                      </a: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,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第三階段則減一節彈性時數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第二階段英語科一節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第三階段英語科</a:t>
                      </a:r>
                      <a:r>
                        <a:rPr kumimoji="0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二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節</a:t>
                      </a: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第二階段英語科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零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5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第三階段英語科</a:t>
                      </a:r>
                      <a:r>
                        <a:rPr kumimoji="0" lang="zh-TW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一加二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  <a:sym typeface="Arial Black" pitchFamily="34" charset="0"/>
                        </a:rPr>
                        <a:t>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2C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323528" y="1052736"/>
            <a:ext cx="1008112" cy="1440160"/>
            <a:chOff x="323528" y="1052736"/>
            <a:chExt cx="1008112" cy="1440160"/>
          </a:xfrm>
        </p:grpSpPr>
        <p:sp>
          <p:nvSpPr>
            <p:cNvPr id="2" name="甜甜圈 1"/>
            <p:cNvSpPr/>
            <p:nvPr/>
          </p:nvSpPr>
          <p:spPr>
            <a:xfrm>
              <a:off x="395536" y="1052736"/>
              <a:ext cx="936104" cy="792088"/>
            </a:xfrm>
            <a:prstGeom prst="don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甜甜圈 5"/>
            <p:cNvSpPr/>
            <p:nvPr/>
          </p:nvSpPr>
          <p:spPr>
            <a:xfrm>
              <a:off x="323528" y="1700808"/>
              <a:ext cx="936104" cy="792088"/>
            </a:xfrm>
            <a:prstGeom prst="don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-1238" y="2564904"/>
            <a:ext cx="1657422" cy="2592288"/>
            <a:chOff x="-1238" y="2564904"/>
            <a:chExt cx="1657422" cy="2592288"/>
          </a:xfrm>
        </p:grpSpPr>
        <p:sp>
          <p:nvSpPr>
            <p:cNvPr id="7" name="甜甜圈 6"/>
            <p:cNvSpPr/>
            <p:nvPr/>
          </p:nvSpPr>
          <p:spPr>
            <a:xfrm>
              <a:off x="0" y="2564904"/>
              <a:ext cx="1656184" cy="1008112"/>
            </a:xfrm>
            <a:prstGeom prst="don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甜甜圈 7"/>
            <p:cNvSpPr/>
            <p:nvPr/>
          </p:nvSpPr>
          <p:spPr>
            <a:xfrm>
              <a:off x="-1238" y="4149080"/>
              <a:ext cx="1656184" cy="1008112"/>
            </a:xfrm>
            <a:prstGeom prst="don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甜甜圈 8"/>
          <p:cNvSpPr/>
          <p:nvPr/>
        </p:nvSpPr>
        <p:spPr>
          <a:xfrm>
            <a:off x="-15074" y="5445224"/>
            <a:ext cx="1656184" cy="100811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8738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Shape 596"/>
          <p:cNvSpPr>
            <a:spLocks noGrp="1"/>
          </p:cNvSpPr>
          <p:nvPr>
            <p:ph type="title"/>
          </p:nvPr>
        </p:nvSpPr>
        <p:spPr bwMode="auto">
          <a:xfrm>
            <a:off x="359569" y="254548"/>
            <a:ext cx="8521700" cy="85725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校訂（</a:t>
            </a:r>
            <a:r>
              <a:rPr lang="en-US" sz="40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彈性學習</a:t>
            </a:r>
            <a:r>
              <a:rPr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）課程類型</a:t>
            </a:r>
            <a:r>
              <a:rPr lang="en-US" altLang="zh-TW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/>
            </a:r>
            <a:br>
              <a:rPr lang="en-US" altLang="zh-TW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</a:br>
            <a:r>
              <a:rPr lang="en-US" altLang="zh-TW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/>
            </a:r>
            <a:br>
              <a:rPr lang="en-US" altLang="zh-TW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</a:br>
            <a:endParaRPr lang="en-US" sz="4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267267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E06DAD-CA6B-445A-B5F9-5453FB01A64A}" type="slidenum">
              <a:rPr lang="en-US" altLang="zh-TW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pPr/>
              <a:t>34</a:t>
            </a:fld>
            <a:endParaRPr lang="en-US" altLang="zh-TW">
              <a:latin typeface="標楷體" pitchFamily="65" charset="-120"/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267268" name="Shape 597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2641" t="25642" r="2309" b="26724"/>
          <a:stretch>
            <a:fillRect/>
          </a:stretch>
        </p:blipFill>
        <p:spPr bwMode="auto">
          <a:xfrm>
            <a:off x="209550" y="1489076"/>
            <a:ext cx="7862888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542" y="953007"/>
            <a:ext cx="738289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3417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hape 605"/>
          <p:cNvSpPr>
            <a:spLocks noGrp="1"/>
          </p:cNvSpPr>
          <p:nvPr>
            <p:ph type="title"/>
          </p:nvPr>
        </p:nvSpPr>
        <p:spPr bwMode="auto">
          <a:xfrm>
            <a:off x="179388" y="23813"/>
            <a:ext cx="8729662" cy="763587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多元適性</a:t>
            </a:r>
            <a:r>
              <a:rPr lang="en-US" sz="4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的校訂</a:t>
            </a:r>
            <a:r>
              <a:rPr lang="zh-TW" altLang="en-US" sz="4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（彈性學習）</a:t>
            </a:r>
            <a:r>
              <a:rPr lang="en-US" sz="4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Calibri" pitchFamily="34" charset="0"/>
                <a:sym typeface="Calibri" pitchFamily="34" charset="0"/>
              </a:rPr>
              <a:t>課程</a:t>
            </a:r>
          </a:p>
        </p:txBody>
      </p:sp>
      <p:sp>
        <p:nvSpPr>
          <p:cNvPr id="269315" name="投影片編號版面配置區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99A375-2977-43BB-86FB-A2C0C032B335}" type="slidenum">
              <a:rPr lang="en-US" altLang="zh-TW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pPr/>
              <a:t>35</a:t>
            </a:fld>
            <a:endParaRPr lang="en-US" altLang="zh-TW">
              <a:latin typeface="標楷體" pitchFamily="65" charset="-120"/>
              <a:ea typeface="標楷體" pitchFamily="65" charset="-120"/>
              <a:cs typeface="Calibri" pitchFamily="34" charset="0"/>
            </a:endParaRPr>
          </a:p>
        </p:txBody>
      </p:sp>
      <p:graphicFrame>
        <p:nvGraphicFramePr>
          <p:cNvPr id="92189" name="Group 29"/>
          <p:cNvGraphicFramePr>
            <a:graphicFrameLocks noGrp="1"/>
          </p:cNvGraphicFramePr>
          <p:nvPr>
            <p:extLst/>
          </p:nvPr>
        </p:nvGraphicFramePr>
        <p:xfrm>
          <a:off x="107504" y="836712"/>
          <a:ext cx="8813800" cy="5625089"/>
        </p:xfrm>
        <a:graphic>
          <a:graphicData uri="http://schemas.openxmlformats.org/drawingml/2006/table">
            <a:tbl>
              <a:tblPr/>
              <a:tblGrid>
                <a:gridCol w="1758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54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Arial Black" pitchFamily="34" charset="0"/>
                        </a:rPr>
                        <a:t>類型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Arial Black" pitchFamily="34" charset="0"/>
                        </a:rPr>
                        <a:t>建議內容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主題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/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專題</a:t>
                      </a:r>
                      <a:r>
                        <a:rPr kumimoji="0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議題探究課程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跨領域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科目或結合各項議題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發展「統整性主題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專題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議題探究課程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」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強化知能整合與生活運用能力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社團活動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sym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與技藝課程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sym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社團活動：學生依興趣及能力分組選修與其他班級學生共同上課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sym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技藝課程：以促進手眼身心等感官統合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實際操作之課程為主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也可開設與技術型高中銜接的技藝課程等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．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25000"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特殊需求領域課程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專指針對「特殊教育」學生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如：身心障礙或資賦優異學生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及特殊類型班級如體育班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，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藝才班所設計的課程</a:t>
                      </a:r>
                      <a:r>
                        <a:rPr kumimoji="0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．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3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其他類課程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包括本土語文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新住民語文、服務學習、戶外教育、班際或校際交流、自治活動、班級輔導、學生自主學習等各式課程</a:t>
                      </a:r>
                      <a:r>
                        <a:rPr kumimoji="0" lang="en-US" altLang="zh-TW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,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以及領域補救教學課程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sym typeface="Arial Black" pitchFamily="34" charset="0"/>
                        </a:rPr>
                        <a:t>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Arial Black" pitchFamily="34" charset="0"/>
                        <a:sym typeface="Arial Black" pitchFamily="34" charset="0"/>
                      </a:endParaRPr>
                    </a:p>
                  </a:txBody>
                  <a:tcPr marL="91425" marR="91425" marT="91425" marB="91425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7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Arial Black" pitchFamily="34" charset="0"/>
                        </a:rPr>
                        <a:t>鼓勵跨領域探究及自主學習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Arial Black" pitchFamily="34" charset="0"/>
                        </a:rPr>
                        <a:t>    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Arial Black" pitchFamily="34" charset="0"/>
                        </a:rPr>
                        <a:t>鼓勵適性學習的發展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Arial Black" pitchFamily="34" charset="0"/>
                      </a:endParaRPr>
                    </a:p>
                  </a:txBody>
                  <a:tcPr marL="91425" marR="91425" marT="91425" marB="91425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7352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Shape 612"/>
          <p:cNvSpPr>
            <a:spLocks noGrp="1"/>
          </p:cNvSpPr>
          <p:nvPr>
            <p:ph type="title"/>
          </p:nvPr>
        </p:nvSpPr>
        <p:spPr bwMode="auto">
          <a:xfrm>
            <a:off x="311150" y="266700"/>
            <a:ext cx="8521700" cy="8858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校訂（</a:t>
            </a:r>
            <a:r>
              <a:rPr lang="en-US" sz="40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彈性學習</a:t>
            </a:r>
            <a:r>
              <a:rPr lang="zh-TW" altLang="en-US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）</a:t>
            </a:r>
            <a:r>
              <a:rPr lang="en-US" sz="4000" b="1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課程的預期成效</a:t>
            </a:r>
            <a:endParaRPr lang="en-US" sz="40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271362" name="投影片編號版面配置區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B098DE-F628-4F85-B7AD-D5D89A42596C}" type="slidenum">
              <a:rPr lang="en-US" altLang="zh-TW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pPr/>
              <a:t>36</a:t>
            </a:fld>
            <a:endParaRPr lang="en-US" altLang="zh-TW">
              <a:latin typeface="標楷體" pitchFamily="65" charset="-120"/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271363" name="Shape 613"/>
          <p:cNvPicPr preferRelativeResize="0">
            <a:picLocks noChangeAspect="1" noChangeArrowheads="1"/>
          </p:cNvPicPr>
          <p:nvPr/>
        </p:nvPicPr>
        <p:blipFill>
          <a:blip r:embed="rId3" cstate="print"/>
          <a:srcRect t="11424" b="20689"/>
          <a:stretch>
            <a:fillRect/>
          </a:stretch>
        </p:blipFill>
        <p:spPr bwMode="auto">
          <a:xfrm>
            <a:off x="1037431" y="1214635"/>
            <a:ext cx="7069138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4" name="Shape 614"/>
          <p:cNvSpPr txBox="1">
            <a:spLocks noChangeArrowheads="1"/>
          </p:cNvSpPr>
          <p:nvPr/>
        </p:nvSpPr>
        <p:spPr bwMode="auto">
          <a:xfrm>
            <a:off x="3314700" y="1152525"/>
            <a:ext cx="555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zh-TW" altLang="en-US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271365" name="Shape 615"/>
          <p:cNvSpPr txBox="1">
            <a:spLocks noChangeArrowheads="1"/>
          </p:cNvSpPr>
          <p:nvPr/>
        </p:nvSpPr>
        <p:spPr bwMode="auto">
          <a:xfrm>
            <a:off x="1514942" y="5646517"/>
            <a:ext cx="27940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980000"/>
              </a:buClr>
              <a:buSzPct val="25000"/>
              <a:buFont typeface="Arial" charset="0"/>
              <a:buNone/>
            </a:pPr>
            <a:r>
              <a:rPr lang="en-US" sz="3000" b="1" dirty="0" err="1">
                <a:solidFill>
                  <a:srgbClr val="98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帶動教學活化</a:t>
            </a:r>
            <a:endParaRPr lang="en-US" sz="3000" b="1" dirty="0">
              <a:solidFill>
                <a:srgbClr val="980000"/>
              </a:solidFill>
              <a:latin typeface="標楷體" pitchFamily="65" charset="-120"/>
              <a:ea typeface="標楷體" pitchFamily="65" charset="-120"/>
              <a:cs typeface="Arial" charset="0"/>
              <a:sym typeface="Arial" charset="0"/>
            </a:endParaRPr>
          </a:p>
        </p:txBody>
      </p:sp>
      <p:sp>
        <p:nvSpPr>
          <p:cNvPr id="271366" name="Shape 616"/>
          <p:cNvSpPr txBox="1">
            <a:spLocks noChangeArrowheads="1"/>
          </p:cNvSpPr>
          <p:nvPr/>
        </p:nvSpPr>
        <p:spPr bwMode="auto">
          <a:xfrm>
            <a:off x="4699000" y="5589588"/>
            <a:ext cx="30622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980000"/>
              </a:buClr>
              <a:buSzPct val="25000"/>
              <a:buFont typeface="Arial" charset="0"/>
              <a:buNone/>
            </a:pPr>
            <a:r>
              <a:rPr lang="en-US" sz="3000" b="1">
                <a:solidFill>
                  <a:srgbClr val="980000"/>
                </a:solidFill>
                <a:latin typeface="標楷體" pitchFamily="65" charset="-120"/>
                <a:ea typeface="標楷體" pitchFamily="65" charset="-120"/>
                <a:cs typeface="Arial" charset="0"/>
                <a:sym typeface="Arial" charset="0"/>
              </a:rPr>
              <a:t>兼顧拔尖與扶弱</a:t>
            </a:r>
          </a:p>
        </p:txBody>
      </p:sp>
    </p:spTree>
    <p:extLst>
      <p:ext uri="{BB962C8B-B14F-4D97-AF65-F5344CB8AC3E}">
        <p14:creationId xmlns:p14="http://schemas.microsoft.com/office/powerpoint/2010/main" val="47103958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title"/>
          </p:nvPr>
        </p:nvSpPr>
        <p:spPr>
          <a:xfrm>
            <a:off x="28936" y="97928"/>
            <a:ext cx="8693150" cy="1325563"/>
          </a:xfrm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4000" b="1" dirty="0" err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領域「學習重點」</a:t>
            </a:r>
            <a:r>
              <a:rPr lang="en-US" sz="4000" b="1" dirty="0" err="1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與核心素養相對應</a:t>
            </a:r>
            <a:r>
              <a:rPr lang="en-US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/>
            </a:r>
            <a:br>
              <a:rPr lang="en-US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</a:br>
            <a:endParaRPr lang="en-US" sz="4000" b="1" cap="none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1906" name="Shape 542"/>
          <p:cNvSpPr>
            <a:spLocks noGrp="1"/>
          </p:cNvSpPr>
          <p:nvPr>
            <p:ph sz="quarter" idx="1"/>
          </p:nvPr>
        </p:nvSpPr>
        <p:spPr>
          <a:xfrm>
            <a:off x="2197100" y="1167652"/>
            <a:ext cx="6946900" cy="4824536"/>
          </a:xfrm>
        </p:spPr>
        <p:txBody>
          <a:bodyPr lIns="91425" tIns="45700" rIns="91425" bIns="45700">
            <a:normAutofit fontScale="92500" lnSpcReduction="10000"/>
          </a:bodyPr>
          <a:lstStyle/>
          <a:p>
            <a:pPr marL="0" indent="0" eaLnBrk="1" hangingPunct="1">
              <a:spcBef>
                <a:spcPct val="0"/>
              </a:spcBef>
              <a:buClr>
                <a:srgbClr val="E36C09"/>
              </a:buClr>
              <a:buSzPct val="100000"/>
              <a:buFont typeface="Noto Sans Symbols"/>
              <a:buChar char="✓"/>
            </a:pPr>
            <a:r>
              <a:rPr lang="en-US" sz="4000" b="1" dirty="0" err="1">
                <a:solidFill>
                  <a:srgbClr val="36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Arial" charset="0"/>
              </a:rPr>
              <a:t>學習表現</a:t>
            </a:r>
            <a:endParaRPr lang="en-US" sz="4000" b="1" dirty="0">
              <a:solidFill>
                <a:srgbClr val="366092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E36C09"/>
              </a:buClr>
              <a:buSzPct val="100000"/>
              <a:buFont typeface="Wingdings" pitchFamily="2" charset="2"/>
              <a:buNone/>
            </a:pPr>
            <a:r>
              <a:rPr lang="en-US" sz="3000" b="1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學習者面對生活環境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、</a:t>
            </a:r>
            <a:r>
              <a:rPr lang="en-US" sz="3000" b="1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議題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與</a:t>
            </a:r>
            <a:r>
              <a:rPr lang="en-US" sz="3000" b="1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情境時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　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E36C09"/>
              </a:buClr>
              <a:buSzPct val="100000"/>
              <a:buFont typeface="Wingdings" pitchFamily="2" charset="2"/>
              <a:buNone/>
            </a:pPr>
            <a:r>
              <a:rPr lang="en-US" sz="3000" b="1" dirty="0" err="1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所展現的能力、態度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與行動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E36C09"/>
              </a:buClr>
              <a:buSzPct val="100000"/>
              <a:buFont typeface="Wingdings" pitchFamily="2" charset="2"/>
              <a:buNone/>
            </a:pPr>
            <a:r>
              <a:rPr lang="en-US" sz="3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(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行、態度、後設認知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  <a:sym typeface="Arial" charset="0"/>
              </a:rPr>
              <a:t>)</a:t>
            </a:r>
            <a:endParaRPr lang="en-US" sz="3000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  <a:sym typeface="Arial" charset="0"/>
            </a:endParaRPr>
          </a:p>
          <a:p>
            <a:pPr marL="0" lvl="1" indent="0" eaLnBrk="1" hangingPunct="1">
              <a:spcBef>
                <a:spcPts val="1800"/>
              </a:spcBef>
              <a:buClr>
                <a:srgbClr val="E36C09"/>
              </a:buClr>
              <a:buSzPct val="100000"/>
              <a:buFont typeface="Noto Sans Symbols"/>
              <a:buChar char="✓"/>
            </a:pPr>
            <a:r>
              <a:rPr lang="en-US" sz="4000" b="1" dirty="0" err="1" smtClean="0">
                <a:solidFill>
                  <a:srgbClr val="36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Arial" charset="0"/>
              </a:rPr>
              <a:t>學習內容</a:t>
            </a:r>
            <a:endParaRPr lang="en-US" sz="4000" b="1" dirty="0">
              <a:solidFill>
                <a:srgbClr val="366092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z="3000" b="1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Arial" charset="0"/>
              </a:rPr>
              <a:t>認識人類探索世界累積的系統知識</a:t>
            </a:r>
            <a:r>
              <a:rPr lang="zh-TW" altLang="en-US" sz="30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Arial" charset="0"/>
              </a:rPr>
              <a:t>，</a:t>
            </a:r>
            <a:r>
              <a:rPr lang="en-US" sz="3000" b="1" dirty="0" err="1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Arial" charset="0"/>
              </a:rPr>
              <a:t>作為解決問題過程中的必要基礎</a:t>
            </a:r>
            <a:endParaRPr lang="en-US" sz="30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  <a:sym typeface="Arial" charset="0"/>
            </a:endParaRPr>
          </a:p>
          <a:p>
            <a:pPr marL="0" indent="0" eaLnBrk="1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altLang="zh-TW" sz="3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Arial" charset="0"/>
              </a:rPr>
              <a:t>(</a:t>
            </a:r>
            <a:r>
              <a:rPr lang="zh-TW" altLang="en-US" sz="3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Arial" charset="0"/>
              </a:rPr>
              <a:t>知</a:t>
            </a:r>
            <a:r>
              <a:rPr lang="en-US" altLang="zh-TW" sz="30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Arial" charset="0"/>
              </a:rPr>
              <a:t>)</a:t>
            </a:r>
            <a:endParaRPr lang="en-US" sz="3000" b="1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  <a:sym typeface="Arial" charset="0"/>
            </a:endParaRPr>
          </a:p>
          <a:p>
            <a:pPr marL="0" lvl="1" indent="0" eaLnBrk="1" hangingPunct="1">
              <a:spcBef>
                <a:spcPts val="1200"/>
              </a:spcBef>
              <a:buClr>
                <a:srgbClr val="000000"/>
              </a:buClr>
              <a:buSzPct val="25000"/>
              <a:buFont typeface="Arial" charset="0"/>
              <a:buNone/>
            </a:pPr>
            <a:r>
              <a:rPr lang="en-US" sz="36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  <a:sym typeface="Arial" charset="0"/>
              </a:rPr>
              <a:t>    </a:t>
            </a:r>
          </a:p>
        </p:txBody>
      </p:sp>
      <p:sp>
        <p:nvSpPr>
          <p:cNvPr id="251907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FD08C9A-4D31-45FF-B440-CC6C0B628A4C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37</a:t>
            </a:fld>
            <a:endParaRPr lang="en-US" altLang="zh-TW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51908" name="Shape 543"/>
          <p:cNvSpPr>
            <a:spLocks noChangeArrowheads="1"/>
          </p:cNvSpPr>
          <p:nvPr/>
        </p:nvSpPr>
        <p:spPr bwMode="auto">
          <a:xfrm rot="5400000">
            <a:off x="-615950" y="1762125"/>
            <a:ext cx="3578225" cy="234632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/>
            <a:endParaRPr lang="zh-TW" altLang="en-US">
              <a:solidFill>
                <a:srgbClr val="FFFF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  <a:sym typeface="Arial" charset="0"/>
            </a:endParaRPr>
          </a:p>
        </p:txBody>
      </p:sp>
      <p:sp>
        <p:nvSpPr>
          <p:cNvPr id="251909" name="Shape 544"/>
          <p:cNvSpPr txBox="1">
            <a:spLocks noChangeArrowheads="1"/>
          </p:cNvSpPr>
          <p:nvPr/>
        </p:nvSpPr>
        <p:spPr bwMode="auto">
          <a:xfrm>
            <a:off x="28575" y="2643188"/>
            <a:ext cx="2371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SzPct val="25000"/>
            </a:pPr>
            <a:r>
              <a:rPr lang="en-US" altLang="zh-TW" sz="3200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  <a:sym typeface="Arial" charset="0"/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35670005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76200"/>
            <a:ext cx="8731696" cy="6858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學習表現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8552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學習表現依學習階段編寫，其編碼方式如後所述。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碼為「表現類別」，分別以英文小寫字母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（數與量）、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（空間與形狀）、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g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（坐標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幾何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r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（關係）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（代數）、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（函數）、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（資料與不確定性）表示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國民小學階段專用，至國民中學、普通型高級中等學校後轉換發展為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碼為學習階段別，依序為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（國民小學低年級）、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II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（國民小學中年級）、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III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（國民小學高年級）、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IV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（國民中學）、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V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（普通型高級中等學校）。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碼為流水號。教科用書在同一學習階段可以不依照流水號順序編寫。</a:t>
            </a:r>
          </a:p>
        </p:txBody>
      </p:sp>
    </p:spTree>
    <p:extLst>
      <p:ext uri="{BB962C8B-B14F-4D97-AF65-F5344CB8AC3E}">
        <p14:creationId xmlns:p14="http://schemas.microsoft.com/office/powerpoint/2010/main" val="265745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63664" cy="5616624"/>
          </a:xfrm>
        </p:spPr>
      </p:pic>
    </p:spTree>
    <p:extLst>
      <p:ext uri="{BB962C8B-B14F-4D97-AF65-F5344CB8AC3E}">
        <p14:creationId xmlns:p14="http://schemas.microsoft.com/office/powerpoint/2010/main" val="18376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4068" y="116632"/>
            <a:ext cx="840302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zh-TW" altLang="en-US" sz="4000" b="1" cap="none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為何實施十二年國教</a:t>
            </a:r>
          </a:p>
        </p:txBody>
      </p:sp>
      <p:sp>
        <p:nvSpPr>
          <p:cNvPr id="206850" name="內容版面配置區 3"/>
          <p:cNvSpPr>
            <a:spLocks noGrp="1"/>
          </p:cNvSpPr>
          <p:nvPr>
            <p:ph sz="quarter" idx="1"/>
          </p:nvPr>
        </p:nvSpPr>
        <p:spPr>
          <a:xfrm>
            <a:off x="290038" y="1168720"/>
            <a:ext cx="8147050" cy="4873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因為在量的實質上，已具備十二年國教的條件。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隨著社會的變遷教育的目標及內容有必要與時俱進。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社會大眾對教育改革的期待，督促政府加快腳步。</a:t>
            </a:r>
          </a:p>
        </p:txBody>
      </p:sp>
      <p:sp>
        <p:nvSpPr>
          <p:cNvPr id="206851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A6FADEB-4B78-4C57-8BB6-A02378F19FF2}" type="slidenum">
              <a:rPr lang="zh-TW" altLang="en-US" smtClean="0">
                <a:latin typeface="Arial" charset="0"/>
                <a:ea typeface="新細明體" charset="-120"/>
              </a:rPr>
              <a:pPr/>
              <a:t>4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29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4214" y="98072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學習內容的編碼方式依年級編寫，如後所述。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碼為「主題類別」，分別以英文大寫字母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（數與量）、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（空間與形狀）、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G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（坐標幾何）、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R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（關係）、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（代數）、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（函數）、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D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（資料與不確定性）表示。其中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國民小學階段專用，至國民中學、普通型高級中等學校後轉換發展為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F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碼為「年級階段」別，依年級區分，依序為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年級，以阿拉伯數字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表示。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年級分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11A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11B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兩類，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年級加深加廣選修課程分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甲與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乙兩類。</a:t>
            </a: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碼為流水號。教科用書在同一年級可以不依照流水號順序編寫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07504" y="0"/>
            <a:ext cx="8403020" cy="685800"/>
          </a:xfrm>
        </p:spPr>
        <p:txBody>
          <a:bodyPr>
            <a:no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學習內容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47406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內容包含「條目」與「說明」，前者為大項目，以黑體字呈現，後者是細項說明，兩者之間以冒號或句號分隔。學習內容的安排以清楚呈現某組數學概念為原則，並非一條目對應一教學單元。部分條目另有「補充說明」，與說明同等重要，甚至更能闡明條目的方向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6637"/>
            <a:ext cx="6137342" cy="443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以函數為例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/>
              <a:t>A-4-</a:t>
            </a:r>
            <a:r>
              <a:rPr lang="zh-TW" altLang="en-US" dirty="0" smtClean="0"/>
              <a:t>01能</a:t>
            </a:r>
            <a:r>
              <a:rPr lang="zh-TW" altLang="en-US" dirty="0"/>
              <a:t>用符號代表數，表示常用公式、運算規則以及常見的數量關係(例 如:比例關係、</a:t>
            </a:r>
            <a:r>
              <a:rPr lang="zh-TW" altLang="en-US" dirty="0">
                <a:solidFill>
                  <a:srgbClr val="FF0000"/>
                </a:solidFill>
              </a:rPr>
              <a:t>函數關係</a:t>
            </a:r>
            <a:r>
              <a:rPr lang="zh-TW" altLang="en-US" dirty="0"/>
              <a:t>)。</a:t>
            </a:r>
          </a:p>
          <a:p>
            <a:r>
              <a:rPr kumimoji="1" lang="en-US" altLang="zh-TW" dirty="0" smtClean="0"/>
              <a:t>A-4-04</a:t>
            </a:r>
            <a:r>
              <a:rPr kumimoji="1" lang="zh-TW" altLang="en-US" dirty="0" smtClean="0"/>
              <a:t>能</a:t>
            </a:r>
            <a:r>
              <a:rPr kumimoji="1" lang="zh-TW" altLang="en-US" dirty="0"/>
              <a:t>理解生活中常用的數量關係</a:t>
            </a:r>
            <a:r>
              <a:rPr kumimoji="1" lang="en-US" altLang="zh-TW" dirty="0"/>
              <a:t>(</a:t>
            </a:r>
            <a:r>
              <a:rPr kumimoji="1" lang="zh-TW" altLang="en-US" dirty="0"/>
              <a:t>例如</a:t>
            </a:r>
            <a:r>
              <a:rPr kumimoji="1" lang="en-US" altLang="zh-TW" dirty="0"/>
              <a:t>:</a:t>
            </a:r>
            <a:r>
              <a:rPr kumimoji="1" lang="zh-TW" altLang="en-US" dirty="0"/>
              <a:t>比例關係、</a:t>
            </a:r>
            <a:r>
              <a:rPr kumimoji="1" lang="zh-TW" altLang="en-US" dirty="0">
                <a:solidFill>
                  <a:srgbClr val="FF0000"/>
                </a:solidFill>
              </a:rPr>
              <a:t>函數關係</a:t>
            </a:r>
            <a:r>
              <a:rPr kumimoji="1" lang="en-US" altLang="zh-TW" dirty="0"/>
              <a:t>)</a:t>
            </a:r>
            <a:r>
              <a:rPr kumimoji="1" lang="zh-TW" altLang="en-US" dirty="0"/>
              <a:t>，恰當運用 於理解題意，並將問題列成算式</a:t>
            </a:r>
            <a:r>
              <a:rPr kumimoji="1" lang="zh-TW" altLang="en-US" dirty="0" smtClean="0"/>
              <a:t>。</a:t>
            </a:r>
            <a:endParaRPr kumimoji="1" lang="en-US" altLang="zh-TW" dirty="0" smtClean="0"/>
          </a:p>
          <a:p>
            <a:r>
              <a:rPr kumimoji="1" lang="en-US" altLang="zh-TW" dirty="0" smtClean="0"/>
              <a:t>A-4-11</a:t>
            </a:r>
            <a:r>
              <a:rPr kumimoji="1" lang="zh-TW" altLang="en-US" dirty="0" smtClean="0"/>
              <a:t>能</a:t>
            </a:r>
            <a:r>
              <a:rPr kumimoji="1" lang="zh-TW" altLang="en-US" dirty="0"/>
              <a:t>在坐標平面上，畫出</a:t>
            </a:r>
            <a:r>
              <a:rPr kumimoji="1" lang="zh-TW" altLang="en-US" dirty="0">
                <a:solidFill>
                  <a:srgbClr val="FF0000"/>
                </a:solidFill>
              </a:rPr>
              <a:t>一次函數</a:t>
            </a:r>
            <a:r>
              <a:rPr kumimoji="1" lang="zh-TW" altLang="en-US" dirty="0"/>
              <a:t>或二元一次方程式的圖形</a:t>
            </a:r>
            <a:r>
              <a:rPr kumimoji="1" lang="zh-TW" altLang="en-US" dirty="0" smtClean="0"/>
              <a:t>。</a:t>
            </a:r>
            <a:endParaRPr kumimoji="1" lang="en-US" altLang="zh-TW" dirty="0" smtClean="0"/>
          </a:p>
          <a:p>
            <a:r>
              <a:rPr kumimoji="1" lang="en-US" altLang="zh-TW" dirty="0" smtClean="0"/>
              <a:t>A-4-17</a:t>
            </a:r>
            <a:r>
              <a:rPr kumimoji="1" lang="zh-TW" altLang="en-US" dirty="0" smtClean="0"/>
              <a:t>能</a:t>
            </a:r>
            <a:r>
              <a:rPr kumimoji="1" lang="zh-TW" altLang="en-US" dirty="0"/>
              <a:t>利用配方法，計算</a:t>
            </a:r>
            <a:r>
              <a:rPr kumimoji="1" lang="zh-TW" altLang="en-US" dirty="0">
                <a:solidFill>
                  <a:srgbClr val="FF0000"/>
                </a:solidFill>
              </a:rPr>
              <a:t>二次函數</a:t>
            </a:r>
            <a:r>
              <a:rPr kumimoji="1" lang="zh-TW" altLang="en-US" dirty="0"/>
              <a:t>的最大值或最小值</a:t>
            </a:r>
            <a:r>
              <a:rPr kumimoji="1" lang="zh-TW" altLang="en-US" dirty="0" smtClean="0"/>
              <a:t>。</a:t>
            </a:r>
            <a:endParaRPr kumimoji="1" lang="en-US" altLang="zh-TW" dirty="0" smtClean="0"/>
          </a:p>
          <a:p>
            <a:r>
              <a:rPr kumimoji="1" lang="en-US" altLang="zh-TW" dirty="0" smtClean="0"/>
              <a:t>A-4-18</a:t>
            </a:r>
            <a:r>
              <a:rPr kumimoji="1" lang="zh-TW" altLang="en-US" dirty="0" smtClean="0"/>
              <a:t>能理解</a:t>
            </a:r>
            <a:r>
              <a:rPr kumimoji="1" lang="zh-TW" altLang="en-US" dirty="0" smtClean="0">
                <a:solidFill>
                  <a:srgbClr val="FF0000"/>
                </a:solidFill>
              </a:rPr>
              <a:t>二次函數</a:t>
            </a:r>
            <a:r>
              <a:rPr kumimoji="1" lang="zh-TW" altLang="en-US" dirty="0" smtClean="0"/>
              <a:t>圖形的線對稱性，求出其線對稱軸以及最高點或最低點，並應用來畫出坐標平面上二次函數的圖形。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73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函數的學習重點（學習表現及學習內容）</a:t>
            </a:r>
            <a:endParaRPr kumimoji="1"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0" y="836712"/>
            <a:ext cx="8096260" cy="5913629"/>
          </a:xfrm>
        </p:spPr>
      </p:pic>
      <p:sp>
        <p:nvSpPr>
          <p:cNvPr id="7" name="矩形 6"/>
          <p:cNvSpPr/>
          <p:nvPr/>
        </p:nvSpPr>
        <p:spPr>
          <a:xfrm>
            <a:off x="589560" y="2564904"/>
            <a:ext cx="8096260" cy="4185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1" y="830996"/>
            <a:ext cx="8199877" cy="10108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1" y="1841811"/>
            <a:ext cx="8148070" cy="234280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5" y="4196856"/>
            <a:ext cx="8670401" cy="71085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5" y="4919949"/>
            <a:ext cx="8670401" cy="16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altLang="zh-TW" dirty="0" smtClean="0"/>
              <a:t>How you take your student from </a:t>
            </a:r>
            <a:r>
              <a:rPr lang="en-US" altLang="zh-TW" dirty="0"/>
              <a:t>where they are to where they need </a:t>
            </a:r>
            <a:r>
              <a:rPr lang="en-US" altLang="zh-TW" dirty="0" smtClean="0"/>
              <a:t>to </a:t>
            </a:r>
            <a:r>
              <a:rPr lang="en-US" altLang="zh-TW" dirty="0"/>
              <a:t>be</a:t>
            </a:r>
            <a:r>
              <a:rPr lang="en-US" altLang="zh-TW" dirty="0" smtClean="0"/>
              <a:t>?</a:t>
            </a:r>
          </a:p>
          <a:p>
            <a:pPr marL="20320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03200" indent="0"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zh-TW" altLang="en-US"/>
          </a:p>
        </p:txBody>
      </p:sp>
      <p:pic>
        <p:nvPicPr>
          <p:cNvPr id="6" name="圖片 5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" b="9681"/>
          <a:stretch/>
        </p:blipFill>
        <p:spPr>
          <a:xfrm>
            <a:off x="198782" y="1339304"/>
            <a:ext cx="874643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pPr marL="203200" indent="0">
              <a:buNone/>
            </a:pPr>
            <a:endParaRPr lang="en-US" altLang="zh-TW" dirty="0" smtClean="0"/>
          </a:p>
          <a:p>
            <a:pPr marL="203200" indent="0" algn="ctr">
              <a:buNone/>
            </a:pPr>
            <a:r>
              <a:rPr lang="en-US" altLang="zh-TW" sz="4400" dirty="0" smtClean="0"/>
              <a:t>We're </a:t>
            </a:r>
            <a:r>
              <a:rPr lang="en-US" altLang="zh-TW" sz="4400" dirty="0"/>
              <a:t>educators</a:t>
            </a:r>
            <a:r>
              <a:rPr lang="en-US" altLang="zh-TW" sz="4400" dirty="0" smtClean="0"/>
              <a:t>.</a:t>
            </a:r>
          </a:p>
          <a:p>
            <a:pPr marL="203200" indent="0" algn="ctr">
              <a:buNone/>
            </a:pPr>
            <a:r>
              <a:rPr lang="en-US" altLang="zh-TW" sz="4400" dirty="0" smtClean="0"/>
              <a:t>We're </a:t>
            </a:r>
            <a:r>
              <a:rPr lang="en-US" altLang="zh-TW" sz="4400" dirty="0"/>
              <a:t>born to make a difference.</a:t>
            </a:r>
            <a:endParaRPr kumimoji="1"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1060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9600" dirty="0">
                <a:latin typeface="微軟正黑體" pitchFamily="34" charset="-120"/>
                <a:ea typeface="微軟正黑體" pitchFamily="34" charset="-120"/>
              </a:rPr>
              <a:t>感謝</a:t>
            </a:r>
            <a:r>
              <a:rPr lang="zh-TW" altLang="en-US" sz="6000" dirty="0">
                <a:latin typeface="微軟正黑體" pitchFamily="34" charset="-120"/>
                <a:ea typeface="微軟正黑體" pitchFamily="34" charset="-120"/>
              </a:rPr>
              <a:t>您的聆聽</a:t>
            </a:r>
            <a: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0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</a:br>
            <a:endParaRPr lang="zh-TW" sz="2400" b="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42" name="Picture 2" descr="鬥牛士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4944"/>
            <a:ext cx="15309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版面配置區 3"/>
          <p:cNvSpPr>
            <a:spLocks noGrp="1"/>
          </p:cNvSpPr>
          <p:nvPr>
            <p:ph type="body" sz="quarter" idx="14"/>
          </p:nvPr>
        </p:nvSpPr>
        <p:spPr>
          <a:xfrm>
            <a:off x="3635896" y="692696"/>
            <a:ext cx="5328592" cy="1584175"/>
          </a:xfrm>
        </p:spPr>
        <p:txBody>
          <a:bodyPr>
            <a:normAutofit fontScale="85000" lnSpcReduction="20000"/>
          </a:bodyPr>
          <a:lstStyle/>
          <a:p>
            <a:endParaRPr lang="en-US" altLang="zh-TW" dirty="0" smtClean="0"/>
          </a:p>
          <a:p>
            <a:r>
              <a:rPr lang="zh-TW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email</a:t>
            </a:r>
            <a:r>
              <a:rPr lang="zh-TW" altLang="zh-TW" sz="24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ajohnajohn2001@gmail.com</a:t>
            </a:r>
          </a:p>
          <a:p>
            <a:endParaRPr lang="en-US" altLang="zh-TW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我的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cell-phone</a:t>
            </a:r>
            <a:r>
              <a:rPr lang="zh-TW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0910885758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53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827584" y="4290184"/>
            <a:ext cx="2089150" cy="5746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kumimoji="1" lang="zh-TW" altLang="en-US" sz="2800" b="1" dirty="0" smtClean="0">
                <a:solidFill>
                  <a:schemeClr val="tx1"/>
                </a:solidFill>
              </a:rPr>
              <a:t>協力同行</a:t>
            </a:r>
            <a:endParaRPr kumimoji="1" lang="zh-TW" alt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2088232" cy="208823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684" y="1994665"/>
            <a:ext cx="2088232" cy="20882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84" y="1988840"/>
            <a:ext cx="2088232" cy="2088232"/>
          </a:xfrm>
          <a:prstGeom prst="rect">
            <a:avLst/>
          </a:prstGeom>
        </p:spPr>
      </p:pic>
      <p:sp>
        <p:nvSpPr>
          <p:cNvPr id="7" name="文字版面配置區 2"/>
          <p:cNvSpPr txBox="1">
            <a:spLocks/>
          </p:cNvSpPr>
          <p:nvPr/>
        </p:nvSpPr>
        <p:spPr>
          <a:xfrm>
            <a:off x="3451684" y="4086200"/>
            <a:ext cx="2088232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mr-IN" altLang="zh-TW" sz="2400" b="1" dirty="0" smtClean="0">
                <a:solidFill>
                  <a:schemeClr val="tx1"/>
                </a:solidFill>
              </a:rPr>
              <a:t>CIRN</a:t>
            </a:r>
            <a:endParaRPr kumimoji="1" lang="en-US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mr-IN" altLang="en-US" sz="2400" b="1" dirty="0" err="1" smtClean="0">
                <a:solidFill>
                  <a:schemeClr val="tx1"/>
                </a:solidFill>
              </a:rPr>
              <a:t>國民中小學</a:t>
            </a:r>
            <a:endParaRPr kumimoji="1" lang="en-US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mr-IN" altLang="en-US" sz="2400" b="1" dirty="0" err="1" smtClean="0">
                <a:solidFill>
                  <a:schemeClr val="tx1"/>
                </a:solidFill>
              </a:rPr>
              <a:t>課程與教學</a:t>
            </a:r>
            <a:endParaRPr kumimoji="1" lang="en-US" alt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kumimoji="1" lang="mr-IN" altLang="en-US" sz="2400" b="1" dirty="0" err="1" smtClean="0">
                <a:solidFill>
                  <a:schemeClr val="tx1"/>
                </a:solidFill>
              </a:rPr>
              <a:t>資源整合平臺</a:t>
            </a:r>
            <a:endParaRPr kumimoji="1" lang="mr-I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文字版面配置區 2"/>
          <p:cNvSpPr txBox="1">
            <a:spLocks/>
          </p:cNvSpPr>
          <p:nvPr/>
        </p:nvSpPr>
        <p:spPr>
          <a:xfrm>
            <a:off x="6075784" y="4216787"/>
            <a:ext cx="208823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zh-TW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mr-IN" altLang="en-US" sz="2800" b="1" dirty="0" err="1" smtClean="0">
                <a:solidFill>
                  <a:schemeClr val="tx1"/>
                </a:solidFill>
              </a:rPr>
              <a:t>數學新世界</a:t>
            </a:r>
            <a:endParaRPr kumimoji="1" lang="mr-IN" altLang="zh-TW" sz="2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0825997"/>
              </p:ext>
            </p:extLst>
          </p:nvPr>
        </p:nvGraphicFramePr>
        <p:xfrm>
          <a:off x="457200" y="1293742"/>
          <a:ext cx="8229600" cy="347091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   </a:t>
                      </a:r>
                      <a:r>
                        <a:rPr kumimoji="0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階段別</a:t>
                      </a:r>
                      <a:endParaRPr kumimoji="0" lang="en-US" altLang="zh-TW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學年度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國中生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高中生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高職生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100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97.67%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94.67 %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81.91 %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101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99.15 %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94.75 %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83.51 %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99.39 %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95.50 %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81.10 %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103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99.52 %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95.70 %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81.01 %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08930" name="投影片編號版面配置區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BC5B16C-43BB-4475-82B5-F406BE28CBFB}" type="slidenum">
              <a:rPr lang="zh-TW" altLang="en-US" smtClean="0">
                <a:latin typeface="Arial" charset="0"/>
                <a:ea typeface="新細明體" charset="-120"/>
              </a:rPr>
              <a:pPr/>
              <a:t>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08931" name="標題 2"/>
          <p:cNvSpPr txBox="1">
            <a:spLocks/>
          </p:cNvSpPr>
          <p:nvPr/>
        </p:nvSpPr>
        <p:spPr bwMode="auto">
          <a:xfrm>
            <a:off x="-2099469" y="-25059"/>
            <a:ext cx="8229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Why1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─量</a:t>
            </a:r>
            <a:r>
              <a:rPr lang="zh-TW" altLang="en-US" sz="4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的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實質</a:t>
            </a:r>
            <a:endParaRPr kumimoji="0" lang="zh-TW" altLang="en-US" sz="4000" b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08932" name="文字方塊 2"/>
          <p:cNvSpPr txBox="1">
            <a:spLocks noChangeArrowheads="1"/>
          </p:cNvSpPr>
          <p:nvPr/>
        </p:nvSpPr>
        <p:spPr bwMode="auto">
          <a:xfrm>
            <a:off x="1403648" y="5523244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 dirty="0">
                <a:solidFill>
                  <a:srgbClr val="FF99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資料來源：教育部統計處</a:t>
            </a:r>
          </a:p>
        </p:txBody>
      </p:sp>
      <p:sp>
        <p:nvSpPr>
          <p:cNvPr id="2" name="矩形 1"/>
          <p:cNvSpPr/>
          <p:nvPr/>
        </p:nvSpPr>
        <p:spPr>
          <a:xfrm>
            <a:off x="611188" y="4968249"/>
            <a:ext cx="633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高級中等教育已具備國民教育性質</a:t>
            </a:r>
          </a:p>
        </p:txBody>
      </p:sp>
    </p:spTree>
    <p:extLst>
      <p:ext uri="{BB962C8B-B14F-4D97-AF65-F5344CB8AC3E}">
        <p14:creationId xmlns:p14="http://schemas.microsoft.com/office/powerpoint/2010/main" val="29551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68603" y="-2324"/>
            <a:ext cx="7722420" cy="7207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zh-TW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Why2</a:t>
            </a:r>
            <a:r>
              <a:rPr lang="zh-TW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─社會</a:t>
            </a:r>
            <a:r>
              <a:rPr lang="zh-TW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及世界正在急遽改變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中</a:t>
            </a:r>
          </a:p>
        </p:txBody>
      </p:sp>
      <p:sp>
        <p:nvSpPr>
          <p:cNvPr id="5" name="矩形 4"/>
          <p:cNvSpPr/>
          <p:nvPr/>
        </p:nvSpPr>
        <p:spPr>
          <a:xfrm rot="807284">
            <a:off x="3146425" y="5200650"/>
            <a:ext cx="3067050" cy="1008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未來的工作，有</a:t>
            </a:r>
            <a:r>
              <a:rPr lang="en-US" altLang="zh-TW" sz="32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lang="zh-TW" altLang="en-US" sz="3200" b="1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</a:t>
            </a:r>
            <a:r>
              <a:rPr lang="zh-TW" altLang="en-US" sz="240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還未被發明</a:t>
            </a:r>
          </a:p>
        </p:txBody>
      </p:sp>
      <p:sp>
        <p:nvSpPr>
          <p:cNvPr id="6" name="矩形 5"/>
          <p:cNvSpPr/>
          <p:nvPr/>
        </p:nvSpPr>
        <p:spPr>
          <a:xfrm rot="20961073">
            <a:off x="279400" y="3621088"/>
            <a:ext cx="2986088" cy="136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PISA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en-US" altLang="zh-TW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TIMSS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的數學及科學排名不錯，但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學習興趣和自信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卻低落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 rot="21014687">
            <a:off x="287338" y="5180013"/>
            <a:ext cx="3052762" cy="11207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免試入學</a:t>
            </a:r>
            <a:r>
              <a:rPr lang="zh-TW" altLang="en-US" sz="2000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或大學申請入學逐漸成為重要趨勢</a:t>
            </a:r>
          </a:p>
        </p:txBody>
      </p:sp>
      <p:sp>
        <p:nvSpPr>
          <p:cNvPr id="8" name="矩形 7"/>
          <p:cNvSpPr/>
          <p:nvPr/>
        </p:nvSpPr>
        <p:spPr>
          <a:xfrm>
            <a:off x="6011863" y="3716338"/>
            <a:ext cx="2016125" cy="649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Web3.0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時代</a:t>
            </a:r>
          </a:p>
        </p:txBody>
      </p:sp>
      <p:sp>
        <p:nvSpPr>
          <p:cNvPr id="9" name="矩形 8"/>
          <p:cNvSpPr/>
          <p:nvPr/>
        </p:nvSpPr>
        <p:spPr>
          <a:xfrm rot="1087346">
            <a:off x="689941" y="912789"/>
            <a:ext cx="2452687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教育的</a:t>
            </a:r>
            <a:r>
              <a:rPr lang="zh-TW" altLang="en-US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全球化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</a:t>
            </a:r>
            <a:r>
              <a:rPr lang="zh-TW" altLang="en-US" sz="28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本土化</a:t>
            </a:r>
            <a:r>
              <a:rPr lang="zh-TW" altLang="en-US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zh-TW" altLang="en-US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個別化</a:t>
            </a:r>
          </a:p>
        </p:txBody>
      </p:sp>
      <p:sp>
        <p:nvSpPr>
          <p:cNvPr id="10" name="矩形 9"/>
          <p:cNvSpPr/>
          <p:nvPr/>
        </p:nvSpPr>
        <p:spPr>
          <a:xfrm rot="368643">
            <a:off x="442913" y="2392363"/>
            <a:ext cx="2203450" cy="993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從</a:t>
            </a:r>
            <a:r>
              <a:rPr lang="zh-TW" altLang="en-US" sz="24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學習逃走</a:t>
            </a:r>
            <a:r>
              <a:rPr lang="zh-TW" altLang="en-US" sz="24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的孩子</a:t>
            </a:r>
          </a:p>
        </p:txBody>
      </p:sp>
      <p:sp>
        <p:nvSpPr>
          <p:cNvPr id="11" name="矩形 10"/>
          <p:cNvSpPr/>
          <p:nvPr/>
        </p:nvSpPr>
        <p:spPr>
          <a:xfrm rot="666893">
            <a:off x="3236913" y="3375025"/>
            <a:ext cx="2487612" cy="579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失去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山林</a:t>
            </a:r>
            <a:r>
              <a:rPr lang="zh-TW" altLang="en-US" sz="2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的孩子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 rot="21254895">
            <a:off x="4921250" y="2492375"/>
            <a:ext cx="3195638" cy="9302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zh-TW" sz="28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新住民</a:t>
            </a: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學生目前佔</a:t>
            </a:r>
            <a:endParaRPr lang="en-US" altLang="zh-TW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國中小就學人數約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10.3%</a:t>
            </a:r>
            <a:endParaRPr lang="zh-TW" altLang="en-US" sz="22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3" name="矩形 15"/>
          <p:cNvSpPr>
            <a:spLocks noChangeArrowheads="1"/>
          </p:cNvSpPr>
          <p:nvPr/>
        </p:nvSpPr>
        <p:spPr bwMode="auto">
          <a:xfrm rot="298058">
            <a:off x="3103563" y="4203700"/>
            <a:ext cx="3078162" cy="852488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rgbClr val="CC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學習共同體</a:t>
            </a:r>
            <a:r>
              <a:rPr lang="zh-TW" altLang="en-US" sz="2000" dirty="0">
                <a:solidFill>
                  <a:srgbClr val="CC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的革命</a:t>
            </a:r>
          </a:p>
        </p:txBody>
      </p:sp>
      <p:sp>
        <p:nvSpPr>
          <p:cNvPr id="14" name="矩形 15"/>
          <p:cNvSpPr/>
          <p:nvPr/>
        </p:nvSpPr>
        <p:spPr>
          <a:xfrm rot="21287229">
            <a:off x="2967831" y="1870518"/>
            <a:ext cx="3025775" cy="908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400" dirty="0">
                <a:solidFill>
                  <a:srgbClr val="CC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真正的教育是所有人</a:t>
            </a:r>
            <a:r>
              <a:rPr lang="zh-TW" altLang="en-US" sz="2800" b="1" dirty="0">
                <a:solidFill>
                  <a:srgbClr val="CC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一起學習</a:t>
            </a:r>
          </a:p>
        </p:txBody>
      </p:sp>
      <p:sp>
        <p:nvSpPr>
          <p:cNvPr id="15" name="矩形 10"/>
          <p:cNvSpPr/>
          <p:nvPr/>
        </p:nvSpPr>
        <p:spPr>
          <a:xfrm>
            <a:off x="5624342" y="965176"/>
            <a:ext cx="3136900" cy="903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2008</a:t>
            </a:r>
            <a:r>
              <a:rPr lang="zh-TW" altLang="en-US" sz="2400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年，台灣</a:t>
            </a:r>
            <a:r>
              <a:rPr lang="zh-TW" altLang="en-US" sz="2800" b="1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生育率</a:t>
            </a:r>
            <a:r>
              <a:rPr lang="en-US" altLang="zh-TW" sz="2800" b="1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1.05</a:t>
            </a:r>
            <a:r>
              <a:rPr lang="zh-TW" altLang="en-US" sz="2400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，全球倒數第</a:t>
            </a:r>
            <a:r>
              <a:rPr lang="en-US" altLang="zh-TW" sz="2400" dirty="0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 </a:t>
            </a:r>
            <a:endParaRPr lang="zh-TW" altLang="en-US" sz="2400" dirty="0">
              <a:solidFill>
                <a:srgbClr val="80008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 rot="21265676">
            <a:off x="6115050" y="4572000"/>
            <a:ext cx="2981325" cy="1125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800" b="1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世界是平的</a:t>
            </a:r>
            <a:r>
              <a:rPr lang="en-US" altLang="zh-TW" sz="2000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--</a:t>
            </a:r>
            <a:r>
              <a:rPr lang="zh-TW" altLang="zh-TW" sz="2000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今天你懂的，可能明天就沒用。重要的是學習力</a:t>
            </a:r>
            <a:r>
              <a:rPr lang="zh-TW" altLang="en-US" sz="2000" dirty="0">
                <a:solidFill>
                  <a:srgbClr val="0033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</a:p>
        </p:txBody>
      </p:sp>
      <p:sp>
        <p:nvSpPr>
          <p:cNvPr id="210959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9D4A6EC-09F3-4ED6-913A-1D8492ADA7EB}" type="slidenum">
              <a:rPr lang="zh-TW" altLang="en-US" smtClean="0">
                <a:latin typeface="Arial" charset="0"/>
                <a:ea typeface="新細明體" charset="-120"/>
              </a:rPr>
              <a:pPr/>
              <a:t>6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060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5"/>
          <p:cNvGraphicFramePr>
            <a:graphicFrameLocks/>
          </p:cNvGraphicFramePr>
          <p:nvPr/>
        </p:nvGraphicFramePr>
        <p:xfrm>
          <a:off x="928918" y="1143597"/>
          <a:ext cx="7522702" cy="480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783658"/>
              </p:ext>
            </p:extLst>
          </p:nvPr>
        </p:nvGraphicFramePr>
        <p:xfrm>
          <a:off x="467544" y="44625"/>
          <a:ext cx="8219256" cy="860253"/>
        </p:xfrm>
        <a:graphic>
          <a:graphicData uri="http://schemas.openxmlformats.org/drawingml/2006/table">
            <a:tbl>
              <a:tblPr/>
              <a:tblGrid>
                <a:gridCol w="8219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025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  </a:t>
                      </a: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少子女化，每個孩子應受到更好的學習照顧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4313" y="6215063"/>
          <a:ext cx="2484430" cy="255270"/>
        </p:xfrm>
        <a:graphic>
          <a:graphicData uri="http://schemas.openxmlformats.org/drawingml/2006/table">
            <a:tbl>
              <a:tblPr/>
              <a:tblGrid>
                <a:gridCol w="2484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400" b="1" i="0" u="none" strike="noStrike" dirty="0">
                          <a:solidFill>
                            <a:srgbClr val="FF99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資料來源：內政部戶政司。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2998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7C2FD58-875E-4FB0-ACB6-D864D2CF69E8}" type="slidenum">
              <a:rPr lang="zh-TW" altLang="en-US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7</a:t>
            </a:fld>
            <a:endParaRPr lang="en-US" altLang="zh-TW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3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685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TW" sz="3600" b="1" cap="none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altLang="zh-TW" sz="4400" b="1" cap="none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Why-3</a:t>
            </a:r>
            <a:r>
              <a:rPr lang="zh-TW" altLang="en-US" sz="4400" b="1" cap="none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 社會期待十二年國教改革</a:t>
            </a:r>
          </a:p>
        </p:txBody>
      </p:sp>
      <p:sp>
        <p:nvSpPr>
          <p:cNvPr id="215042" name="內容版面配置區 3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859713" cy="48736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學生的學習落差大，適性教育還未成功。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課程重疊有待縱貫的重整，學習的層次有待提升。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課程彈性不足，學校特色課程、情境脈絡課程不足，無法學以致用，獲得真實的學習。</a:t>
            </a:r>
          </a:p>
        </p:txBody>
      </p:sp>
      <p:sp>
        <p:nvSpPr>
          <p:cNvPr id="215043" name="投影片編號版面配置區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B60D19F-ABE5-4C6F-867C-504DE8AAE865}" type="slidenum">
              <a:rPr lang="zh-TW" altLang="en-US" smtClean="0">
                <a:latin typeface="Arial" charset="0"/>
                <a:ea typeface="新細明體" charset="-120"/>
              </a:rPr>
              <a:pPr/>
              <a:t>8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39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4506"/>
            <a:ext cx="7858125" cy="6238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臺灣的學校內變異、學校間變</a:t>
            </a:r>
            <a:r>
              <a:rPr kumimoji="1"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異世界第一</a:t>
            </a:r>
          </a:p>
        </p:txBody>
      </p:sp>
      <p:pic>
        <p:nvPicPr>
          <p:cNvPr id="217090" name="內容版面配置區 6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1183" r="2371"/>
          <a:stretch>
            <a:fillRect/>
          </a:stretch>
        </p:blipFill>
        <p:spPr>
          <a:xfrm>
            <a:off x="214313" y="928688"/>
            <a:ext cx="8715375" cy="5456237"/>
          </a:xfrm>
        </p:spPr>
      </p:pic>
      <p:sp>
        <p:nvSpPr>
          <p:cNvPr id="217091" name="投影片編號版面配置區 8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ADB83CB-87A0-4FED-8A91-C0F6D00E3941}" type="slidenum">
              <a:rPr lang="zh-TW" altLang="en-US" smtClean="0">
                <a:latin typeface="Arial" charset="0"/>
                <a:ea typeface="新細明體" charset="-120"/>
              </a:rPr>
              <a:pPr/>
              <a:t>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17092" name="矩形 2"/>
          <p:cNvSpPr>
            <a:spLocks noChangeArrowheads="1"/>
          </p:cNvSpPr>
          <p:nvPr/>
        </p:nvSpPr>
        <p:spPr bwMode="auto">
          <a:xfrm>
            <a:off x="142875" y="6510338"/>
            <a:ext cx="8786813" cy="246062"/>
          </a:xfrm>
          <a:prstGeom prst="rect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000" b="1">
                <a:solidFill>
                  <a:srgbClr val="FF9900"/>
                </a:solidFill>
                <a:ea typeface="微軟正黑體"/>
                <a:cs typeface="Arial" charset="0"/>
              </a:rPr>
              <a:t>資料來源</a:t>
            </a:r>
            <a:r>
              <a:rPr lang="en-US" altLang="zh-TW" sz="1000" b="1">
                <a:solidFill>
                  <a:srgbClr val="FF9900"/>
                </a:solidFill>
                <a:ea typeface="微軟正黑體"/>
                <a:cs typeface="Arial" charset="0"/>
              </a:rPr>
              <a:t>:</a:t>
            </a:r>
            <a:r>
              <a:rPr lang="zh-TW" altLang="en-US" sz="1000" b="1">
                <a:solidFill>
                  <a:srgbClr val="FF9900"/>
                </a:solidFill>
                <a:ea typeface="微軟正黑體"/>
                <a:cs typeface="Arial" charset="0"/>
              </a:rPr>
              <a:t> </a:t>
            </a:r>
            <a:r>
              <a:rPr lang="en-US" altLang="zh-TW" sz="1000" b="1">
                <a:solidFill>
                  <a:srgbClr val="FF9900"/>
                </a:solidFill>
                <a:ea typeface="微軟正黑體"/>
                <a:cs typeface="Arial" charset="0"/>
              </a:rPr>
              <a:t>OECD (2013), PISA 2012 Results: Excellence through Equity Giving Every Student the Chance to Succeed Volume II, p47</a:t>
            </a:r>
            <a:endParaRPr lang="zh-TW" altLang="en-US" sz="1000" b="1">
              <a:solidFill>
                <a:srgbClr val="FF9900"/>
              </a:solidFill>
              <a:ea typeface="微軟正黑體"/>
              <a:cs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388" y="1857375"/>
            <a:ext cx="2305050" cy="720725"/>
          </a:xfrm>
          <a:prstGeom prst="rect">
            <a:avLst/>
          </a:prstGeom>
          <a:solidFill>
            <a:schemeClr val="accent2">
              <a:lumMod val="75000"/>
              <a:alpha val="29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solidFill>
                <a:srgbClr val="920000"/>
              </a:solidFill>
              <a:ea typeface="標楷體" panose="03000509000000000000" pitchFamily="65" charset="-120"/>
            </a:endParaRPr>
          </a:p>
        </p:txBody>
      </p:sp>
      <p:sp>
        <p:nvSpPr>
          <p:cNvPr id="217094" name="文字方塊 5"/>
          <p:cNvSpPr txBox="1">
            <a:spLocks noChangeArrowheads="1"/>
          </p:cNvSpPr>
          <p:nvPr/>
        </p:nvSpPr>
        <p:spPr bwMode="auto">
          <a:xfrm>
            <a:off x="3465513" y="1743075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學校內</a:t>
            </a:r>
          </a:p>
        </p:txBody>
      </p:sp>
      <p:sp>
        <p:nvSpPr>
          <p:cNvPr id="217095" name="文字方塊 7"/>
          <p:cNvSpPr txBox="1">
            <a:spLocks noChangeArrowheads="1"/>
          </p:cNvSpPr>
          <p:nvPr/>
        </p:nvSpPr>
        <p:spPr bwMode="auto">
          <a:xfrm>
            <a:off x="6634163" y="1743075"/>
            <a:ext cx="115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20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BiauKai"/>
              </a:rPr>
              <a:t>學校間</a:t>
            </a:r>
          </a:p>
        </p:txBody>
      </p:sp>
    </p:spTree>
    <p:extLst>
      <p:ext uri="{BB962C8B-B14F-4D97-AF65-F5344CB8AC3E}">
        <p14:creationId xmlns:p14="http://schemas.microsoft.com/office/powerpoint/2010/main" val="15711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ADEC0B1-045F-4D2B-9CFB-C3ABF03765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0</TotalTime>
  <Words>3133</Words>
  <Application>Microsoft Macintosh PowerPoint</Application>
  <PresentationFormat>如螢幕大小 (4:3)</PresentationFormat>
  <Paragraphs>456</Paragraphs>
  <Slides>47</Slides>
  <Notes>27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伺服器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49" baseType="lpstr">
      <vt:lpstr>TS101674551</vt:lpstr>
      <vt:lpstr>Image</vt:lpstr>
      <vt:lpstr>   報告者  ：台南市數學輔導團召集人新興國中蘇恭弘校長　 資料提供：央團數學諮詢教師兼任副組長          　　台南市國中數學輔導團員          　　台南市永康國中 　　         操縱文字的數學藝術家  林柏寬 </vt:lpstr>
      <vt:lpstr>開始之前</vt:lpstr>
      <vt:lpstr>PowerPoint 簡報</vt:lpstr>
      <vt:lpstr>為何實施十二年國教</vt:lpstr>
      <vt:lpstr>PowerPoint 簡報</vt:lpstr>
      <vt:lpstr>PowerPoint 簡報</vt:lpstr>
      <vt:lpstr>PowerPoint 簡報</vt:lpstr>
      <vt:lpstr> Why-3 社會期待十二年國教改革</vt:lpstr>
      <vt:lpstr>臺灣的學校內變異、學校間變異世界第一</vt:lpstr>
      <vt:lpstr>PowerPoint 簡報</vt:lpstr>
      <vt:lpstr>年級越高，學習動力越弱？</vt:lpstr>
      <vt:lpstr>世界經濟論壇預測 面對第四次工業革命所需的主要能力</vt:lpstr>
      <vt:lpstr>亞歷克．羅斯之10大必備能力</vt:lpstr>
      <vt:lpstr> 經濟學人2017全球大趨勢 </vt:lpstr>
      <vt:lpstr>十二年國教政策理念需要透過課綱研修加以落實</vt:lpstr>
      <vt:lpstr>穩健前進，行穩致遠</vt:lpstr>
      <vt:lpstr>PowerPoint 簡報</vt:lpstr>
      <vt:lpstr>總綱的基本理念</vt:lpstr>
      <vt:lpstr>PowerPoint 簡報</vt:lpstr>
      <vt:lpstr>互動</vt:lpstr>
      <vt:lpstr>共好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課程架構--各學習階段課程類型</vt:lpstr>
      <vt:lpstr>課程之連貫統整與多元適性</vt:lpstr>
      <vt:lpstr>PowerPoint 簡報</vt:lpstr>
      <vt:lpstr>九年一貫課綱及107總綱之課程比較</vt:lpstr>
      <vt:lpstr>領域課程可依學校需求彈性組合</vt:lpstr>
      <vt:lpstr>校訂（彈性學習）課程類型  </vt:lpstr>
      <vt:lpstr>多元適性的校訂（彈性學習）課程</vt:lpstr>
      <vt:lpstr>校訂（彈性學習）課程的預期成效</vt:lpstr>
      <vt:lpstr>領域「學習重點」與核心素養相對應 </vt:lpstr>
      <vt:lpstr>學習表現</vt:lpstr>
      <vt:lpstr>PowerPoint 簡報</vt:lpstr>
      <vt:lpstr>學習內容</vt:lpstr>
      <vt:lpstr>PowerPoint 簡報</vt:lpstr>
      <vt:lpstr>以函數為例</vt:lpstr>
      <vt:lpstr>函數的學習重點（學習表現及學習內容）</vt:lpstr>
      <vt:lpstr>PowerPoint 簡報</vt:lpstr>
      <vt:lpstr>PowerPoint 簡報</vt:lpstr>
      <vt:lpstr>感謝您的聆聽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2013-11-24T09:50:55Z</dcterms:created>
  <dcterms:modified xsi:type="dcterms:W3CDTF">2018-04-25T15:45:16Z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TC101674551</vt:lpwstr>
  </property>
</Properties>
</file>