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5"/>
  </p:notesMasterIdLst>
  <p:sldIdLst>
    <p:sldId id="256" r:id="rId2"/>
    <p:sldId id="257" r:id="rId3"/>
    <p:sldId id="258" r:id="rId4"/>
    <p:sldId id="259" r:id="rId5"/>
    <p:sldId id="321"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 id="285" r:id="rId29"/>
    <p:sldId id="301" r:id="rId30"/>
    <p:sldId id="302" r:id="rId31"/>
    <p:sldId id="303" r:id="rId32"/>
    <p:sldId id="304" r:id="rId33"/>
    <p:sldId id="305" r:id="rId34"/>
    <p:sldId id="286" r:id="rId35"/>
    <p:sldId id="324" r:id="rId36"/>
    <p:sldId id="288" r:id="rId37"/>
    <p:sldId id="306" r:id="rId38"/>
    <p:sldId id="289" r:id="rId39"/>
    <p:sldId id="290" r:id="rId40"/>
    <p:sldId id="291" r:id="rId41"/>
    <p:sldId id="292" r:id="rId42"/>
    <p:sldId id="293" r:id="rId43"/>
    <p:sldId id="294" r:id="rId44"/>
    <p:sldId id="323" r:id="rId45"/>
    <p:sldId id="296" r:id="rId46"/>
    <p:sldId id="297" r:id="rId47"/>
    <p:sldId id="325" r:id="rId48"/>
    <p:sldId id="298" r:id="rId49"/>
    <p:sldId id="299" r:id="rId50"/>
    <p:sldId id="300" r:id="rId51"/>
    <p:sldId id="264" r:id="rId52"/>
    <p:sldId id="315" r:id="rId53"/>
    <p:sldId id="316" r:id="rId54"/>
    <p:sldId id="307" r:id="rId55"/>
    <p:sldId id="317" r:id="rId56"/>
    <p:sldId id="308" r:id="rId57"/>
    <p:sldId id="309" r:id="rId58"/>
    <p:sldId id="310" r:id="rId59"/>
    <p:sldId id="318" r:id="rId60"/>
    <p:sldId id="312" r:id="rId61"/>
    <p:sldId id="313" r:id="rId62"/>
    <p:sldId id="319" r:id="rId63"/>
    <p:sldId id="32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3" d="100"/>
          <a:sy n="63" d="100"/>
        </p:scale>
        <p:origin x="-151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BAF68B-2FA3-A043-9D92-3F820F925677}" type="datetimeFigureOut">
              <a:rPr kumimoji="1" lang="zh-TW" altLang="en-US" smtClean="0"/>
              <a:t>2015/10/5</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F400B3-3E63-7B45-AD34-534EDC04561C}" type="slidenum">
              <a:rPr kumimoji="1" lang="zh-TW" altLang="en-US" smtClean="0"/>
              <a:t>‹#›</a:t>
            </a:fld>
            <a:endParaRPr kumimoji="1" lang="zh-TW" altLang="en-US"/>
          </a:p>
        </p:txBody>
      </p:sp>
    </p:spTree>
    <p:extLst>
      <p:ext uri="{BB962C8B-B14F-4D97-AF65-F5344CB8AC3E}">
        <p14:creationId xmlns:p14="http://schemas.microsoft.com/office/powerpoint/2010/main" val="29007945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74F400B3-3E63-7B45-AD34-534EDC04561C}" type="slidenum">
              <a:rPr kumimoji="1" lang="zh-TW" altLang="en-US" smtClean="0"/>
              <a:t>27</a:t>
            </a:fld>
            <a:endParaRPr kumimoji="1" lang="zh-TW" altLang="en-US"/>
          </a:p>
        </p:txBody>
      </p:sp>
    </p:spTree>
    <p:extLst>
      <p:ext uri="{BB962C8B-B14F-4D97-AF65-F5344CB8AC3E}">
        <p14:creationId xmlns:p14="http://schemas.microsoft.com/office/powerpoint/2010/main" val="1337682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按一下以編輯母片子標題樣式</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zh-TW" altLang="en-US" smtClean="0"/>
              <a:t>按一下以編輯母片標題樣式</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zh-TW" altLang="en-US" smtClean="0"/>
              <a:t>按一下以編輯母片標題樣式</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28E80666-FB37-4B36-9149-507F3B0178E3}"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10/5/2015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zh-TW" altLang="en-US" smtClean="0"/>
              <a:t>按一下以編輯母片標題樣式</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zh-TW" altLang="en-US" smtClean="0"/>
              <a:t>按一下以編輯母片文字樣式</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10/5/2015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zh-TW" altLang="en-US" smtClean="0"/>
              <a:t>按一下以編輯母片標題樣式</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10/5/2015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10/5/2015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8E80666-FB37-4B36-9149-507F3B0178E3}" type="datetimeFigureOut">
              <a:rPr lang="en-US" smtClean="0"/>
              <a:pPr/>
              <a:t>10/5/2015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將圖片拖曳至版面配置區或按一下圖示以新增</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8E80666-FB37-4B36-9149-507F3B0178E3}" type="datetimeFigureOut">
              <a:rPr lang="en-US" smtClean="0"/>
              <a:pPr/>
              <a:t>10/5/2015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zh-TW" altLang="en-US" smtClean="0"/>
              <a:t>按一下以編輯母片標題樣式</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10/5/2015</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efjDBh_WdY"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9XVWwuV2dS8?t=66"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PKj6GQ37Y78?t=10"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youtu.be/VF2JCAfHtd8"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youtu.be/-ekYMbIM3Dc"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w5rtJMPq670"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s://www.youtube.com/watch?v=NnCw3oqCDAc"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hyperlink" Target="https://www.youtube.com/watch?v=T2zxBPZnTEI&amp;list=PLzlt9nxVmI3uK5Suub-dcYf_LJOkOVWeB"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hyperlink" Target="https://youtu.be/mMVZukRVZdY?list=PLzlt9nxVmI3uK5Suub-dcYf_LJOkOVWeB"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hyperlink" Target="https://www.youtube.com/watch?v=xlzH-97dshI"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hyperlink" Target="https://youtu.be/KXZtl2PW2NA?list=PLzlt9nxVmI3uK5Suub-dcYf_LJOkOVWeB"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hyperlink" Target="https://youtu.be/zzSKTSYgm18?list=PLzlt9nxVmI3uK5Suub-dcYf_LJOkOVWeB"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youtu.be/aKW8RtdruRo"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youtu.be/fOFkH9_SCbw"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s://www.youtube.com/watch?v=ppqeVMT9zeU"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TUEUUQSIsjw"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7.png"/><Relationship Id="rId4" Type="http://schemas.openxmlformats.org/officeDocument/2006/relationships/package" Target="../embeddings/Microsoft_Word_Document1.docx"/></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TUEUUQSIsjw"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hyperlink" Target="https://www.youtube.com/watch?v=7gsrjjqhVM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hyperlink" Target="https://youtu.be/c9aKTMCEZk8?list=PLzlt9nxVmI3uhXpUJcL8Ypsix-CTPg6EU"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hyperlink" Target="https://youtu.be/myK-W2Y0emU?list=PLzlt9nxVmI3uhXpUJcL8Ypsix-CTPg6EU"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youtu.be/96BZ7nXDiO8"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3.png"/><Relationship Id="rId4" Type="http://schemas.openxmlformats.org/officeDocument/2006/relationships/package" Target="../embeddings/Microsoft_Word_Document2.docx"/></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子標題 1"/>
          <p:cNvSpPr>
            <a:spLocks noGrp="1"/>
          </p:cNvSpPr>
          <p:nvPr>
            <p:ph type="subTitle" idx="1"/>
          </p:nvPr>
        </p:nvSpPr>
        <p:spPr>
          <a:xfrm>
            <a:off x="5542220" y="6061791"/>
            <a:ext cx="3470848" cy="412993"/>
          </a:xfrm>
        </p:spPr>
        <p:txBody>
          <a:bodyPr>
            <a:noAutofit/>
          </a:bodyPr>
          <a:lstStyle/>
          <a:p>
            <a:pPr algn="ctr"/>
            <a:r>
              <a:rPr kumimoji="1" lang="zh-TW" altLang="en-US" sz="2800" dirty="0" smtClean="0">
                <a:solidFill>
                  <a:srgbClr val="000000"/>
                </a:solidFill>
              </a:rPr>
              <a:t>主講者</a:t>
            </a:r>
            <a:r>
              <a:rPr kumimoji="1" lang="en-US" altLang="zh-TW" sz="2800" dirty="0" smtClean="0">
                <a:solidFill>
                  <a:srgbClr val="000000"/>
                </a:solidFill>
              </a:rPr>
              <a:t>:</a:t>
            </a:r>
            <a:r>
              <a:rPr kumimoji="1" lang="zh-TW" altLang="en-US" sz="2800" dirty="0" smtClean="0">
                <a:solidFill>
                  <a:srgbClr val="000000"/>
                </a:solidFill>
              </a:rPr>
              <a:t>李文獻</a:t>
            </a:r>
            <a:endParaRPr kumimoji="1" lang="zh-TW" altLang="en-US" sz="2800" dirty="0">
              <a:solidFill>
                <a:srgbClr val="000000"/>
              </a:solidFill>
            </a:endParaRPr>
          </a:p>
        </p:txBody>
      </p:sp>
      <p:sp>
        <p:nvSpPr>
          <p:cNvPr id="3" name="標題 2"/>
          <p:cNvSpPr>
            <a:spLocks noGrp="1"/>
          </p:cNvSpPr>
          <p:nvPr>
            <p:ph type="ctrTitle"/>
          </p:nvPr>
        </p:nvSpPr>
        <p:spPr>
          <a:xfrm>
            <a:off x="327332" y="785827"/>
            <a:ext cx="8685736" cy="1215825"/>
          </a:xfrm>
        </p:spPr>
        <p:txBody>
          <a:bodyPr/>
          <a:lstStyle/>
          <a:p>
            <a:pPr marL="182880" indent="0" algn="ctr">
              <a:buNone/>
            </a:pPr>
            <a:r>
              <a:rPr lang="zh-TW" altLang="en-US" dirty="0">
                <a:solidFill>
                  <a:schemeClr val="tx1"/>
                </a:solidFill>
                <a:effectLst/>
              </a:rPr>
              <a:t>能源</a:t>
            </a:r>
            <a:r>
              <a:rPr lang="zh-TW" altLang="en-US" dirty="0" smtClean="0">
                <a:solidFill>
                  <a:schemeClr val="tx1"/>
                </a:solidFill>
                <a:effectLst/>
              </a:rPr>
              <a:t>教育研習</a:t>
            </a:r>
            <a:r>
              <a:rPr lang="zh-TW" altLang="en-US" dirty="0">
                <a:solidFill>
                  <a:schemeClr val="tx1"/>
                </a:solidFill>
                <a:effectLst/>
              </a:rPr>
              <a:t>工作坊</a:t>
            </a:r>
            <a:endParaRPr kumimoji="1" lang="zh-TW" altLang="en-US" dirty="0">
              <a:solidFill>
                <a:schemeClr val="tx1"/>
              </a:solidFill>
            </a:endParaRPr>
          </a:p>
        </p:txBody>
      </p:sp>
      <p:pic>
        <p:nvPicPr>
          <p:cNvPr id="5" name="圖片 4" descr="圖畫相片 07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47357" y="1803532"/>
            <a:ext cx="5344136" cy="4008103"/>
          </a:xfrm>
          <a:prstGeom prst="rect">
            <a:avLst/>
          </a:prstGeom>
        </p:spPr>
      </p:pic>
      <p:sp>
        <p:nvSpPr>
          <p:cNvPr id="4" name="文字方塊 3"/>
          <p:cNvSpPr txBox="1"/>
          <p:nvPr/>
        </p:nvSpPr>
        <p:spPr>
          <a:xfrm>
            <a:off x="2773680" y="274320"/>
            <a:ext cx="4800600" cy="523220"/>
          </a:xfrm>
          <a:prstGeom prst="rect">
            <a:avLst/>
          </a:prstGeom>
          <a:noFill/>
        </p:spPr>
        <p:txBody>
          <a:bodyPr wrap="square" rtlCol="0">
            <a:spAutoFit/>
          </a:bodyPr>
          <a:lstStyle/>
          <a:p>
            <a:r>
              <a:rPr lang="zh-TW" altLang="en-US" sz="2800" b="1" dirty="0" smtClean="0"/>
              <a:t>嘉義市政府環境保護局</a:t>
            </a:r>
            <a:endParaRPr lang="zh-TW" altLang="en-US" sz="2800" b="1" dirty="0"/>
          </a:p>
        </p:txBody>
      </p:sp>
    </p:spTree>
    <p:extLst>
      <p:ext uri="{BB962C8B-B14F-4D97-AF65-F5344CB8AC3E}">
        <p14:creationId xmlns:p14="http://schemas.microsoft.com/office/powerpoint/2010/main" val="3183445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74624" y="269874"/>
            <a:ext cx="7842251" cy="27146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altLang="zh-TW" sz="3200" dirty="0" smtClean="0"/>
          </a:p>
          <a:p>
            <a:r>
              <a:rPr lang="zh-TW" altLang="en-US" sz="3200" dirty="0" smtClean="0"/>
              <a:t>「天氣」是指一個地方</a:t>
            </a:r>
            <a:r>
              <a:rPr lang="zh-TW" altLang="en-US" sz="3200" dirty="0" smtClean="0">
                <a:solidFill>
                  <a:srgbClr val="FF0000"/>
                </a:solidFill>
              </a:rPr>
              <a:t>短時間</a:t>
            </a:r>
            <a:r>
              <a:rPr lang="zh-TW" altLang="en-US" sz="3200" dirty="0" smtClean="0"/>
              <a:t>內</a:t>
            </a:r>
            <a:r>
              <a:rPr lang="zh-TW" altLang="en-US" sz="3200" dirty="0"/>
              <a:t>的天氣現象，如氣溫、風向風 速、雲狀、降水、能見度、氣壓</a:t>
            </a:r>
            <a:r>
              <a:rPr lang="en-US" altLang="zh-TW" sz="3200" dirty="0"/>
              <a:t>…</a:t>
            </a:r>
            <a:r>
              <a:rPr lang="zh-TW" altLang="en-US" sz="3200" dirty="0"/>
              <a:t>等氣象要素，也就是我們能夠看到或感覺到的晴、雨、溼、暖</a:t>
            </a:r>
            <a:r>
              <a:rPr lang="en-US" altLang="zh-TW" sz="3200" dirty="0"/>
              <a:t>…</a:t>
            </a:r>
            <a:r>
              <a:rPr lang="zh-TW" altLang="en-US" sz="3200" dirty="0"/>
              <a:t>等的大氣現象。</a:t>
            </a:r>
          </a:p>
          <a:p>
            <a:pPr algn="ctr"/>
            <a:endParaRPr kumimoji="1" lang="zh-TW" altLang="en-US" dirty="0"/>
          </a:p>
        </p:txBody>
      </p:sp>
      <p:sp>
        <p:nvSpPr>
          <p:cNvPr id="4" name="圓角矩形 3"/>
          <p:cNvSpPr/>
          <p:nvPr/>
        </p:nvSpPr>
        <p:spPr>
          <a:xfrm>
            <a:off x="1041399" y="3819524"/>
            <a:ext cx="7842251" cy="271462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altLang="zh-TW" sz="3200" dirty="0" smtClean="0"/>
          </a:p>
          <a:p>
            <a:r>
              <a:rPr lang="zh-TW" altLang="en-US" sz="3200" dirty="0" smtClean="0"/>
              <a:t>「氣候」是指</a:t>
            </a:r>
            <a:r>
              <a:rPr lang="zh-TW" altLang="en-US" sz="3200" dirty="0"/>
              <a:t>一個</a:t>
            </a:r>
            <a:r>
              <a:rPr lang="zh-TW" altLang="en-US" sz="3200" dirty="0" smtClean="0"/>
              <a:t>地方</a:t>
            </a:r>
            <a:r>
              <a:rPr lang="zh-TW" altLang="en-US" sz="3200" dirty="0" smtClean="0">
                <a:solidFill>
                  <a:srgbClr val="FF0000"/>
                </a:solidFill>
              </a:rPr>
              <a:t>長時期</a:t>
            </a:r>
            <a:r>
              <a:rPr lang="zh-TW" altLang="en-US" sz="3200" dirty="0" smtClean="0"/>
              <a:t>的天氣</a:t>
            </a:r>
            <a:r>
              <a:rPr lang="zh-TW" altLang="en-US" sz="3200" dirty="0"/>
              <a:t>現象平均統計值。根據世界氣象組織的規定，氣候統計資料至少要</a:t>
            </a:r>
            <a:r>
              <a:rPr lang="zh-TW" altLang="en-US" sz="3200" dirty="0">
                <a:solidFill>
                  <a:srgbClr val="FF0000"/>
                </a:solidFill>
              </a:rPr>
              <a:t>三十年</a:t>
            </a:r>
            <a:r>
              <a:rPr lang="zh-TW" altLang="en-US" sz="3200" dirty="0"/>
              <a:t>，才能顯示出一個地方的氣候特徵。</a:t>
            </a:r>
          </a:p>
          <a:p>
            <a:endParaRPr lang="zh-TW" altLang="en-US" sz="3200" dirty="0"/>
          </a:p>
          <a:p>
            <a:pPr algn="ctr"/>
            <a:endParaRPr kumimoji="1" lang="zh-TW" altLang="en-US" dirty="0"/>
          </a:p>
        </p:txBody>
      </p:sp>
    </p:spTree>
    <p:extLst>
      <p:ext uri="{BB962C8B-B14F-4D97-AF65-F5344CB8AC3E}">
        <p14:creationId xmlns:p14="http://schemas.microsoft.com/office/powerpoint/2010/main" val="1419461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609600"/>
            <a:ext cx="9144000" cy="5623064"/>
          </a:xfrm>
          <a:prstGeom prst="rect">
            <a:avLst/>
          </a:prstGeom>
        </p:spPr>
      </p:pic>
      <p:sp>
        <p:nvSpPr>
          <p:cNvPr id="3" name="矩形 2"/>
          <p:cNvSpPr/>
          <p:nvPr/>
        </p:nvSpPr>
        <p:spPr>
          <a:xfrm>
            <a:off x="200630" y="82852"/>
            <a:ext cx="6490879" cy="523220"/>
          </a:xfrm>
          <a:prstGeom prst="rect">
            <a:avLst/>
          </a:prstGeom>
        </p:spPr>
        <p:txBody>
          <a:bodyPr wrap="none">
            <a:spAutoFit/>
          </a:bodyPr>
          <a:lstStyle/>
          <a:p>
            <a:r>
              <a:rPr lang="zh-TW" altLang="en-US" sz="2800" dirty="0"/>
              <a:t>百年來台灣年平均溫度變化</a:t>
            </a:r>
            <a:r>
              <a:rPr lang="en-US" altLang="zh-TW" sz="2800" dirty="0"/>
              <a:t>1901-2006</a:t>
            </a:r>
            <a:r>
              <a:rPr lang="zh-TW" altLang="en-US" sz="2800" dirty="0"/>
              <a:t>年</a:t>
            </a:r>
          </a:p>
        </p:txBody>
      </p:sp>
      <p:sp>
        <p:nvSpPr>
          <p:cNvPr id="4" name="矩形 3"/>
          <p:cNvSpPr/>
          <p:nvPr/>
        </p:nvSpPr>
        <p:spPr>
          <a:xfrm>
            <a:off x="6626965" y="6427147"/>
            <a:ext cx="2517035" cy="338554"/>
          </a:xfrm>
          <a:prstGeom prst="rect">
            <a:avLst/>
          </a:prstGeom>
        </p:spPr>
        <p:txBody>
          <a:bodyPr wrap="none">
            <a:spAutoFit/>
          </a:bodyPr>
          <a:lstStyle/>
          <a:p>
            <a:r>
              <a:rPr lang="zh-TW" altLang="en-US" sz="1600" dirty="0" smtClean="0"/>
              <a:t>資料來源</a:t>
            </a:r>
            <a:r>
              <a:rPr lang="en-US" altLang="zh-TW" sz="1600" dirty="0" smtClean="0"/>
              <a:t>:</a:t>
            </a:r>
            <a:r>
              <a:rPr lang="zh-TW" altLang="en-US" sz="1600" dirty="0" smtClean="0"/>
              <a:t>環境教育知識潮</a:t>
            </a:r>
            <a:endParaRPr lang="zh-TW" altLang="en-US" sz="1600" dirty="0"/>
          </a:p>
        </p:txBody>
      </p:sp>
    </p:spTree>
    <p:extLst>
      <p:ext uri="{BB962C8B-B14F-4D97-AF65-F5344CB8AC3E}">
        <p14:creationId xmlns:p14="http://schemas.microsoft.com/office/powerpoint/2010/main" val="449644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12700"/>
            <a:ext cx="9144000" cy="6823323"/>
          </a:xfrm>
          <a:prstGeom prst="rect">
            <a:avLst/>
          </a:prstGeom>
        </p:spPr>
      </p:pic>
      <p:sp>
        <p:nvSpPr>
          <p:cNvPr id="3" name="矩形 2"/>
          <p:cNvSpPr/>
          <p:nvPr/>
        </p:nvSpPr>
        <p:spPr>
          <a:xfrm>
            <a:off x="6626965" y="6427147"/>
            <a:ext cx="2517035" cy="338554"/>
          </a:xfrm>
          <a:prstGeom prst="rect">
            <a:avLst/>
          </a:prstGeom>
        </p:spPr>
        <p:txBody>
          <a:bodyPr wrap="none">
            <a:spAutoFit/>
          </a:bodyPr>
          <a:lstStyle/>
          <a:p>
            <a:r>
              <a:rPr lang="zh-TW" altLang="en-US" sz="1600" dirty="0" smtClean="0"/>
              <a:t>資料來源</a:t>
            </a:r>
            <a:r>
              <a:rPr lang="en-US" altLang="zh-TW" sz="1600" dirty="0" smtClean="0"/>
              <a:t>:</a:t>
            </a:r>
            <a:r>
              <a:rPr lang="zh-TW" altLang="en-US" sz="1600" dirty="0" smtClean="0"/>
              <a:t>環境教育知識潮</a:t>
            </a:r>
            <a:endParaRPr lang="zh-TW" altLang="en-US" sz="1600" dirty="0"/>
          </a:p>
        </p:txBody>
      </p:sp>
    </p:spTree>
    <p:extLst>
      <p:ext uri="{BB962C8B-B14F-4D97-AF65-F5344CB8AC3E}">
        <p14:creationId xmlns:p14="http://schemas.microsoft.com/office/powerpoint/2010/main" val="4059957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7839" y="229319"/>
            <a:ext cx="9026161" cy="1077218"/>
          </a:xfrm>
          <a:prstGeom prst="rect">
            <a:avLst/>
          </a:prstGeom>
        </p:spPr>
        <p:txBody>
          <a:bodyPr wrap="square">
            <a:spAutoFit/>
          </a:bodyPr>
          <a:lstStyle/>
          <a:p>
            <a:r>
              <a:rPr lang="zh-TW" altLang="zh-TW" sz="3200" dirty="0"/>
              <a:t>扭轉氣候變遷關鍵 迎向低碳永續未來</a:t>
            </a:r>
            <a:r>
              <a:rPr lang="en-US" altLang="zh-TW" sz="3200" dirty="0"/>
              <a:t>-</a:t>
            </a:r>
            <a:r>
              <a:rPr lang="zh-TW" altLang="zh-TW" sz="3200" dirty="0"/>
              <a:t>氣候的變遷 永續的台灣</a:t>
            </a:r>
            <a:r>
              <a:rPr lang="en-US" altLang="zh-TW" sz="3200" dirty="0"/>
              <a:t>(</a:t>
            </a:r>
            <a:r>
              <a:rPr lang="zh-TW" altLang="zh-TW" sz="3200" dirty="0"/>
              <a:t>溫減管理室提供</a:t>
            </a:r>
            <a:r>
              <a:rPr lang="en-US" altLang="zh-TW" sz="3200" dirty="0" smtClean="0"/>
              <a:t>)</a:t>
            </a:r>
            <a:r>
              <a:rPr lang="zh-TW" altLang="zh-TW" sz="3200" dirty="0" smtClean="0"/>
              <a:t>影片</a:t>
            </a:r>
            <a:r>
              <a:rPr lang="en-US" altLang="zh-TW" sz="3200" dirty="0"/>
              <a:t>(</a:t>
            </a:r>
            <a:r>
              <a:rPr lang="zh-TW" altLang="zh-TW" sz="3200" dirty="0"/>
              <a:t>共</a:t>
            </a:r>
            <a:r>
              <a:rPr lang="en-US" altLang="zh-TW" sz="3200" dirty="0"/>
              <a:t>4</a:t>
            </a:r>
            <a:r>
              <a:rPr lang="zh-TW" altLang="zh-TW" sz="3200" dirty="0"/>
              <a:t>分</a:t>
            </a:r>
            <a:r>
              <a:rPr lang="en-US" altLang="zh-TW" sz="3200" dirty="0"/>
              <a:t>30</a:t>
            </a:r>
            <a:r>
              <a:rPr lang="zh-TW" altLang="zh-TW" sz="3200" dirty="0"/>
              <a:t>秒</a:t>
            </a:r>
            <a:r>
              <a:rPr lang="en-US" altLang="zh-TW" sz="3200" dirty="0"/>
              <a:t>)</a:t>
            </a:r>
            <a:r>
              <a:rPr lang="zh-TW" altLang="zh-TW" sz="3200" dirty="0"/>
              <a:t> </a:t>
            </a:r>
            <a:endParaRPr lang="zh-TW" altLang="en-US" sz="3200" dirty="0"/>
          </a:p>
        </p:txBody>
      </p:sp>
      <p:pic>
        <p:nvPicPr>
          <p:cNvPr id="3" name="圖片 2" descr="螢幕快照 2015-09-27 02.48.23.pn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375" y="1490266"/>
            <a:ext cx="8588375" cy="5367734"/>
          </a:xfrm>
          <a:prstGeom prst="rect">
            <a:avLst/>
          </a:prstGeom>
        </p:spPr>
      </p:pic>
    </p:spTree>
    <p:extLst>
      <p:ext uri="{BB962C8B-B14F-4D97-AF65-F5344CB8AC3E}">
        <p14:creationId xmlns:p14="http://schemas.microsoft.com/office/powerpoint/2010/main" val="1039101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7331" y="329899"/>
            <a:ext cx="8523707" cy="584776"/>
          </a:xfrm>
          <a:prstGeom prst="rect">
            <a:avLst/>
          </a:prstGeom>
        </p:spPr>
        <p:txBody>
          <a:bodyPr wrap="square">
            <a:spAutoFit/>
          </a:bodyPr>
          <a:lstStyle/>
          <a:p>
            <a:r>
              <a:rPr lang="zh-TW" altLang="zh-TW" sz="3200" dirty="0"/>
              <a:t>空氣污染環境教育宣導短片</a:t>
            </a:r>
            <a:r>
              <a:rPr lang="en-US" altLang="zh-TW" sz="3200" dirty="0"/>
              <a:t>(</a:t>
            </a:r>
            <a:r>
              <a:rPr lang="zh-TW" altLang="zh-TW" sz="3200" dirty="0"/>
              <a:t>雲林環保局提供</a:t>
            </a:r>
            <a:r>
              <a:rPr lang="en-US" altLang="zh-TW" sz="3200" dirty="0"/>
              <a:t>)</a:t>
            </a:r>
            <a:r>
              <a:rPr lang="zh-TW" altLang="zh-TW" sz="3200" dirty="0"/>
              <a:t> </a:t>
            </a:r>
            <a:endParaRPr lang="zh-TW" altLang="en-US" sz="3200" dirty="0"/>
          </a:p>
        </p:txBody>
      </p:sp>
      <p:sp>
        <p:nvSpPr>
          <p:cNvPr id="3" name="矩形 2"/>
          <p:cNvSpPr/>
          <p:nvPr/>
        </p:nvSpPr>
        <p:spPr>
          <a:xfrm>
            <a:off x="2821870" y="6345643"/>
            <a:ext cx="6121613" cy="369332"/>
          </a:xfrm>
          <a:prstGeom prst="rect">
            <a:avLst/>
          </a:prstGeom>
        </p:spPr>
        <p:txBody>
          <a:bodyPr wrap="none">
            <a:spAutoFit/>
          </a:bodyPr>
          <a:lstStyle/>
          <a:p>
            <a:r>
              <a:rPr lang="en-US" altLang="zh-TW" dirty="0"/>
              <a:t>1</a:t>
            </a:r>
            <a:r>
              <a:rPr lang="zh-TW" altLang="zh-TW" dirty="0"/>
              <a:t>分</a:t>
            </a:r>
            <a:r>
              <a:rPr lang="en-US" altLang="zh-TW" dirty="0"/>
              <a:t>07</a:t>
            </a:r>
            <a:r>
              <a:rPr lang="zh-TW" altLang="zh-TW" dirty="0"/>
              <a:t>秒播放到</a:t>
            </a:r>
            <a:r>
              <a:rPr lang="en-US" altLang="zh-TW" dirty="0"/>
              <a:t>2</a:t>
            </a:r>
            <a:r>
              <a:rPr lang="zh-TW" altLang="zh-TW" dirty="0"/>
              <a:t>分</a:t>
            </a:r>
            <a:r>
              <a:rPr lang="en-US" altLang="zh-TW" dirty="0" smtClean="0"/>
              <a:t>16</a:t>
            </a:r>
            <a:r>
              <a:rPr lang="zh-TW" altLang="zh-TW" dirty="0" smtClean="0"/>
              <a:t>秒</a:t>
            </a:r>
            <a:r>
              <a:rPr lang="zh-TW" altLang="en-US" dirty="0" smtClean="0"/>
              <a:t>，點取圖片即可自動從</a:t>
            </a:r>
            <a:r>
              <a:rPr lang="en-US" altLang="zh-TW" dirty="0"/>
              <a:t>1</a:t>
            </a:r>
            <a:r>
              <a:rPr lang="zh-TW" altLang="zh-TW" dirty="0"/>
              <a:t>分</a:t>
            </a:r>
            <a:r>
              <a:rPr lang="en-US" altLang="zh-TW" dirty="0" smtClean="0"/>
              <a:t>07</a:t>
            </a:r>
            <a:r>
              <a:rPr lang="zh-TW" altLang="zh-TW" dirty="0" smtClean="0"/>
              <a:t>秒</a:t>
            </a:r>
            <a:r>
              <a:rPr lang="zh-TW" altLang="en-US" dirty="0" smtClean="0"/>
              <a:t>開始</a:t>
            </a:r>
            <a:endParaRPr lang="zh-TW" altLang="en-US" dirty="0"/>
          </a:p>
        </p:txBody>
      </p:sp>
      <p:pic>
        <p:nvPicPr>
          <p:cNvPr id="4" name="圖片 3" descr="螢幕快照 2015-09-27 09.41.0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43275"/>
            <a:ext cx="9144000" cy="5137738"/>
          </a:xfrm>
          <a:prstGeom prst="rect">
            <a:avLst/>
          </a:prstGeom>
        </p:spPr>
      </p:pic>
    </p:spTree>
    <p:extLst>
      <p:ext uri="{BB962C8B-B14F-4D97-AF65-F5344CB8AC3E}">
        <p14:creationId xmlns:p14="http://schemas.microsoft.com/office/powerpoint/2010/main" val="563874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1437" y="598231"/>
            <a:ext cx="8807381" cy="1200329"/>
          </a:xfrm>
          <a:prstGeom prst="rect">
            <a:avLst/>
          </a:prstGeom>
        </p:spPr>
        <p:txBody>
          <a:bodyPr wrap="square">
            <a:spAutoFit/>
          </a:bodyPr>
          <a:lstStyle/>
          <a:p>
            <a:r>
              <a:rPr lang="zh-TW" altLang="zh-TW" sz="3600" dirty="0"/>
              <a:t>從剛剛的影片中，人類使用能源對台灣造成了哪些影響？ </a:t>
            </a:r>
            <a:endParaRPr lang="zh-TW" altLang="en-US" sz="3600" dirty="0"/>
          </a:p>
        </p:txBody>
      </p:sp>
      <p:pic>
        <p:nvPicPr>
          <p:cNvPr id="3" name="圖片 2"/>
          <p:cNvPicPr>
            <a:picLocks noChangeAspect="1"/>
          </p:cNvPicPr>
          <p:nvPr/>
        </p:nvPicPr>
        <p:blipFill>
          <a:blip r:embed="rId2"/>
          <a:stretch>
            <a:fillRect/>
          </a:stretch>
        </p:blipFill>
        <p:spPr>
          <a:xfrm>
            <a:off x="991196" y="2132298"/>
            <a:ext cx="6125475" cy="4447095"/>
          </a:xfrm>
          <a:prstGeom prst="rect">
            <a:avLst/>
          </a:prstGeom>
        </p:spPr>
      </p:pic>
    </p:spTree>
    <p:extLst>
      <p:ext uri="{BB962C8B-B14F-4D97-AF65-F5344CB8AC3E}">
        <p14:creationId xmlns:p14="http://schemas.microsoft.com/office/powerpoint/2010/main" val="1856899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7989" y="1369263"/>
            <a:ext cx="7280030" cy="3539431"/>
          </a:xfrm>
          <a:prstGeom prst="rect">
            <a:avLst/>
          </a:prstGeom>
        </p:spPr>
        <p:txBody>
          <a:bodyPr wrap="square">
            <a:spAutoFit/>
          </a:bodyPr>
          <a:lstStyle/>
          <a:p>
            <a:r>
              <a:rPr lang="zh-TW" altLang="en-US" sz="2800" dirty="0" smtClean="0"/>
              <a:t>學生回答</a:t>
            </a:r>
            <a:r>
              <a:rPr lang="en-US" altLang="zh-TW" sz="2800" dirty="0" smtClean="0"/>
              <a:t>:</a:t>
            </a:r>
          </a:p>
          <a:p>
            <a:endParaRPr lang="en-US" altLang="zh-TW" sz="2800" dirty="0" smtClean="0"/>
          </a:p>
          <a:p>
            <a:r>
              <a:rPr lang="zh-TW" altLang="zh-TW" sz="2800" dirty="0" smtClean="0">
                <a:solidFill>
                  <a:srgbClr val="FF0000"/>
                </a:solidFill>
              </a:rPr>
              <a:t>氣候變遷</a:t>
            </a:r>
            <a:r>
              <a:rPr lang="en-US" altLang="zh-TW" sz="2800" dirty="0" smtClean="0">
                <a:solidFill>
                  <a:srgbClr val="FF0000"/>
                </a:solidFill>
              </a:rPr>
              <a:t>:</a:t>
            </a:r>
          </a:p>
          <a:p>
            <a:r>
              <a:rPr lang="zh-TW" altLang="zh-TW" sz="2800" dirty="0" smtClean="0"/>
              <a:t>乾</a:t>
            </a:r>
            <a:r>
              <a:rPr lang="zh-TW" altLang="zh-TW" sz="2800" dirty="0"/>
              <a:t>旱、暴雨、水災、土石流、極端天氣、臺灣的四季不明顯</a:t>
            </a:r>
            <a:r>
              <a:rPr lang="en-US" altLang="zh-TW" sz="2800" dirty="0"/>
              <a:t>……</a:t>
            </a:r>
            <a:r>
              <a:rPr lang="zh-TW" altLang="zh-TW" sz="2800" dirty="0"/>
              <a:t>等威脅</a:t>
            </a:r>
            <a:r>
              <a:rPr lang="zh-TW" altLang="zh-TW" sz="2800" dirty="0" smtClean="0"/>
              <a:t>。</a:t>
            </a:r>
            <a:endParaRPr lang="en-US" altLang="zh-TW" sz="2800" dirty="0" smtClean="0"/>
          </a:p>
          <a:p>
            <a:endParaRPr lang="zh-TW" altLang="zh-TW" sz="2800" dirty="0"/>
          </a:p>
          <a:p>
            <a:r>
              <a:rPr lang="zh-TW" altLang="zh-TW" sz="2800" dirty="0">
                <a:solidFill>
                  <a:srgbClr val="FF0000"/>
                </a:solidFill>
              </a:rPr>
              <a:t>健康的影響</a:t>
            </a:r>
            <a:r>
              <a:rPr lang="en-US" altLang="zh-TW" sz="2800" dirty="0">
                <a:solidFill>
                  <a:srgbClr val="FF0000"/>
                </a:solidFill>
              </a:rPr>
              <a:t>:</a:t>
            </a:r>
            <a:endParaRPr lang="zh-TW" altLang="zh-TW" sz="2800" dirty="0">
              <a:solidFill>
                <a:srgbClr val="FF0000"/>
              </a:solidFill>
            </a:endParaRPr>
          </a:p>
          <a:p>
            <a:r>
              <a:rPr lang="zh-TW" altLang="zh-TW" sz="2800" dirty="0"/>
              <a:t>各種污染源，會直接或間接影響健康。 </a:t>
            </a:r>
            <a:endParaRPr lang="zh-TW" altLang="en-US" sz="2800" dirty="0"/>
          </a:p>
        </p:txBody>
      </p:sp>
      <p:pic>
        <p:nvPicPr>
          <p:cNvPr id="3" name="圖片 2" descr="空污.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61552" y="4100414"/>
            <a:ext cx="2161838" cy="2543144"/>
          </a:xfrm>
          <a:prstGeom prst="rect">
            <a:avLst/>
          </a:prstGeom>
        </p:spPr>
      </p:pic>
    </p:spTree>
    <p:extLst>
      <p:ext uri="{BB962C8B-B14F-4D97-AF65-F5344CB8AC3E}">
        <p14:creationId xmlns:p14="http://schemas.microsoft.com/office/powerpoint/2010/main" val="2804547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4088" y="947776"/>
            <a:ext cx="3295859" cy="523220"/>
          </a:xfrm>
          <a:prstGeom prst="rect">
            <a:avLst/>
          </a:prstGeom>
        </p:spPr>
        <p:txBody>
          <a:bodyPr wrap="square">
            <a:spAutoFit/>
          </a:bodyPr>
          <a:lstStyle/>
          <a:p>
            <a:pPr lvl="0"/>
            <a:r>
              <a:rPr lang="zh-TW" altLang="en-US" sz="2800" dirty="0">
                <a:solidFill>
                  <a:prstClr val="black"/>
                </a:solidFill>
              </a:rPr>
              <a:t>什麼是</a:t>
            </a:r>
            <a:r>
              <a:rPr lang="zh-TW" altLang="zh-TW" sz="2800" dirty="0">
                <a:solidFill>
                  <a:prstClr val="black"/>
                </a:solidFill>
              </a:rPr>
              <a:t>氣候變遷</a:t>
            </a:r>
            <a:r>
              <a:rPr lang="zh-TW" altLang="en-US" sz="2800" dirty="0">
                <a:solidFill>
                  <a:prstClr val="black"/>
                </a:solidFill>
              </a:rPr>
              <a:t>？</a:t>
            </a:r>
            <a:endParaRPr lang="en-US" altLang="zh-TW" sz="2800" dirty="0">
              <a:solidFill>
                <a:prstClr val="black"/>
              </a:solidFill>
            </a:endParaRPr>
          </a:p>
        </p:txBody>
      </p:sp>
      <p:sp>
        <p:nvSpPr>
          <p:cNvPr id="4" name="圓角矩形 3"/>
          <p:cNvSpPr/>
          <p:nvPr/>
        </p:nvSpPr>
        <p:spPr>
          <a:xfrm>
            <a:off x="434088" y="1896982"/>
            <a:ext cx="5932547" cy="85197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zh-TW" sz="2800" dirty="0"/>
              <a:t>是指地球氣候長時間內的整體改變</a:t>
            </a:r>
            <a:r>
              <a:rPr lang="zh-TW" altLang="zh-TW" sz="2800" dirty="0" smtClean="0"/>
              <a:t>。</a:t>
            </a:r>
            <a:endParaRPr lang="en-US" altLang="zh-TW" sz="2800" dirty="0"/>
          </a:p>
        </p:txBody>
      </p:sp>
      <p:sp>
        <p:nvSpPr>
          <p:cNvPr id="5" name="矩形 4"/>
          <p:cNvSpPr/>
          <p:nvPr/>
        </p:nvSpPr>
        <p:spPr>
          <a:xfrm>
            <a:off x="434088" y="3532471"/>
            <a:ext cx="8337947" cy="2246769"/>
          </a:xfrm>
          <a:prstGeom prst="rect">
            <a:avLst/>
          </a:prstGeom>
        </p:spPr>
        <p:txBody>
          <a:bodyPr wrap="square">
            <a:spAutoFit/>
          </a:bodyPr>
          <a:lstStyle/>
          <a:p>
            <a:r>
              <a:rPr lang="zh-TW" altLang="zh-TW" sz="2800" dirty="0" smtClean="0">
                <a:solidFill>
                  <a:prstClr val="black"/>
                </a:solidFill>
              </a:rPr>
              <a:t>影響的因素</a:t>
            </a:r>
            <a:r>
              <a:rPr lang="zh-TW" altLang="en-US" sz="2800" dirty="0" smtClean="0">
                <a:solidFill>
                  <a:prstClr val="black"/>
                </a:solidFill>
              </a:rPr>
              <a:t>有</a:t>
            </a:r>
            <a:r>
              <a:rPr lang="en-US" altLang="zh-TW" sz="2800" dirty="0" smtClean="0">
                <a:solidFill>
                  <a:prstClr val="black"/>
                </a:solidFill>
              </a:rPr>
              <a:t>:</a:t>
            </a:r>
          </a:p>
          <a:p>
            <a:r>
              <a:rPr lang="zh-TW" altLang="zh-TW" sz="2800" dirty="0" smtClean="0">
                <a:latin typeface="Lucida Grande"/>
                <a:ea typeface="Lucida Grande"/>
                <a:cs typeface="Lucida Grande"/>
              </a:rPr>
              <a:t></a:t>
            </a:r>
            <a:r>
              <a:rPr lang="zh-TW" altLang="zh-TW" sz="2800" dirty="0" smtClean="0"/>
              <a:t>火山噴發</a:t>
            </a:r>
            <a:endParaRPr lang="en-US" altLang="zh-TW" sz="2800" dirty="0" smtClean="0"/>
          </a:p>
          <a:p>
            <a:r>
              <a:rPr lang="zh-TW" altLang="zh-TW" sz="2800" dirty="0" smtClean="0">
                <a:latin typeface="Lucida Grande"/>
                <a:ea typeface="Lucida Grande"/>
                <a:cs typeface="Lucida Grande"/>
              </a:rPr>
              <a:t></a:t>
            </a:r>
            <a:r>
              <a:rPr lang="zh-TW" altLang="zh-TW" sz="2800" dirty="0" smtClean="0"/>
              <a:t>週期性的</a:t>
            </a:r>
            <a:r>
              <a:rPr lang="zh-TW" altLang="zh-TW" sz="2800" dirty="0"/>
              <a:t>太陽</a:t>
            </a:r>
            <a:r>
              <a:rPr lang="zh-TW" altLang="zh-TW" sz="2800" dirty="0" smtClean="0"/>
              <a:t>活動</a:t>
            </a:r>
            <a:endParaRPr lang="en-US" altLang="zh-TW" sz="2800" dirty="0" smtClean="0"/>
          </a:p>
          <a:p>
            <a:r>
              <a:rPr lang="zh-TW" altLang="zh-TW" sz="2800" dirty="0" smtClean="0">
                <a:latin typeface="Lucida Grande"/>
                <a:ea typeface="Lucida Grande"/>
                <a:cs typeface="Lucida Grande"/>
              </a:rPr>
              <a:t></a:t>
            </a:r>
            <a:r>
              <a:rPr lang="zh-TW" altLang="zh-TW" sz="2800" dirty="0" smtClean="0"/>
              <a:t>目前影響氣候變遷甚鉅</a:t>
            </a:r>
            <a:r>
              <a:rPr lang="zh-TW" altLang="zh-TW" sz="2800" dirty="0"/>
              <a:t>的因素則是人類所排放能使氣溫上升的溫室氣體。</a:t>
            </a:r>
            <a:endParaRPr lang="zh-TW" altLang="en-US" sz="2800" dirty="0"/>
          </a:p>
        </p:txBody>
      </p:sp>
    </p:spTree>
    <p:extLst>
      <p:ext uri="{BB962C8B-B14F-4D97-AF65-F5344CB8AC3E}">
        <p14:creationId xmlns:p14="http://schemas.microsoft.com/office/powerpoint/2010/main" val="1062267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6173706" y="6488668"/>
            <a:ext cx="2970293" cy="369332"/>
          </a:xfrm>
          <a:prstGeom prst="rect">
            <a:avLst/>
          </a:prstGeom>
          <a:noFill/>
        </p:spPr>
        <p:txBody>
          <a:bodyPr wrap="square" rtlCol="0">
            <a:spAutoFit/>
          </a:bodyPr>
          <a:lstStyle/>
          <a:p>
            <a:r>
              <a:rPr kumimoji="1" lang="zh-TW" altLang="en-US" dirty="0" smtClean="0"/>
              <a:t>影片來源</a:t>
            </a:r>
            <a:r>
              <a:rPr kumimoji="1" lang="en-US" altLang="zh-TW" dirty="0" smtClean="0"/>
              <a:t>:</a:t>
            </a:r>
            <a:r>
              <a:rPr kumimoji="1" lang="zh-TW" altLang="en-US" dirty="0" smtClean="0"/>
              <a:t>環境教育知識潮</a:t>
            </a:r>
            <a:endParaRPr kumimoji="1" lang="zh-TW" altLang="en-US" dirty="0"/>
          </a:p>
        </p:txBody>
      </p:sp>
      <p:pic>
        <p:nvPicPr>
          <p:cNvPr id="5" name="圖片 4" descr="螢幕快照 2015-09-27 10.19.28.pn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66175"/>
            <a:ext cx="9144000" cy="5715000"/>
          </a:xfrm>
          <a:prstGeom prst="rect">
            <a:avLst/>
          </a:prstGeom>
        </p:spPr>
      </p:pic>
    </p:spTree>
    <p:extLst>
      <p:ext uri="{BB962C8B-B14F-4D97-AF65-F5344CB8AC3E}">
        <p14:creationId xmlns:p14="http://schemas.microsoft.com/office/powerpoint/2010/main" val="922760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1035" y="552077"/>
            <a:ext cx="4852610" cy="523220"/>
          </a:xfrm>
          <a:prstGeom prst="rect">
            <a:avLst/>
          </a:prstGeom>
        </p:spPr>
        <p:txBody>
          <a:bodyPr wrap="none">
            <a:spAutoFit/>
          </a:bodyPr>
          <a:lstStyle/>
          <a:p>
            <a:r>
              <a:rPr lang="zh-TW" altLang="zh-TW" sz="2800" dirty="0"/>
              <a:t>氣候變遷和我們有什麼關係？</a:t>
            </a:r>
            <a:r>
              <a:rPr lang="zh-TW" altLang="zh-TW" dirty="0"/>
              <a:t> </a:t>
            </a:r>
            <a:endParaRPr lang="zh-TW" altLang="en-US" dirty="0"/>
          </a:p>
        </p:txBody>
      </p:sp>
      <p:sp>
        <p:nvSpPr>
          <p:cNvPr id="3" name="矩形 2"/>
          <p:cNvSpPr/>
          <p:nvPr/>
        </p:nvSpPr>
        <p:spPr>
          <a:xfrm>
            <a:off x="202034" y="1501495"/>
            <a:ext cx="5123734"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TW" sz="2000" dirty="0" smtClean="0"/>
              <a:t>2003</a:t>
            </a:r>
            <a:r>
              <a:rPr lang="zh-TW" altLang="zh-TW" sz="2000" dirty="0" smtClean="0"/>
              <a:t>年夏天，長達兩週的</a:t>
            </a:r>
            <a:r>
              <a:rPr lang="zh-TW" altLang="zh-TW" sz="2000" dirty="0" smtClean="0">
                <a:solidFill>
                  <a:srgbClr val="FF0000"/>
                </a:solidFill>
              </a:rPr>
              <a:t>熱浪</a:t>
            </a:r>
            <a:r>
              <a:rPr lang="zh-TW" altLang="zh-TW" sz="2000" dirty="0" smtClean="0"/>
              <a:t>侵襲歐洲，造成法國、西班牙等一般理解中的先進國家超過</a:t>
            </a:r>
            <a:r>
              <a:rPr lang="en-US" altLang="zh-TW" sz="2000" dirty="0" smtClean="0">
                <a:solidFill>
                  <a:srgbClr val="FF0000"/>
                </a:solidFill>
              </a:rPr>
              <a:t>4</a:t>
            </a:r>
            <a:r>
              <a:rPr lang="zh-TW" altLang="zh-TW" sz="2000" dirty="0" smtClean="0">
                <a:solidFill>
                  <a:srgbClr val="FF0000"/>
                </a:solidFill>
              </a:rPr>
              <a:t>萬人熱死</a:t>
            </a:r>
            <a:r>
              <a:rPr lang="zh-TW" altLang="zh-TW" sz="2000" dirty="0" smtClean="0"/>
              <a:t>。 </a:t>
            </a:r>
            <a:endParaRPr lang="zh-TW" altLang="en-US" sz="2000" dirty="0"/>
          </a:p>
        </p:txBody>
      </p:sp>
      <p:sp>
        <p:nvSpPr>
          <p:cNvPr id="4" name="矩形 3"/>
          <p:cNvSpPr/>
          <p:nvPr/>
        </p:nvSpPr>
        <p:spPr>
          <a:xfrm>
            <a:off x="990766" y="2908844"/>
            <a:ext cx="5408023"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altLang="zh-TW" sz="2000" dirty="0"/>
              <a:t>2005</a:t>
            </a:r>
            <a:r>
              <a:rPr lang="zh-TW" altLang="zh-TW" sz="2000" dirty="0"/>
              <a:t>年卡翠哪颶風在</a:t>
            </a:r>
            <a:r>
              <a:rPr lang="en-US" altLang="zh-TW" sz="2000" dirty="0"/>
              <a:t>24</a:t>
            </a:r>
            <a:r>
              <a:rPr lang="zh-TW" altLang="zh-TW" sz="2000" dirty="0"/>
              <a:t>小時之內由</a:t>
            </a:r>
            <a:r>
              <a:rPr lang="zh-TW" altLang="zh-TW" sz="2000" dirty="0">
                <a:solidFill>
                  <a:srgbClr val="FF0000"/>
                </a:solidFill>
              </a:rPr>
              <a:t>熱帶風暴</a:t>
            </a:r>
            <a:r>
              <a:rPr lang="zh-TW" altLang="zh-TW" sz="2000" dirty="0"/>
              <a:t>「長成」強度最大的五級颶風，直接侵襲美國墨西哥灣地區，造成</a:t>
            </a:r>
            <a:r>
              <a:rPr lang="zh-TW" altLang="zh-TW" sz="2000" dirty="0">
                <a:solidFill>
                  <a:srgbClr val="FF0000"/>
                </a:solidFill>
              </a:rPr>
              <a:t>紐奧良市的幾乎完全毀滅</a:t>
            </a:r>
            <a:r>
              <a:rPr lang="zh-TW" altLang="zh-TW" sz="2000" dirty="0"/>
              <a:t>。 </a:t>
            </a:r>
            <a:endParaRPr lang="zh-TW" altLang="en-US" sz="2000" dirty="0"/>
          </a:p>
        </p:txBody>
      </p:sp>
      <p:sp>
        <p:nvSpPr>
          <p:cNvPr id="5" name="矩形 4"/>
          <p:cNvSpPr/>
          <p:nvPr/>
        </p:nvSpPr>
        <p:spPr>
          <a:xfrm>
            <a:off x="2206115" y="4357169"/>
            <a:ext cx="6809768"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000" dirty="0"/>
              <a:t>2009</a:t>
            </a:r>
            <a:r>
              <a:rPr lang="zh-TW" altLang="zh-TW" sz="2000" dirty="0"/>
              <a:t>年暑假，原來不過是個不起眼的莫拉克中度颱風卻為台灣南部帶來破紀錄的雨量。屏東縣三地門鄉一天下了超過</a:t>
            </a:r>
            <a:r>
              <a:rPr lang="en-US" altLang="zh-TW" sz="2000" dirty="0">
                <a:solidFill>
                  <a:srgbClr val="0000FF"/>
                </a:solidFill>
              </a:rPr>
              <a:t>1,400</a:t>
            </a:r>
            <a:r>
              <a:rPr lang="zh-TW" altLang="zh-TW" sz="2000" dirty="0">
                <a:solidFill>
                  <a:srgbClr val="0000FF"/>
                </a:solidFill>
              </a:rPr>
              <a:t>公釐</a:t>
            </a:r>
            <a:r>
              <a:rPr lang="zh-TW" altLang="zh-TW" sz="2000" dirty="0"/>
              <a:t>的雨量，嘉義縣阿里山鄉與竹崎鄉三日累計雨量幾乎達到</a:t>
            </a:r>
            <a:r>
              <a:rPr lang="en-US" altLang="zh-TW" sz="2000" dirty="0">
                <a:solidFill>
                  <a:srgbClr val="0000FF"/>
                </a:solidFill>
              </a:rPr>
              <a:t>3,000</a:t>
            </a:r>
            <a:r>
              <a:rPr lang="zh-TW" altLang="zh-TW" sz="2000" dirty="0">
                <a:solidFill>
                  <a:srgbClr val="0000FF"/>
                </a:solidFill>
              </a:rPr>
              <a:t>公釐</a:t>
            </a:r>
            <a:r>
              <a:rPr lang="zh-TW" altLang="zh-TW" sz="2000" dirty="0"/>
              <a:t>，令人悲慟的是高雄縣甲仙鄉小林村一瞬間被山崩、堰塞湖以及隨即而來的潰壩與土石流等完全淹沒，</a:t>
            </a:r>
            <a:r>
              <a:rPr lang="zh-TW" altLang="zh-TW" sz="2000" dirty="0">
                <a:solidFill>
                  <a:srgbClr val="0000FF"/>
                </a:solidFill>
              </a:rPr>
              <a:t>造成</a:t>
            </a:r>
            <a:r>
              <a:rPr lang="en-US" altLang="zh-TW" sz="2000" dirty="0">
                <a:solidFill>
                  <a:srgbClr val="0000FF"/>
                </a:solidFill>
              </a:rPr>
              <a:t>500</a:t>
            </a:r>
            <a:r>
              <a:rPr lang="zh-TW" altLang="zh-TW" sz="2000" dirty="0">
                <a:solidFill>
                  <a:srgbClr val="0000FF"/>
                </a:solidFill>
              </a:rPr>
              <a:t>餘人喪生</a:t>
            </a:r>
            <a:r>
              <a:rPr lang="zh-TW" altLang="zh-TW" sz="2000" dirty="0"/>
              <a:t>！ </a:t>
            </a:r>
            <a:endParaRPr lang="zh-TW" altLang="en-US" sz="2000" dirty="0"/>
          </a:p>
        </p:txBody>
      </p:sp>
      <p:sp>
        <p:nvSpPr>
          <p:cNvPr id="6" name="文字方塊 5"/>
          <p:cNvSpPr txBox="1"/>
          <p:nvPr/>
        </p:nvSpPr>
        <p:spPr>
          <a:xfrm>
            <a:off x="6173706" y="6318597"/>
            <a:ext cx="2970293" cy="369332"/>
          </a:xfrm>
          <a:prstGeom prst="rect">
            <a:avLst/>
          </a:prstGeom>
          <a:noFill/>
        </p:spPr>
        <p:txBody>
          <a:bodyPr wrap="square" rtlCol="0">
            <a:spAutoFit/>
          </a:bodyPr>
          <a:lstStyle/>
          <a:p>
            <a:r>
              <a:rPr kumimoji="1" lang="zh-TW" altLang="en-US" dirty="0" smtClean="0"/>
              <a:t>資料來源</a:t>
            </a:r>
            <a:r>
              <a:rPr kumimoji="1" lang="en-US" altLang="zh-TW" dirty="0" smtClean="0"/>
              <a:t>:</a:t>
            </a:r>
            <a:r>
              <a:rPr kumimoji="1" lang="zh-TW" altLang="en-US" dirty="0" smtClean="0"/>
              <a:t>環保署</a:t>
            </a:r>
            <a:endParaRPr kumimoji="1" lang="zh-TW" altLang="en-US" dirty="0"/>
          </a:p>
        </p:txBody>
      </p:sp>
      <p:pic>
        <p:nvPicPr>
          <p:cNvPr id="7" name="圖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4787" y="421136"/>
            <a:ext cx="3211095" cy="2135378"/>
          </a:xfrm>
          <a:prstGeom prst="rect">
            <a:avLst/>
          </a:prstGeom>
        </p:spPr>
      </p:pic>
      <p:sp>
        <p:nvSpPr>
          <p:cNvPr id="8" name="矩形 7"/>
          <p:cNvSpPr/>
          <p:nvPr/>
        </p:nvSpPr>
        <p:spPr>
          <a:xfrm>
            <a:off x="6059502" y="2556514"/>
            <a:ext cx="3142206" cy="369332"/>
          </a:xfrm>
          <a:prstGeom prst="rect">
            <a:avLst/>
          </a:prstGeom>
        </p:spPr>
        <p:txBody>
          <a:bodyPr wrap="none">
            <a:spAutoFit/>
          </a:bodyPr>
          <a:lstStyle/>
          <a:p>
            <a:r>
              <a:rPr lang="zh-TW" altLang="en-US" dirty="0" smtClean="0"/>
              <a:t>圖片來源</a:t>
            </a:r>
            <a:r>
              <a:rPr lang="en-US" altLang="zh-TW" dirty="0" smtClean="0"/>
              <a:t>:</a:t>
            </a:r>
            <a:r>
              <a:rPr lang="en-US" altLang="zh-Hant" dirty="0" smtClean="0"/>
              <a:t>20090810</a:t>
            </a:r>
            <a:r>
              <a:rPr lang="zh-Hant" altLang="en-US" dirty="0"/>
              <a:t>自由時報</a:t>
            </a:r>
            <a:endParaRPr lang="zh-TW" altLang="en-US" dirty="0"/>
          </a:p>
        </p:txBody>
      </p:sp>
    </p:spTree>
    <p:extLst>
      <p:ext uri="{BB962C8B-B14F-4D97-AF65-F5344CB8AC3E}">
        <p14:creationId xmlns:p14="http://schemas.microsoft.com/office/powerpoint/2010/main" val="989175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1291" y="350015"/>
            <a:ext cx="8123136" cy="2031325"/>
          </a:xfrm>
          <a:prstGeom prst="rect">
            <a:avLst/>
          </a:prstGeom>
        </p:spPr>
        <p:txBody>
          <a:bodyPr wrap="square">
            <a:spAutoFit/>
          </a:bodyPr>
          <a:lstStyle/>
          <a:p>
            <a:pPr>
              <a:spcBef>
                <a:spcPts val="600"/>
              </a:spcBef>
              <a:spcAft>
                <a:spcPts val="600"/>
              </a:spcAft>
            </a:pPr>
            <a:r>
              <a:rPr lang="zh-TW" altLang="zh-TW" sz="2400" dirty="0" smtClean="0">
                <a:latin typeface="Lucida Grande"/>
                <a:ea typeface="Lucida Grande"/>
                <a:cs typeface="Lucida Grande"/>
              </a:rPr>
              <a:t>⌘</a:t>
            </a:r>
            <a:r>
              <a:rPr lang="zh-TW" altLang="en-US" sz="2400" dirty="0" smtClean="0">
                <a:latin typeface="Lucida Grande"/>
                <a:ea typeface="Lucida Grande"/>
                <a:cs typeface="Lucida Grande"/>
              </a:rPr>
              <a:t>教學對象</a:t>
            </a:r>
            <a:r>
              <a:rPr lang="en-US" altLang="zh-TW" sz="2400" dirty="0" smtClean="0">
                <a:latin typeface="Lucida Grande"/>
                <a:ea typeface="Lucida Grande"/>
                <a:cs typeface="Lucida Grande"/>
              </a:rPr>
              <a:t>:</a:t>
            </a:r>
            <a:r>
              <a:rPr lang="zh-TW" altLang="en-US" sz="2400" dirty="0" smtClean="0">
                <a:solidFill>
                  <a:srgbClr val="FF0000"/>
                </a:solidFill>
                <a:latin typeface="Lucida Grande"/>
                <a:ea typeface="Lucida Grande"/>
                <a:cs typeface="Lucida Grande"/>
              </a:rPr>
              <a:t>國小高年級</a:t>
            </a:r>
            <a:endParaRPr lang="en-US" altLang="zh-TW" sz="2400" dirty="0" smtClean="0">
              <a:solidFill>
                <a:srgbClr val="FF0000"/>
              </a:solidFill>
              <a:latin typeface="Lucida Grande"/>
              <a:ea typeface="Lucida Grande"/>
              <a:cs typeface="Lucida Grande"/>
            </a:endParaRPr>
          </a:p>
          <a:p>
            <a:pPr>
              <a:spcBef>
                <a:spcPts val="600"/>
              </a:spcBef>
              <a:spcAft>
                <a:spcPts val="600"/>
              </a:spcAft>
            </a:pPr>
            <a:r>
              <a:rPr lang="zh-TW" altLang="zh-TW" sz="2400" dirty="0" smtClean="0">
                <a:latin typeface="Lucida Grande"/>
                <a:ea typeface="Lucida Grande"/>
                <a:cs typeface="Lucida Grande"/>
              </a:rPr>
              <a:t>⌘</a:t>
            </a:r>
            <a:r>
              <a:rPr lang="zh-TW" altLang="zh-TW" sz="2400" dirty="0" smtClean="0"/>
              <a:t>學習領域或學科</a:t>
            </a:r>
            <a:r>
              <a:rPr lang="en-US" altLang="zh-TW" sz="2400" dirty="0" smtClean="0"/>
              <a:t>:</a:t>
            </a:r>
            <a:r>
              <a:rPr lang="zh-TW" altLang="zh-TW" sz="2400" dirty="0" smtClean="0">
                <a:solidFill>
                  <a:srgbClr val="FF0000"/>
                </a:solidFill>
              </a:rPr>
              <a:t>自然與</a:t>
            </a:r>
            <a:r>
              <a:rPr lang="zh-TW" altLang="zh-TW" sz="2400" dirty="0">
                <a:solidFill>
                  <a:srgbClr val="FF0000"/>
                </a:solidFill>
              </a:rPr>
              <a:t>生活科技</a:t>
            </a:r>
          </a:p>
          <a:p>
            <a:pPr>
              <a:spcBef>
                <a:spcPts val="600"/>
              </a:spcBef>
              <a:spcAft>
                <a:spcPts val="600"/>
              </a:spcAft>
            </a:pPr>
            <a:r>
              <a:rPr lang="zh-TW" altLang="zh-TW" sz="2400" dirty="0" smtClean="0">
                <a:latin typeface="Lucida Grande"/>
                <a:ea typeface="Lucida Grande"/>
                <a:cs typeface="Lucida Grande"/>
              </a:rPr>
              <a:t>⌘</a:t>
            </a:r>
            <a:r>
              <a:rPr lang="zh-TW" altLang="zh-TW" sz="2400" dirty="0" smtClean="0"/>
              <a:t>教學時間</a:t>
            </a:r>
            <a:r>
              <a:rPr lang="en-US" altLang="zh-TW" sz="2400" dirty="0" smtClean="0"/>
              <a:t>:</a:t>
            </a:r>
            <a:r>
              <a:rPr lang="en-US" altLang="zh-TW" sz="2400" dirty="0" smtClean="0">
                <a:solidFill>
                  <a:srgbClr val="FF0000"/>
                </a:solidFill>
              </a:rPr>
              <a:t>3</a:t>
            </a:r>
            <a:r>
              <a:rPr lang="zh-TW" altLang="zh-TW" sz="2400" dirty="0">
                <a:solidFill>
                  <a:srgbClr val="FF0000"/>
                </a:solidFill>
              </a:rPr>
              <a:t>節</a:t>
            </a:r>
            <a:r>
              <a:rPr lang="zh-TW" altLang="zh-TW" sz="2400" dirty="0"/>
              <a:t>（合計</a:t>
            </a:r>
            <a:r>
              <a:rPr lang="zh-TW" altLang="zh-TW" sz="2400" u="sng" dirty="0"/>
              <a:t> </a:t>
            </a:r>
            <a:r>
              <a:rPr lang="en-US" altLang="zh-TW" sz="2400" u="sng" dirty="0"/>
              <a:t>120 </a:t>
            </a:r>
            <a:r>
              <a:rPr lang="zh-TW" altLang="zh-TW" sz="2400" dirty="0"/>
              <a:t>分鐘）</a:t>
            </a:r>
          </a:p>
          <a:p>
            <a:pPr>
              <a:spcBef>
                <a:spcPts val="600"/>
              </a:spcBef>
              <a:spcAft>
                <a:spcPts val="600"/>
              </a:spcAft>
            </a:pPr>
            <a:r>
              <a:rPr lang="zh-TW" altLang="zh-TW" sz="2400" dirty="0" smtClean="0">
                <a:latin typeface="Lucida Grande"/>
                <a:ea typeface="Lucida Grande"/>
                <a:cs typeface="Lucida Grande"/>
              </a:rPr>
              <a:t>⌘</a:t>
            </a:r>
            <a:r>
              <a:rPr lang="zh-TW" altLang="zh-TW" sz="2400" dirty="0" smtClean="0"/>
              <a:t>單元主要核心內容</a:t>
            </a:r>
            <a:r>
              <a:rPr lang="en-US" altLang="zh-TW" sz="2400" dirty="0" smtClean="0"/>
              <a:t>:</a:t>
            </a:r>
            <a:r>
              <a:rPr lang="zh-TW" altLang="zh-TW" sz="2400" b="1" dirty="0" smtClean="0">
                <a:solidFill>
                  <a:srgbClr val="FF0000"/>
                </a:solidFill>
              </a:rPr>
              <a:t>氣候變遷</a:t>
            </a:r>
            <a:r>
              <a:rPr lang="zh-TW" altLang="zh-TW" sz="2400" b="1" dirty="0">
                <a:solidFill>
                  <a:srgbClr val="FF0000"/>
                </a:solidFill>
              </a:rPr>
              <a:t>、節能、空氣污染</a:t>
            </a:r>
            <a:r>
              <a:rPr lang="zh-TW" altLang="zh-TW" sz="2400" dirty="0">
                <a:solidFill>
                  <a:srgbClr val="FF0000"/>
                </a:solidFill>
              </a:rPr>
              <a:t> </a:t>
            </a:r>
            <a:endParaRPr lang="zh-TW" altLang="en-US" sz="2400" dirty="0">
              <a:solidFill>
                <a:srgbClr val="FF0000"/>
              </a:solidFill>
            </a:endParaRPr>
          </a:p>
        </p:txBody>
      </p:sp>
      <p:sp>
        <p:nvSpPr>
          <p:cNvPr id="9" name="圓角矩形 8"/>
          <p:cNvSpPr/>
          <p:nvPr/>
        </p:nvSpPr>
        <p:spPr>
          <a:xfrm>
            <a:off x="479132" y="2605713"/>
            <a:ext cx="8306442" cy="40722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spcBef>
                <a:spcPts val="600"/>
              </a:spcBef>
              <a:spcAft>
                <a:spcPts val="600"/>
              </a:spcAft>
            </a:pPr>
            <a:r>
              <a:rPr lang="zh-TW" altLang="zh-TW" sz="2400" dirty="0"/>
              <a:t>學習內容</a:t>
            </a:r>
            <a:r>
              <a:rPr lang="en-US" altLang="zh-TW" sz="2400" dirty="0"/>
              <a:t>:</a:t>
            </a:r>
          </a:p>
          <a:p>
            <a:pPr lvl="0">
              <a:spcBef>
                <a:spcPts val="600"/>
              </a:spcBef>
              <a:spcAft>
                <a:spcPts val="600"/>
              </a:spcAft>
            </a:pPr>
            <a:r>
              <a:rPr lang="en-US" altLang="zh-TW" sz="2400" dirty="0">
                <a:solidFill>
                  <a:srgbClr val="0000FF"/>
                </a:solidFill>
              </a:rPr>
              <a:t>1.</a:t>
            </a:r>
            <a:r>
              <a:rPr lang="zh-TW" altLang="zh-TW" sz="2400" dirty="0">
                <a:solidFill>
                  <a:srgbClr val="0000FF"/>
                </a:solidFill>
              </a:rPr>
              <a:t>氣候的變化會造成地球環境的改變，而地球環境的改變亦會造成氣候的變化。</a:t>
            </a:r>
          </a:p>
          <a:p>
            <a:pPr lvl="0">
              <a:spcBef>
                <a:spcPts val="600"/>
              </a:spcBef>
              <a:spcAft>
                <a:spcPts val="600"/>
              </a:spcAft>
            </a:pPr>
            <a:r>
              <a:rPr lang="en-US" altLang="zh-TW" sz="2400" dirty="0">
                <a:solidFill>
                  <a:srgbClr val="0000FF"/>
                </a:solidFill>
              </a:rPr>
              <a:t>2.</a:t>
            </a:r>
            <a:r>
              <a:rPr lang="zh-TW" altLang="zh-TW" sz="2400" dirty="0">
                <a:solidFill>
                  <a:srgbClr val="0000FF"/>
                </a:solidFill>
              </a:rPr>
              <a:t>人類的行為會造成氣候變遷，例如化石燃料的使用會排放大量溫室氣體，而造成全球暖化。</a:t>
            </a:r>
          </a:p>
          <a:p>
            <a:pPr lvl="0">
              <a:spcBef>
                <a:spcPts val="600"/>
              </a:spcBef>
              <a:spcAft>
                <a:spcPts val="600"/>
              </a:spcAft>
            </a:pPr>
            <a:r>
              <a:rPr lang="en-US" altLang="zh-TW" sz="2400" dirty="0">
                <a:solidFill>
                  <a:srgbClr val="0000FF"/>
                </a:solidFill>
              </a:rPr>
              <a:t>3.</a:t>
            </a:r>
            <a:r>
              <a:rPr lang="zh-TW" altLang="zh-TW" sz="2400" dirty="0">
                <a:solidFill>
                  <a:srgbClr val="0000FF"/>
                </a:solidFill>
              </a:rPr>
              <a:t>人類行為的改變可以減輕氣候變遷所造成的衝擊與影響。</a:t>
            </a:r>
          </a:p>
          <a:p>
            <a:pPr>
              <a:spcBef>
                <a:spcPts val="600"/>
              </a:spcBef>
              <a:spcAft>
                <a:spcPts val="600"/>
              </a:spcAft>
            </a:pPr>
            <a:r>
              <a:rPr lang="en-US" altLang="zh-TW" sz="2400" dirty="0">
                <a:solidFill>
                  <a:srgbClr val="0000FF"/>
                </a:solidFill>
              </a:rPr>
              <a:t>4.</a:t>
            </a:r>
            <a:r>
              <a:rPr lang="zh-TW" altLang="zh-TW" sz="2400" dirty="0">
                <a:solidFill>
                  <a:srgbClr val="0000FF"/>
                </a:solidFill>
              </a:rPr>
              <a:t>可以利用垃圾減量、資源回收、節能減碳等方法盡到人類保護環境的責任。 </a:t>
            </a:r>
            <a:endParaRPr lang="zh-TW" altLang="en-US" sz="2400" dirty="0">
              <a:solidFill>
                <a:srgbClr val="0000FF"/>
              </a:solidFill>
            </a:endParaRPr>
          </a:p>
          <a:p>
            <a:pPr algn="ctr"/>
            <a:endParaRPr kumimoji="1" lang="zh-TW" altLang="en-US" dirty="0"/>
          </a:p>
        </p:txBody>
      </p:sp>
      <p:pic>
        <p:nvPicPr>
          <p:cNvPr id="2" name="圖片 1" descr="節能綠能.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75554" y="350015"/>
            <a:ext cx="1410019" cy="1565976"/>
          </a:xfrm>
          <a:prstGeom prst="rect">
            <a:avLst/>
          </a:prstGeom>
        </p:spPr>
      </p:pic>
    </p:spTree>
    <p:extLst>
      <p:ext uri="{BB962C8B-B14F-4D97-AF65-F5344CB8AC3E}">
        <p14:creationId xmlns:p14="http://schemas.microsoft.com/office/powerpoint/2010/main" val="3219948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螢幕快照 2015-09-27 10.35.1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66176"/>
            <a:ext cx="9144000" cy="5755774"/>
          </a:xfrm>
          <a:prstGeom prst="rect">
            <a:avLst/>
          </a:prstGeom>
        </p:spPr>
      </p:pic>
      <p:sp>
        <p:nvSpPr>
          <p:cNvPr id="3" name="文字方塊 2"/>
          <p:cNvSpPr txBox="1"/>
          <p:nvPr/>
        </p:nvSpPr>
        <p:spPr>
          <a:xfrm>
            <a:off x="6173706" y="6488668"/>
            <a:ext cx="2970293" cy="369332"/>
          </a:xfrm>
          <a:prstGeom prst="rect">
            <a:avLst/>
          </a:prstGeom>
          <a:noFill/>
        </p:spPr>
        <p:txBody>
          <a:bodyPr wrap="square" rtlCol="0">
            <a:spAutoFit/>
          </a:bodyPr>
          <a:lstStyle/>
          <a:p>
            <a:r>
              <a:rPr kumimoji="1" lang="zh-TW" altLang="en-US" dirty="0" smtClean="0"/>
              <a:t>圖片來源</a:t>
            </a:r>
            <a:r>
              <a:rPr kumimoji="1" lang="en-US" altLang="zh-TW" dirty="0" smtClean="0"/>
              <a:t>:</a:t>
            </a:r>
            <a:r>
              <a:rPr kumimoji="1" lang="zh-TW" altLang="en-US" dirty="0" smtClean="0"/>
              <a:t>環境教育知識潮</a:t>
            </a:r>
            <a:endParaRPr kumimoji="1" lang="zh-TW" altLang="en-US" dirty="0"/>
          </a:p>
        </p:txBody>
      </p:sp>
    </p:spTree>
    <p:extLst>
      <p:ext uri="{BB962C8B-B14F-4D97-AF65-F5344CB8AC3E}">
        <p14:creationId xmlns:p14="http://schemas.microsoft.com/office/powerpoint/2010/main" val="19757384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2021" y="0"/>
            <a:ext cx="8534064" cy="830997"/>
          </a:xfrm>
          <a:prstGeom prst="rect">
            <a:avLst/>
          </a:prstGeom>
        </p:spPr>
        <p:txBody>
          <a:bodyPr wrap="square">
            <a:spAutoFit/>
          </a:bodyPr>
          <a:lstStyle/>
          <a:p>
            <a:pPr lvl="0"/>
            <a:r>
              <a:rPr lang="zh-TW" altLang="zh-TW" sz="2400" b="1" dirty="0"/>
              <a:t>全球暖化就像是地球發燒一樣</a:t>
            </a:r>
          </a:p>
          <a:p>
            <a:r>
              <a:rPr lang="zh-TW" altLang="zh-TW" sz="2400" b="1" dirty="0"/>
              <a:t>提問</a:t>
            </a:r>
            <a:r>
              <a:rPr lang="en-US" altLang="zh-TW" sz="2400" b="1" dirty="0"/>
              <a:t>:</a:t>
            </a:r>
            <a:r>
              <a:rPr lang="zh-TW" altLang="zh-TW" sz="2400" b="1" dirty="0"/>
              <a:t>地球是怎麼發燒的呢</a:t>
            </a:r>
            <a:r>
              <a:rPr lang="zh-TW" altLang="zh-TW" sz="2400" b="1" dirty="0" smtClean="0"/>
              <a:t>？看</a:t>
            </a:r>
            <a:r>
              <a:rPr lang="zh-TW" altLang="en-US" sz="2400" b="1" dirty="0" smtClean="0"/>
              <a:t>完</a:t>
            </a:r>
            <a:r>
              <a:rPr lang="zh-TW" altLang="zh-TW" sz="2400" b="1" dirty="0" smtClean="0"/>
              <a:t>影片介紹後，小組討</a:t>
            </a:r>
            <a:r>
              <a:rPr lang="zh-TW" altLang="zh-TW" sz="2400" b="1" dirty="0"/>
              <a:t>論及回答。 </a:t>
            </a:r>
            <a:endParaRPr lang="zh-TW" altLang="en-US" sz="2400" b="1" dirty="0"/>
          </a:p>
        </p:txBody>
      </p:sp>
      <p:pic>
        <p:nvPicPr>
          <p:cNvPr id="3" name="圖片 2" descr="螢幕快照 2015-09-27 10.51.01.pn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481" y="1200328"/>
            <a:ext cx="8022604" cy="5014128"/>
          </a:xfrm>
          <a:prstGeom prst="rect">
            <a:avLst/>
          </a:prstGeom>
        </p:spPr>
      </p:pic>
      <p:sp>
        <p:nvSpPr>
          <p:cNvPr id="4" name="矩形 3"/>
          <p:cNvSpPr/>
          <p:nvPr/>
        </p:nvSpPr>
        <p:spPr>
          <a:xfrm>
            <a:off x="3420459" y="734111"/>
            <a:ext cx="5723540" cy="461665"/>
          </a:xfrm>
          <a:prstGeom prst="rect">
            <a:avLst/>
          </a:prstGeom>
        </p:spPr>
        <p:txBody>
          <a:bodyPr wrap="square">
            <a:spAutoFit/>
          </a:bodyPr>
          <a:lstStyle/>
          <a:p>
            <a:r>
              <a:rPr lang="en-US" altLang="zh-TW" sz="2400" b="1" dirty="0">
                <a:solidFill>
                  <a:prstClr val="black"/>
                </a:solidFill>
              </a:rPr>
              <a:t>(</a:t>
            </a:r>
            <a:r>
              <a:rPr lang="zh-TW" altLang="zh-TW" sz="2400" b="1" dirty="0">
                <a:solidFill>
                  <a:prstClr val="black"/>
                </a:solidFill>
              </a:rPr>
              <a:t>影片從第</a:t>
            </a:r>
            <a:r>
              <a:rPr lang="en-US" altLang="zh-TW" sz="2400" b="1" dirty="0">
                <a:solidFill>
                  <a:prstClr val="black"/>
                </a:solidFill>
              </a:rPr>
              <a:t>10</a:t>
            </a:r>
            <a:r>
              <a:rPr lang="zh-TW" altLang="zh-TW" sz="2400" b="1" dirty="0">
                <a:solidFill>
                  <a:prstClr val="black"/>
                </a:solidFill>
              </a:rPr>
              <a:t>秒開始，播放到</a:t>
            </a:r>
            <a:r>
              <a:rPr lang="en-US" altLang="zh-TW" sz="2400" b="1" dirty="0">
                <a:solidFill>
                  <a:prstClr val="black"/>
                </a:solidFill>
              </a:rPr>
              <a:t>1</a:t>
            </a:r>
            <a:r>
              <a:rPr lang="zh-TW" altLang="zh-TW" sz="2400" b="1" dirty="0">
                <a:solidFill>
                  <a:prstClr val="black"/>
                </a:solidFill>
              </a:rPr>
              <a:t>分</a:t>
            </a:r>
            <a:r>
              <a:rPr lang="en-US" altLang="zh-TW" sz="2400" b="1" dirty="0">
                <a:solidFill>
                  <a:prstClr val="black"/>
                </a:solidFill>
              </a:rPr>
              <a:t>55</a:t>
            </a:r>
            <a:r>
              <a:rPr lang="zh-TW" altLang="zh-TW" sz="2400" b="1" dirty="0">
                <a:solidFill>
                  <a:prstClr val="black"/>
                </a:solidFill>
              </a:rPr>
              <a:t>秒</a:t>
            </a:r>
            <a:r>
              <a:rPr lang="en-US" altLang="zh-TW" sz="2400" b="1" dirty="0">
                <a:solidFill>
                  <a:prstClr val="black"/>
                </a:solidFill>
              </a:rPr>
              <a:t>)</a:t>
            </a:r>
            <a:endParaRPr lang="zh-TW" altLang="en-US" dirty="0"/>
          </a:p>
        </p:txBody>
      </p:sp>
      <p:sp>
        <p:nvSpPr>
          <p:cNvPr id="5" name="文字方塊 4"/>
          <p:cNvSpPr txBox="1"/>
          <p:nvPr/>
        </p:nvSpPr>
        <p:spPr>
          <a:xfrm>
            <a:off x="6173706" y="6488668"/>
            <a:ext cx="2970293" cy="369332"/>
          </a:xfrm>
          <a:prstGeom prst="rect">
            <a:avLst/>
          </a:prstGeom>
          <a:noFill/>
        </p:spPr>
        <p:txBody>
          <a:bodyPr wrap="square" rtlCol="0">
            <a:spAutoFit/>
          </a:bodyPr>
          <a:lstStyle/>
          <a:p>
            <a:r>
              <a:rPr kumimoji="1" lang="zh-TW" altLang="en-US" dirty="0" smtClean="0"/>
              <a:t>影片來源</a:t>
            </a:r>
            <a:r>
              <a:rPr kumimoji="1" lang="en-US" altLang="zh-TW" dirty="0" smtClean="0"/>
              <a:t>:</a:t>
            </a:r>
            <a:r>
              <a:rPr kumimoji="1" lang="zh-TW" altLang="en-US" dirty="0" smtClean="0"/>
              <a:t>環境教育知識潮</a:t>
            </a:r>
            <a:endParaRPr kumimoji="1" lang="zh-TW" altLang="en-US" dirty="0"/>
          </a:p>
        </p:txBody>
      </p:sp>
    </p:spTree>
    <p:extLst>
      <p:ext uri="{BB962C8B-B14F-4D97-AF65-F5344CB8AC3E}">
        <p14:creationId xmlns:p14="http://schemas.microsoft.com/office/powerpoint/2010/main" val="1844020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1537" y="222737"/>
            <a:ext cx="4289417" cy="646331"/>
          </a:xfrm>
          <a:prstGeom prst="rect">
            <a:avLst/>
          </a:prstGeom>
        </p:spPr>
        <p:txBody>
          <a:bodyPr wrap="square">
            <a:spAutoFit/>
          </a:bodyPr>
          <a:lstStyle/>
          <a:p>
            <a:r>
              <a:rPr lang="zh-TW" altLang="zh-TW" sz="3600" b="1" dirty="0"/>
              <a:t>溫室效應好不好？ </a:t>
            </a:r>
            <a:endParaRPr lang="zh-TW" altLang="en-US" sz="3600" b="1" dirty="0"/>
          </a:p>
        </p:txBody>
      </p:sp>
      <p:pic>
        <p:nvPicPr>
          <p:cNvPr id="4" name="圖片 3">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1648" y="1144043"/>
            <a:ext cx="7492051" cy="5296547"/>
          </a:xfrm>
          <a:prstGeom prst="rect">
            <a:avLst/>
          </a:prstGeom>
        </p:spPr>
      </p:pic>
      <p:sp>
        <p:nvSpPr>
          <p:cNvPr id="5" name="文字方塊 4"/>
          <p:cNvSpPr txBox="1"/>
          <p:nvPr/>
        </p:nvSpPr>
        <p:spPr>
          <a:xfrm>
            <a:off x="6173706" y="6488668"/>
            <a:ext cx="2970293" cy="369332"/>
          </a:xfrm>
          <a:prstGeom prst="rect">
            <a:avLst/>
          </a:prstGeom>
          <a:noFill/>
        </p:spPr>
        <p:txBody>
          <a:bodyPr wrap="square" rtlCol="0">
            <a:spAutoFit/>
          </a:bodyPr>
          <a:lstStyle/>
          <a:p>
            <a:r>
              <a:rPr kumimoji="1" lang="zh-TW" altLang="en-US" dirty="0" smtClean="0"/>
              <a:t>影片來源</a:t>
            </a:r>
            <a:r>
              <a:rPr kumimoji="1" lang="en-US" altLang="zh-TW" dirty="0" smtClean="0"/>
              <a:t>:</a:t>
            </a:r>
            <a:r>
              <a:rPr kumimoji="1" lang="zh-TW" altLang="en-US" dirty="0" smtClean="0"/>
              <a:t>環境教育知識潮</a:t>
            </a:r>
            <a:endParaRPr kumimoji="1" lang="zh-TW" altLang="en-US" dirty="0"/>
          </a:p>
        </p:txBody>
      </p:sp>
    </p:spTree>
    <p:extLst>
      <p:ext uri="{BB962C8B-B14F-4D97-AF65-F5344CB8AC3E}">
        <p14:creationId xmlns:p14="http://schemas.microsoft.com/office/powerpoint/2010/main" val="2120623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4019" y="193658"/>
            <a:ext cx="6186309" cy="646331"/>
          </a:xfrm>
          <a:prstGeom prst="rect">
            <a:avLst/>
          </a:prstGeom>
        </p:spPr>
        <p:txBody>
          <a:bodyPr wrap="none">
            <a:spAutoFit/>
          </a:bodyPr>
          <a:lstStyle/>
          <a:p>
            <a:r>
              <a:rPr lang="zh-TW" altLang="zh-TW" sz="3600" b="1" dirty="0"/>
              <a:t>什麼是溫室氣體？從哪裡來？ </a:t>
            </a:r>
            <a:endParaRPr lang="zh-TW" altLang="en-US" sz="3600" b="1" dirty="0"/>
          </a:p>
        </p:txBody>
      </p:sp>
      <p:pic>
        <p:nvPicPr>
          <p:cNvPr id="6" name="圖片 5" descr="螢幕快照 2015-09-27 11.19.55.png">
            <a:hlinkClick r:id="rId2"/>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42133"/>
            <a:ext cx="9144000" cy="5715000"/>
          </a:xfrm>
          <a:prstGeom prst="rect">
            <a:avLst/>
          </a:prstGeom>
        </p:spPr>
      </p:pic>
      <p:sp>
        <p:nvSpPr>
          <p:cNvPr id="7" name="文字方塊 6"/>
          <p:cNvSpPr txBox="1"/>
          <p:nvPr/>
        </p:nvSpPr>
        <p:spPr>
          <a:xfrm>
            <a:off x="6173706" y="6488668"/>
            <a:ext cx="2970293" cy="369332"/>
          </a:xfrm>
          <a:prstGeom prst="rect">
            <a:avLst/>
          </a:prstGeom>
          <a:noFill/>
        </p:spPr>
        <p:txBody>
          <a:bodyPr wrap="square" rtlCol="0">
            <a:spAutoFit/>
          </a:bodyPr>
          <a:lstStyle/>
          <a:p>
            <a:r>
              <a:rPr kumimoji="1" lang="zh-TW" altLang="en-US" dirty="0" smtClean="0"/>
              <a:t>影片來源</a:t>
            </a:r>
            <a:r>
              <a:rPr kumimoji="1" lang="en-US" altLang="zh-TW" dirty="0" smtClean="0"/>
              <a:t>:</a:t>
            </a:r>
            <a:r>
              <a:rPr kumimoji="1" lang="zh-TW" altLang="en-US" dirty="0" smtClean="0"/>
              <a:t>環境教育知識潮</a:t>
            </a:r>
            <a:endParaRPr kumimoji="1" lang="zh-TW" altLang="en-US" dirty="0"/>
          </a:p>
        </p:txBody>
      </p:sp>
    </p:spTree>
    <p:extLst>
      <p:ext uri="{BB962C8B-B14F-4D97-AF65-F5344CB8AC3E}">
        <p14:creationId xmlns:p14="http://schemas.microsoft.com/office/powerpoint/2010/main" val="1379841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830826"/>
            <a:ext cx="9144000" cy="6027174"/>
          </a:xfrm>
          <a:prstGeom prst="rect">
            <a:avLst/>
          </a:prstGeom>
        </p:spPr>
      </p:pic>
      <p:sp>
        <p:nvSpPr>
          <p:cNvPr id="3" name="矩形 2"/>
          <p:cNvSpPr/>
          <p:nvPr/>
        </p:nvSpPr>
        <p:spPr>
          <a:xfrm>
            <a:off x="306690" y="122940"/>
            <a:ext cx="8616699" cy="707886"/>
          </a:xfrm>
          <a:prstGeom prst="rect">
            <a:avLst/>
          </a:prstGeom>
        </p:spPr>
        <p:txBody>
          <a:bodyPr wrap="square">
            <a:spAutoFit/>
          </a:bodyPr>
          <a:lstStyle/>
          <a:p>
            <a:r>
              <a:rPr lang="zh-TW" altLang="en-US" sz="2000" dirty="0"/>
              <a:t>全球暖化潛勢（</a:t>
            </a:r>
            <a:r>
              <a:rPr lang="en-US" altLang="zh-TW" sz="2000" dirty="0"/>
              <a:t>Global Warming Potential</a:t>
            </a:r>
            <a:r>
              <a:rPr lang="zh-TW" altLang="en-US" sz="2000" dirty="0"/>
              <a:t>，</a:t>
            </a:r>
            <a:r>
              <a:rPr lang="en-US" altLang="zh-TW" sz="2000" dirty="0"/>
              <a:t>GWP</a:t>
            </a:r>
            <a:r>
              <a:rPr lang="zh-TW" altLang="en-US" sz="2000" dirty="0"/>
              <a:t>）代表一個溫室氣體分子於特定時間內相對於二氧化碳的強度，一般採用百年間距為標準。</a:t>
            </a:r>
          </a:p>
        </p:txBody>
      </p:sp>
    </p:spTree>
    <p:extLst>
      <p:ext uri="{BB962C8B-B14F-4D97-AF65-F5344CB8AC3E}">
        <p14:creationId xmlns:p14="http://schemas.microsoft.com/office/powerpoint/2010/main" val="4097360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64389" y="3723198"/>
            <a:ext cx="6917793"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zh-TW" altLang="zh-TW" sz="2800" b="1" dirty="0" smtClean="0">
                <a:solidFill>
                  <a:srgbClr val="FF0000"/>
                </a:solidFill>
              </a:rPr>
              <a:t>過度的溫室效應</a:t>
            </a:r>
            <a:r>
              <a:rPr lang="zh-TW" altLang="zh-TW" sz="2800" b="1" dirty="0"/>
              <a:t>是一種非自然現象，會造成全球暖化現象發生。由於全球暖化的現象加劇，造成氣候變遷的天氣異常現象發生，且成為常態。 </a:t>
            </a:r>
            <a:endParaRPr lang="zh-TW" altLang="en-US" sz="2800" b="1" dirty="0"/>
          </a:p>
        </p:txBody>
      </p:sp>
      <p:sp>
        <p:nvSpPr>
          <p:cNvPr id="3" name="矩形 2"/>
          <p:cNvSpPr/>
          <p:nvPr/>
        </p:nvSpPr>
        <p:spPr>
          <a:xfrm>
            <a:off x="1164389" y="1112184"/>
            <a:ext cx="2031325" cy="646331"/>
          </a:xfrm>
          <a:prstGeom prst="rect">
            <a:avLst/>
          </a:prstGeom>
        </p:spPr>
        <p:txBody>
          <a:bodyPr wrap="none">
            <a:spAutoFit/>
          </a:bodyPr>
          <a:lstStyle/>
          <a:p>
            <a:pPr lvl="0"/>
            <a:r>
              <a:rPr lang="zh-TW" altLang="zh-TW" sz="3600" b="1" dirty="0">
                <a:solidFill>
                  <a:prstClr val="black"/>
                </a:solidFill>
              </a:rPr>
              <a:t>歸納</a:t>
            </a:r>
            <a:r>
              <a:rPr lang="zh-TW" altLang="en-US" sz="3600" b="1" dirty="0">
                <a:solidFill>
                  <a:prstClr val="black"/>
                </a:solidFill>
              </a:rPr>
              <a:t>整理</a:t>
            </a:r>
            <a:endParaRPr lang="en-US" altLang="zh-TW" sz="3600" b="1" dirty="0">
              <a:solidFill>
                <a:prstClr val="black"/>
              </a:solidFill>
            </a:endParaRPr>
          </a:p>
        </p:txBody>
      </p:sp>
      <p:sp>
        <p:nvSpPr>
          <p:cNvPr id="4" name="矩形 3"/>
          <p:cNvSpPr/>
          <p:nvPr/>
        </p:nvSpPr>
        <p:spPr>
          <a:xfrm>
            <a:off x="1164388" y="2188371"/>
            <a:ext cx="691779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zh-TW" altLang="zh-TW" sz="2800" b="1" dirty="0">
                <a:solidFill>
                  <a:srgbClr val="0000FF"/>
                </a:solidFill>
              </a:rPr>
              <a:t>適度的溫室效應</a:t>
            </a:r>
            <a:r>
              <a:rPr lang="zh-TW" altLang="zh-TW" sz="2800" b="1" dirty="0">
                <a:solidFill>
                  <a:prstClr val="black"/>
                </a:solidFill>
              </a:rPr>
              <a:t>是一種自然現象，也適宜地球生物存活。</a:t>
            </a:r>
            <a:endParaRPr lang="en-US" altLang="zh-TW" sz="2800" b="1" dirty="0">
              <a:solidFill>
                <a:prstClr val="black"/>
              </a:solidFill>
            </a:endParaRPr>
          </a:p>
        </p:txBody>
      </p:sp>
    </p:spTree>
    <p:extLst>
      <p:ext uri="{BB962C8B-B14F-4D97-AF65-F5344CB8AC3E}">
        <p14:creationId xmlns:p14="http://schemas.microsoft.com/office/powerpoint/2010/main" val="2130020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50108" y="88946"/>
            <a:ext cx="6417141" cy="523220"/>
          </a:xfrm>
          <a:prstGeom prst="rect">
            <a:avLst/>
          </a:prstGeom>
        </p:spPr>
        <p:txBody>
          <a:bodyPr wrap="none">
            <a:spAutoFit/>
          </a:bodyPr>
          <a:lstStyle/>
          <a:p>
            <a:r>
              <a:rPr lang="zh-TW" altLang="en-US" sz="2800" b="1" dirty="0" smtClean="0">
                <a:solidFill>
                  <a:srgbClr val="0000FF"/>
                </a:solidFill>
              </a:rPr>
              <a:t>回家作業     </a:t>
            </a:r>
            <a:r>
              <a:rPr lang="zh-TW" altLang="zh-TW" sz="2800" b="1" dirty="0" smtClean="0">
                <a:solidFill>
                  <a:srgbClr val="0000FF"/>
                </a:solidFill>
              </a:rPr>
              <a:t>學習單</a:t>
            </a:r>
            <a:r>
              <a:rPr lang="en-US" altLang="zh-TW" sz="2800" b="1" dirty="0">
                <a:solidFill>
                  <a:srgbClr val="0000FF"/>
                </a:solidFill>
              </a:rPr>
              <a:t>(</a:t>
            </a:r>
            <a:r>
              <a:rPr lang="zh-TW" altLang="zh-TW" sz="2800" b="1" dirty="0">
                <a:solidFill>
                  <a:srgbClr val="0000FF"/>
                </a:solidFill>
              </a:rPr>
              <a:t>一</a:t>
            </a:r>
            <a:r>
              <a:rPr lang="en-US" altLang="zh-TW" sz="2800" b="1" dirty="0">
                <a:solidFill>
                  <a:srgbClr val="0000FF"/>
                </a:solidFill>
              </a:rPr>
              <a:t>):</a:t>
            </a:r>
            <a:r>
              <a:rPr lang="zh-TW" altLang="zh-TW" sz="2800" b="1" dirty="0">
                <a:solidFill>
                  <a:srgbClr val="0000FF"/>
                </a:solidFill>
              </a:rPr>
              <a:t>氣候變遷小達人 </a:t>
            </a:r>
            <a:endParaRPr lang="zh-TW" altLang="en-US" sz="2800" b="1" dirty="0">
              <a:solidFill>
                <a:srgbClr val="0000FF"/>
              </a:solidFill>
            </a:endParaRPr>
          </a:p>
        </p:txBody>
      </p:sp>
      <p:sp>
        <p:nvSpPr>
          <p:cNvPr id="3" name="矩形 2"/>
          <p:cNvSpPr/>
          <p:nvPr/>
        </p:nvSpPr>
        <p:spPr>
          <a:xfrm>
            <a:off x="287861" y="612166"/>
            <a:ext cx="8568088" cy="6247864"/>
          </a:xfrm>
          <a:prstGeom prst="rect">
            <a:avLst/>
          </a:prstGeom>
        </p:spPr>
        <p:txBody>
          <a:bodyPr wrap="square">
            <a:spAutoFit/>
          </a:bodyPr>
          <a:lstStyle/>
          <a:p>
            <a:r>
              <a:rPr lang="en-US" altLang="zh-TW" sz="2000" b="1" dirty="0"/>
              <a:t>1.</a:t>
            </a:r>
            <a:r>
              <a:rPr lang="zh-TW" altLang="zh-TW" sz="2000" b="1" dirty="0"/>
              <a:t>請問「溫室效應」意思是地球像處在什麼樣的環境之中？</a:t>
            </a:r>
          </a:p>
          <a:p>
            <a:r>
              <a:rPr lang="en-US" altLang="zh-TW" sz="2000" b="1" dirty="0"/>
              <a:t>  A.</a:t>
            </a:r>
            <a:r>
              <a:rPr lang="zh-TW" altLang="zh-TW" sz="2000" b="1" dirty="0"/>
              <a:t>山洞裡</a:t>
            </a:r>
            <a:r>
              <a:rPr lang="en-US" altLang="zh-TW" sz="2000" b="1" dirty="0"/>
              <a:t>  B.</a:t>
            </a:r>
            <a:r>
              <a:rPr lang="zh-TW" altLang="zh-TW" sz="2000" b="1" dirty="0"/>
              <a:t>玻璃屋</a:t>
            </a:r>
            <a:r>
              <a:rPr lang="en-US" altLang="zh-TW" sz="2000" b="1" dirty="0"/>
              <a:t>  C.</a:t>
            </a:r>
            <a:r>
              <a:rPr lang="zh-TW" altLang="zh-TW" sz="2000" b="1" dirty="0"/>
              <a:t>茅草屋</a:t>
            </a:r>
          </a:p>
          <a:p>
            <a:r>
              <a:rPr lang="en-US" altLang="zh-TW" sz="2000" b="1" dirty="0"/>
              <a:t> </a:t>
            </a:r>
            <a:endParaRPr lang="zh-TW" altLang="zh-TW" sz="2000" b="1" dirty="0"/>
          </a:p>
          <a:p>
            <a:r>
              <a:rPr lang="en-US" altLang="zh-TW" sz="2000" b="1" dirty="0"/>
              <a:t>2.</a:t>
            </a:r>
            <a:r>
              <a:rPr lang="zh-TW" altLang="zh-TW" sz="2000" b="1" dirty="0"/>
              <a:t>哪個是導致溫室效應的「溫室氣體」？</a:t>
            </a:r>
          </a:p>
          <a:p>
            <a:r>
              <a:rPr lang="en-US" altLang="zh-TW" sz="2000" b="1" dirty="0"/>
              <a:t>  A.</a:t>
            </a:r>
            <a:r>
              <a:rPr lang="zh-TW" altLang="zh-TW" sz="2000" b="1" dirty="0"/>
              <a:t>氧化亞氮</a:t>
            </a:r>
            <a:r>
              <a:rPr lang="en-US" altLang="zh-TW" sz="2000" b="1" dirty="0"/>
              <a:t>  B.</a:t>
            </a:r>
            <a:r>
              <a:rPr lang="zh-TW" altLang="zh-TW" sz="2000" b="1" dirty="0"/>
              <a:t>甲烷</a:t>
            </a:r>
            <a:r>
              <a:rPr lang="en-US" altLang="zh-TW" sz="2000" b="1" dirty="0"/>
              <a:t>  C.</a:t>
            </a:r>
            <a:r>
              <a:rPr lang="zh-TW" altLang="zh-TW" sz="2000" b="1" dirty="0"/>
              <a:t>二氧化碳  </a:t>
            </a:r>
            <a:r>
              <a:rPr lang="en-US" altLang="zh-TW" sz="2000" b="1" dirty="0"/>
              <a:t>D.</a:t>
            </a:r>
            <a:r>
              <a:rPr lang="zh-TW" altLang="zh-TW" sz="2000" b="1" dirty="0"/>
              <a:t>以上皆是</a:t>
            </a:r>
          </a:p>
          <a:p>
            <a:r>
              <a:rPr lang="en-US" altLang="zh-TW" sz="2000" b="1" dirty="0"/>
              <a:t> </a:t>
            </a:r>
            <a:endParaRPr lang="zh-TW" altLang="zh-TW" sz="2000" b="1" dirty="0"/>
          </a:p>
          <a:p>
            <a:r>
              <a:rPr lang="en-US" altLang="zh-TW" sz="2000" b="1" dirty="0"/>
              <a:t>3.</a:t>
            </a:r>
            <a:r>
              <a:rPr lang="zh-TW" altLang="zh-TW" sz="2000" b="1" dirty="0"/>
              <a:t>下列哪個「產業」最容易排放甲烷？</a:t>
            </a:r>
          </a:p>
          <a:p>
            <a:r>
              <a:rPr lang="en-US" altLang="zh-TW" sz="2000" b="1" dirty="0"/>
              <a:t>  A.</a:t>
            </a:r>
            <a:r>
              <a:rPr lang="zh-TW" altLang="zh-TW" sz="2000" b="1" dirty="0"/>
              <a:t>礦業  </a:t>
            </a:r>
            <a:r>
              <a:rPr lang="en-US" altLang="zh-TW" sz="2000" b="1" dirty="0"/>
              <a:t>B.</a:t>
            </a:r>
            <a:r>
              <a:rPr lang="zh-TW" altLang="zh-TW" sz="2000" b="1" dirty="0"/>
              <a:t>漁業</a:t>
            </a:r>
            <a:r>
              <a:rPr lang="en-US" altLang="zh-TW" sz="2000" b="1" dirty="0"/>
              <a:t>  C.</a:t>
            </a:r>
            <a:r>
              <a:rPr lang="zh-TW" altLang="zh-TW" sz="2000" b="1" dirty="0"/>
              <a:t>畜牧業 </a:t>
            </a:r>
          </a:p>
          <a:p>
            <a:r>
              <a:rPr lang="en-US" altLang="zh-TW" sz="2000" b="1" dirty="0"/>
              <a:t> </a:t>
            </a:r>
            <a:endParaRPr lang="zh-TW" altLang="zh-TW" sz="2000" b="1" dirty="0"/>
          </a:p>
          <a:p>
            <a:r>
              <a:rPr lang="en-US" altLang="zh-TW" sz="2000" b="1" dirty="0"/>
              <a:t>4.</a:t>
            </a:r>
            <a:r>
              <a:rPr lang="zh-TW" altLang="zh-TW" sz="2000" b="1" dirty="0"/>
              <a:t>「汽油燃燒」後</a:t>
            </a:r>
            <a:r>
              <a:rPr lang="zh-TW" altLang="zh-TW" sz="2000" b="1" u="sng" dirty="0"/>
              <a:t>主要</a:t>
            </a:r>
            <a:r>
              <a:rPr lang="zh-TW" altLang="zh-TW" sz="2000" b="1" dirty="0"/>
              <a:t>會排放哪種氣體，造成溫室效應？</a:t>
            </a:r>
          </a:p>
          <a:p>
            <a:r>
              <a:rPr lang="en-US" altLang="zh-TW" sz="2000" b="1" dirty="0"/>
              <a:t>  A.</a:t>
            </a:r>
            <a:r>
              <a:rPr lang="zh-TW" altLang="zh-TW" sz="2000" b="1" dirty="0"/>
              <a:t>二氧化氮</a:t>
            </a:r>
            <a:r>
              <a:rPr lang="en-US" altLang="zh-TW" sz="2000" b="1" dirty="0"/>
              <a:t>  B.</a:t>
            </a:r>
            <a:r>
              <a:rPr lang="zh-TW" altLang="zh-TW" sz="2000" b="1" dirty="0"/>
              <a:t>二氧化碳</a:t>
            </a:r>
            <a:r>
              <a:rPr lang="en-US" altLang="zh-TW" sz="2000" b="1" dirty="0"/>
              <a:t>  C.</a:t>
            </a:r>
            <a:r>
              <a:rPr lang="zh-TW" altLang="zh-TW" sz="2000" b="1" dirty="0"/>
              <a:t>甲烷  </a:t>
            </a:r>
            <a:r>
              <a:rPr lang="en-US" altLang="zh-TW" sz="2000" b="1" dirty="0"/>
              <a:t>D.</a:t>
            </a:r>
            <a:r>
              <a:rPr lang="zh-TW" altLang="zh-TW" sz="2000" b="1" dirty="0"/>
              <a:t>以上皆是</a:t>
            </a:r>
          </a:p>
          <a:p>
            <a:r>
              <a:rPr lang="en-US" altLang="zh-TW" sz="2000" b="1" dirty="0"/>
              <a:t> </a:t>
            </a:r>
            <a:endParaRPr lang="zh-TW" altLang="zh-TW" sz="2000" b="1" dirty="0"/>
          </a:p>
          <a:p>
            <a:r>
              <a:rPr lang="en-US" altLang="zh-TW" sz="2000" b="1" dirty="0"/>
              <a:t>5.</a:t>
            </a:r>
            <a:r>
              <a:rPr lang="zh-TW" altLang="zh-TW" sz="2000" b="1" dirty="0"/>
              <a:t>「地球暖化」可能使下面那些「災害」更加嚴重？</a:t>
            </a:r>
          </a:p>
          <a:p>
            <a:r>
              <a:rPr lang="en-US" altLang="zh-TW" sz="2000" b="1" dirty="0"/>
              <a:t>  A.</a:t>
            </a:r>
            <a:r>
              <a:rPr lang="zh-TW" altLang="zh-TW" sz="2000" b="1" dirty="0"/>
              <a:t>洪水  </a:t>
            </a:r>
            <a:r>
              <a:rPr lang="en-US" altLang="zh-TW" sz="2000" b="1" dirty="0"/>
              <a:t>B.</a:t>
            </a:r>
            <a:r>
              <a:rPr lang="zh-TW" altLang="zh-TW" sz="2000" b="1" dirty="0"/>
              <a:t>熱浪</a:t>
            </a:r>
            <a:r>
              <a:rPr lang="en-US" altLang="zh-TW" sz="2000" b="1" dirty="0"/>
              <a:t>  C.</a:t>
            </a:r>
            <a:r>
              <a:rPr lang="zh-TW" altLang="zh-TW" sz="2000" b="1" dirty="0"/>
              <a:t>珊瑚白化  </a:t>
            </a:r>
            <a:r>
              <a:rPr lang="en-US" altLang="zh-TW" sz="2000" b="1" dirty="0"/>
              <a:t>D.</a:t>
            </a:r>
            <a:r>
              <a:rPr lang="zh-TW" altLang="zh-TW" sz="2000" b="1" dirty="0"/>
              <a:t>以上皆是</a:t>
            </a:r>
          </a:p>
          <a:p>
            <a:r>
              <a:rPr lang="en-US" altLang="zh-TW" sz="2000" b="1" dirty="0"/>
              <a:t> </a:t>
            </a:r>
            <a:endParaRPr lang="zh-TW" altLang="zh-TW" sz="2000" b="1" dirty="0"/>
          </a:p>
          <a:p>
            <a:r>
              <a:rPr lang="en-US" altLang="zh-TW" sz="2000" b="1" dirty="0"/>
              <a:t>6.</a:t>
            </a:r>
            <a:r>
              <a:rPr lang="zh-TW" altLang="zh-TW" sz="2000" b="1" dirty="0"/>
              <a:t>如果地球均溫持續「上升」，會有什麼樣的影響？</a:t>
            </a:r>
          </a:p>
          <a:p>
            <a:r>
              <a:rPr lang="en-US" altLang="zh-TW" sz="2000" b="1" dirty="0"/>
              <a:t>  A.</a:t>
            </a:r>
            <a:r>
              <a:rPr lang="zh-TW" altLang="zh-TW" sz="2000" b="1" dirty="0"/>
              <a:t>影響生物的生存</a:t>
            </a:r>
            <a:r>
              <a:rPr lang="en-US" altLang="zh-TW" sz="2000" b="1" dirty="0"/>
              <a:t>  B.</a:t>
            </a:r>
            <a:r>
              <a:rPr lang="zh-TW" altLang="zh-TW" sz="2000" b="1" dirty="0"/>
              <a:t>影響氣候</a:t>
            </a:r>
            <a:r>
              <a:rPr lang="en-US" altLang="zh-TW" sz="2000" b="1" dirty="0"/>
              <a:t>  C.</a:t>
            </a:r>
            <a:r>
              <a:rPr lang="zh-TW" altLang="zh-TW" sz="2000" b="1" dirty="0"/>
              <a:t>以上皆是</a:t>
            </a:r>
          </a:p>
          <a:p>
            <a:r>
              <a:rPr lang="en-US" altLang="zh-TW" sz="2000" b="1" dirty="0"/>
              <a:t> </a:t>
            </a:r>
            <a:endParaRPr lang="zh-TW" altLang="zh-TW" sz="2000" b="1" dirty="0"/>
          </a:p>
          <a:p>
            <a:r>
              <a:rPr lang="en-US" altLang="zh-TW" sz="2000" b="1" dirty="0"/>
              <a:t>7.</a:t>
            </a:r>
            <a:r>
              <a:rPr lang="zh-TW" altLang="zh-TW" sz="2000" b="1" dirty="0"/>
              <a:t>海水即將「淹沒」吐瓦魯</a:t>
            </a:r>
            <a:r>
              <a:rPr lang="en-US" altLang="zh-TW" sz="2000" b="1" dirty="0"/>
              <a:t>(</a:t>
            </a:r>
            <a:r>
              <a:rPr lang="zh-TW" altLang="zh-TW" sz="2000" b="1" dirty="0"/>
              <a:t>一個小島國家</a:t>
            </a:r>
            <a:r>
              <a:rPr lang="en-US" altLang="zh-TW" sz="2000" b="1" dirty="0"/>
              <a:t>)</a:t>
            </a:r>
            <a:r>
              <a:rPr lang="zh-TW" altLang="zh-TW" sz="2000" b="1" dirty="0"/>
              <a:t>，是因為溫室效應導致什麼問題？</a:t>
            </a:r>
          </a:p>
          <a:p>
            <a:r>
              <a:rPr lang="en-US" altLang="zh-TW" sz="2000" b="1" dirty="0"/>
              <a:t>  A.</a:t>
            </a:r>
            <a:r>
              <a:rPr lang="zh-TW" altLang="zh-TW" sz="2000" b="1" dirty="0"/>
              <a:t>冰川融化  </a:t>
            </a:r>
            <a:r>
              <a:rPr lang="en-US" altLang="zh-TW" sz="2000" b="1" dirty="0"/>
              <a:t>B.</a:t>
            </a:r>
            <a:r>
              <a:rPr lang="zh-TW" altLang="zh-TW" sz="2000" b="1" dirty="0"/>
              <a:t>海水平面上升</a:t>
            </a:r>
            <a:r>
              <a:rPr lang="en-US" altLang="zh-TW" sz="2000" b="1" dirty="0"/>
              <a:t>  C.</a:t>
            </a:r>
            <a:r>
              <a:rPr lang="zh-TW" altLang="zh-TW" sz="2000" b="1" dirty="0"/>
              <a:t>以上皆是</a:t>
            </a:r>
          </a:p>
        </p:txBody>
      </p:sp>
      <p:sp>
        <p:nvSpPr>
          <p:cNvPr id="4" name="文字方塊 3"/>
          <p:cNvSpPr txBox="1"/>
          <p:nvPr/>
        </p:nvSpPr>
        <p:spPr>
          <a:xfrm>
            <a:off x="6983253" y="5328043"/>
            <a:ext cx="2160747" cy="523220"/>
          </a:xfrm>
          <a:prstGeom prst="rect">
            <a:avLst/>
          </a:prstGeom>
          <a:noFill/>
        </p:spPr>
        <p:txBody>
          <a:bodyPr wrap="square" rtlCol="0">
            <a:spAutoFit/>
          </a:bodyPr>
          <a:lstStyle/>
          <a:p>
            <a:r>
              <a:rPr kumimoji="1" lang="zh-TW" altLang="en-US" sz="2800" dirty="0" smtClean="0">
                <a:solidFill>
                  <a:srgbClr val="FF0000"/>
                </a:solidFill>
              </a:rPr>
              <a:t>第一節結束</a:t>
            </a:r>
            <a:endParaRPr kumimoji="1" lang="zh-TW" altLang="en-US" sz="2800" dirty="0">
              <a:solidFill>
                <a:srgbClr val="FF0000"/>
              </a:solidFill>
            </a:endParaRPr>
          </a:p>
        </p:txBody>
      </p:sp>
      <p:pic>
        <p:nvPicPr>
          <p:cNvPr id="5" name="圖片 4" descr="節能綠能.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81402" y="1633054"/>
            <a:ext cx="1971694" cy="2189775"/>
          </a:xfrm>
          <a:prstGeom prst="rect">
            <a:avLst/>
          </a:prstGeom>
        </p:spPr>
      </p:pic>
    </p:spTree>
    <p:extLst>
      <p:ext uri="{BB962C8B-B14F-4D97-AF65-F5344CB8AC3E}">
        <p14:creationId xmlns:p14="http://schemas.microsoft.com/office/powerpoint/2010/main" val="1396429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801516" y="465118"/>
            <a:ext cx="7845078" cy="523220"/>
          </a:xfrm>
          <a:prstGeom prst="rect">
            <a:avLst/>
          </a:prstGeom>
          <a:noFill/>
        </p:spPr>
        <p:txBody>
          <a:bodyPr wrap="square" rtlCol="0">
            <a:spAutoFit/>
          </a:bodyPr>
          <a:lstStyle/>
          <a:p>
            <a:r>
              <a:rPr kumimoji="1" lang="zh-TW" altLang="en-US" sz="2800" dirty="0" smtClean="0">
                <a:solidFill>
                  <a:srgbClr val="FF0000"/>
                </a:solidFill>
              </a:rPr>
              <a:t>第二節開始     </a:t>
            </a:r>
            <a:r>
              <a:rPr kumimoji="1" lang="zh-TW" altLang="en-US" sz="2800" dirty="0" smtClean="0">
                <a:solidFill>
                  <a:srgbClr val="0000FF"/>
                </a:solidFill>
              </a:rPr>
              <a:t>氣候變遷小達人大檢驗   </a:t>
            </a:r>
            <a:endParaRPr kumimoji="1" lang="zh-TW" altLang="en-US" sz="2800" dirty="0">
              <a:solidFill>
                <a:srgbClr val="0000FF"/>
              </a:solidFill>
            </a:endParaRPr>
          </a:p>
        </p:txBody>
      </p:sp>
      <p:sp>
        <p:nvSpPr>
          <p:cNvPr id="3" name="矩形 2"/>
          <p:cNvSpPr/>
          <p:nvPr/>
        </p:nvSpPr>
        <p:spPr>
          <a:xfrm>
            <a:off x="801516" y="1271724"/>
            <a:ext cx="7693021" cy="1569660"/>
          </a:xfrm>
          <a:prstGeom prst="rect">
            <a:avLst/>
          </a:prstGeom>
        </p:spPr>
        <p:txBody>
          <a:bodyPr wrap="square">
            <a:spAutoFit/>
          </a:bodyPr>
          <a:lstStyle/>
          <a:p>
            <a:r>
              <a:rPr lang="en-US" altLang="zh-TW" sz="3200" dirty="0"/>
              <a:t>1.</a:t>
            </a:r>
            <a:r>
              <a:rPr lang="zh-TW" altLang="zh-TW" sz="3200" dirty="0"/>
              <a:t>溫室效應意思是地球像處在什麼樣的環境之中？</a:t>
            </a:r>
          </a:p>
          <a:p>
            <a:r>
              <a:rPr lang="en-US" altLang="zh-TW" sz="3200" dirty="0"/>
              <a:t>A.</a:t>
            </a:r>
            <a:r>
              <a:rPr lang="zh-TW" altLang="zh-TW" sz="3200" dirty="0"/>
              <a:t>山洞裡</a:t>
            </a:r>
            <a:r>
              <a:rPr lang="en-US" altLang="zh-TW" sz="3200" dirty="0"/>
              <a:t>   B.</a:t>
            </a:r>
            <a:r>
              <a:rPr lang="zh-TW" altLang="zh-TW" sz="3200" dirty="0"/>
              <a:t>玻璃屋</a:t>
            </a:r>
            <a:r>
              <a:rPr lang="en-US" altLang="zh-TW" sz="3200" dirty="0"/>
              <a:t>  C.</a:t>
            </a:r>
            <a:r>
              <a:rPr lang="zh-TW" altLang="zh-TW" sz="3200" dirty="0"/>
              <a:t>茅</a:t>
            </a:r>
            <a:r>
              <a:rPr lang="zh-TW" altLang="zh-TW" sz="3200" dirty="0" smtClean="0"/>
              <a:t>草屋</a:t>
            </a:r>
            <a:endParaRPr lang="zh-TW" altLang="zh-TW" sz="3200" dirty="0"/>
          </a:p>
        </p:txBody>
      </p:sp>
      <p:pic>
        <p:nvPicPr>
          <p:cNvPr id="4" name="圖片 3">
            <a:hlinkClick r:id="rId3"/>
          </p:cNvPr>
          <p:cNvPicPr>
            <a:picLocks noChangeAspect="1"/>
          </p:cNvPicPr>
          <p:nvPr/>
        </p:nvPicPr>
        <p:blipFill>
          <a:blip r:embed="rId4"/>
          <a:stretch>
            <a:fillRect/>
          </a:stretch>
        </p:blipFill>
        <p:spPr>
          <a:xfrm>
            <a:off x="1422676" y="2958810"/>
            <a:ext cx="6370945" cy="3276486"/>
          </a:xfrm>
          <a:prstGeom prst="rect">
            <a:avLst/>
          </a:prstGeom>
        </p:spPr>
      </p:pic>
      <p:sp>
        <p:nvSpPr>
          <p:cNvPr id="5" name="矩形 4"/>
          <p:cNvSpPr/>
          <p:nvPr/>
        </p:nvSpPr>
        <p:spPr>
          <a:xfrm>
            <a:off x="3811379" y="6280659"/>
            <a:ext cx="3982242" cy="369332"/>
          </a:xfrm>
          <a:prstGeom prst="rect">
            <a:avLst/>
          </a:prstGeom>
        </p:spPr>
        <p:txBody>
          <a:bodyPr wrap="none">
            <a:spAutoFit/>
          </a:bodyPr>
          <a:lstStyle/>
          <a:p>
            <a:r>
              <a:rPr lang="zh-TW" altLang="zh-TW" dirty="0"/>
              <a:t>資料來源</a:t>
            </a:r>
            <a:r>
              <a:rPr lang="en-US" altLang="zh-TW" dirty="0"/>
              <a:t>: </a:t>
            </a:r>
            <a:r>
              <a:rPr lang="zh-TW" altLang="zh-TW" dirty="0"/>
              <a:t>中華電視公司</a:t>
            </a:r>
            <a:r>
              <a:rPr lang="en-US" altLang="zh-TW" dirty="0"/>
              <a:t>--60</a:t>
            </a:r>
            <a:r>
              <a:rPr lang="zh-TW" altLang="zh-TW" dirty="0"/>
              <a:t>秒科學讚 </a:t>
            </a:r>
            <a:endParaRPr lang="zh-TW" altLang="en-US" dirty="0"/>
          </a:p>
        </p:txBody>
      </p:sp>
    </p:spTree>
    <p:extLst>
      <p:ext uri="{BB962C8B-B14F-4D97-AF65-F5344CB8AC3E}">
        <p14:creationId xmlns:p14="http://schemas.microsoft.com/office/powerpoint/2010/main" val="2607427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3176" y="842926"/>
            <a:ext cx="8570824" cy="1077218"/>
          </a:xfrm>
          <a:prstGeom prst="rect">
            <a:avLst/>
          </a:prstGeom>
        </p:spPr>
        <p:txBody>
          <a:bodyPr wrap="square">
            <a:spAutoFit/>
          </a:bodyPr>
          <a:lstStyle/>
          <a:p>
            <a:r>
              <a:rPr lang="en-US" altLang="zh-TW" sz="3200" dirty="0"/>
              <a:t>2.</a:t>
            </a:r>
            <a:r>
              <a:rPr lang="zh-TW" altLang="zh-TW" sz="3200" dirty="0"/>
              <a:t>哪個是導致溫室效應的溫室氣體？</a:t>
            </a:r>
          </a:p>
          <a:p>
            <a:r>
              <a:rPr lang="en-US" altLang="zh-TW" sz="3200" dirty="0"/>
              <a:t>A.</a:t>
            </a:r>
            <a:r>
              <a:rPr lang="zh-TW" altLang="zh-TW" sz="3200" dirty="0"/>
              <a:t>氧化亞氮</a:t>
            </a:r>
            <a:r>
              <a:rPr lang="en-US" altLang="zh-TW" sz="3200" dirty="0"/>
              <a:t>   B.</a:t>
            </a:r>
            <a:r>
              <a:rPr lang="zh-TW" altLang="zh-TW" sz="3200" dirty="0"/>
              <a:t>甲烷</a:t>
            </a:r>
            <a:r>
              <a:rPr lang="en-US" altLang="zh-TW" sz="3200" dirty="0"/>
              <a:t>  C.</a:t>
            </a:r>
            <a:r>
              <a:rPr lang="zh-TW" altLang="zh-TW" sz="3200" dirty="0"/>
              <a:t>二氧化碳 </a:t>
            </a:r>
            <a:r>
              <a:rPr lang="en-US" altLang="zh-TW" sz="3200" dirty="0"/>
              <a:t>D.</a:t>
            </a:r>
            <a:r>
              <a:rPr lang="zh-TW" altLang="zh-TW" sz="3200" dirty="0"/>
              <a:t>以上皆是</a:t>
            </a:r>
          </a:p>
        </p:txBody>
      </p:sp>
      <p:sp>
        <p:nvSpPr>
          <p:cNvPr id="3" name="矩形 2"/>
          <p:cNvSpPr/>
          <p:nvPr/>
        </p:nvSpPr>
        <p:spPr>
          <a:xfrm>
            <a:off x="3837565" y="5906850"/>
            <a:ext cx="3982242" cy="369332"/>
          </a:xfrm>
          <a:prstGeom prst="rect">
            <a:avLst/>
          </a:prstGeom>
        </p:spPr>
        <p:txBody>
          <a:bodyPr wrap="none">
            <a:spAutoFit/>
          </a:bodyPr>
          <a:lstStyle/>
          <a:p>
            <a:r>
              <a:rPr lang="zh-TW" altLang="zh-TW" dirty="0"/>
              <a:t>資料來源</a:t>
            </a:r>
            <a:r>
              <a:rPr lang="en-US" altLang="zh-TW" dirty="0"/>
              <a:t>: </a:t>
            </a:r>
            <a:r>
              <a:rPr lang="zh-TW" altLang="zh-TW" dirty="0"/>
              <a:t>中華電視公司</a:t>
            </a:r>
            <a:r>
              <a:rPr lang="en-US" altLang="zh-TW" dirty="0"/>
              <a:t>--60</a:t>
            </a:r>
            <a:r>
              <a:rPr lang="zh-TW" altLang="zh-TW" dirty="0"/>
              <a:t>秒科學讚 </a:t>
            </a:r>
            <a:endParaRPr lang="zh-TW" altLang="en-US" dirty="0"/>
          </a:p>
        </p:txBody>
      </p:sp>
      <p:pic>
        <p:nvPicPr>
          <p:cNvPr id="4" name="圖片 3">
            <a:hlinkClick r:id="rId2"/>
          </p:cNvPr>
          <p:cNvPicPr>
            <a:picLocks noChangeAspect="1"/>
          </p:cNvPicPr>
          <p:nvPr/>
        </p:nvPicPr>
        <p:blipFill>
          <a:blip r:embed="rId3"/>
          <a:stretch>
            <a:fillRect/>
          </a:stretch>
        </p:blipFill>
        <p:spPr>
          <a:xfrm>
            <a:off x="1257751" y="2353925"/>
            <a:ext cx="6562056" cy="3374772"/>
          </a:xfrm>
          <a:prstGeom prst="rect">
            <a:avLst/>
          </a:prstGeom>
        </p:spPr>
      </p:pic>
    </p:spTree>
    <p:extLst>
      <p:ext uri="{BB962C8B-B14F-4D97-AF65-F5344CB8AC3E}">
        <p14:creationId xmlns:p14="http://schemas.microsoft.com/office/powerpoint/2010/main" val="26346054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3176" y="842926"/>
            <a:ext cx="8570824" cy="1077218"/>
          </a:xfrm>
          <a:prstGeom prst="rect">
            <a:avLst/>
          </a:prstGeom>
        </p:spPr>
        <p:txBody>
          <a:bodyPr wrap="square">
            <a:spAutoFit/>
          </a:bodyPr>
          <a:lstStyle/>
          <a:p>
            <a:r>
              <a:rPr lang="en-US" altLang="zh-TW" sz="3200" dirty="0"/>
              <a:t>3. </a:t>
            </a:r>
            <a:r>
              <a:rPr lang="zh-TW" altLang="zh-TW" sz="3200" dirty="0"/>
              <a:t>下列哪個產業最容易排放甲烷？</a:t>
            </a:r>
          </a:p>
          <a:p>
            <a:r>
              <a:rPr lang="en-US" altLang="zh-TW" sz="3200" dirty="0"/>
              <a:t>A.</a:t>
            </a:r>
            <a:r>
              <a:rPr lang="zh-TW" altLang="zh-TW" sz="3200" dirty="0"/>
              <a:t>礦業</a:t>
            </a:r>
            <a:r>
              <a:rPr lang="en-US" altLang="zh-TW" sz="3200" dirty="0"/>
              <a:t>   B.</a:t>
            </a:r>
            <a:r>
              <a:rPr lang="zh-TW" altLang="zh-TW" sz="3200" dirty="0"/>
              <a:t>漁業</a:t>
            </a:r>
            <a:r>
              <a:rPr lang="en-US" altLang="zh-TW" sz="3200" dirty="0"/>
              <a:t>  C.</a:t>
            </a:r>
            <a:r>
              <a:rPr lang="zh-TW" altLang="zh-TW" sz="3200" dirty="0"/>
              <a:t>畜牧業 </a:t>
            </a:r>
          </a:p>
        </p:txBody>
      </p:sp>
      <p:sp>
        <p:nvSpPr>
          <p:cNvPr id="3" name="矩形 2"/>
          <p:cNvSpPr/>
          <p:nvPr/>
        </p:nvSpPr>
        <p:spPr>
          <a:xfrm>
            <a:off x="3929218" y="5911327"/>
            <a:ext cx="3982242" cy="369332"/>
          </a:xfrm>
          <a:prstGeom prst="rect">
            <a:avLst/>
          </a:prstGeom>
        </p:spPr>
        <p:txBody>
          <a:bodyPr wrap="none">
            <a:spAutoFit/>
          </a:bodyPr>
          <a:lstStyle/>
          <a:p>
            <a:r>
              <a:rPr lang="zh-TW" altLang="zh-TW" dirty="0"/>
              <a:t>資料來源</a:t>
            </a:r>
            <a:r>
              <a:rPr lang="en-US" altLang="zh-TW" dirty="0"/>
              <a:t>: </a:t>
            </a:r>
            <a:r>
              <a:rPr lang="zh-TW" altLang="zh-TW" dirty="0"/>
              <a:t>中華電視公司</a:t>
            </a:r>
            <a:r>
              <a:rPr lang="en-US" altLang="zh-TW" dirty="0"/>
              <a:t>--60</a:t>
            </a:r>
            <a:r>
              <a:rPr lang="zh-TW" altLang="zh-TW" dirty="0"/>
              <a:t>秒科學讚 </a:t>
            </a:r>
            <a:endParaRPr lang="zh-TW" altLang="en-US" dirty="0"/>
          </a:p>
        </p:txBody>
      </p:sp>
      <p:pic>
        <p:nvPicPr>
          <p:cNvPr id="4" name="圖片 3">
            <a:hlinkClick r:id="rId2"/>
          </p:cNvPr>
          <p:cNvPicPr>
            <a:picLocks noChangeAspect="1"/>
          </p:cNvPicPr>
          <p:nvPr/>
        </p:nvPicPr>
        <p:blipFill>
          <a:blip r:embed="rId3"/>
          <a:stretch>
            <a:fillRect/>
          </a:stretch>
        </p:blipFill>
        <p:spPr>
          <a:xfrm>
            <a:off x="1349404" y="2419396"/>
            <a:ext cx="6562056" cy="3374772"/>
          </a:xfrm>
          <a:prstGeom prst="rect">
            <a:avLst/>
          </a:prstGeom>
        </p:spPr>
      </p:pic>
    </p:spTree>
    <p:extLst>
      <p:ext uri="{BB962C8B-B14F-4D97-AF65-F5344CB8AC3E}">
        <p14:creationId xmlns:p14="http://schemas.microsoft.com/office/powerpoint/2010/main" val="4160857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6361" y="1796470"/>
            <a:ext cx="7835083" cy="276998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spcBef>
                <a:spcPts val="600"/>
              </a:spcBef>
              <a:spcAft>
                <a:spcPts val="600"/>
              </a:spcAft>
            </a:pPr>
            <a:r>
              <a:rPr lang="en-US" altLang="zh-TW" sz="2400" dirty="0" smtClean="0">
                <a:solidFill>
                  <a:schemeClr val="dk1"/>
                </a:solidFill>
              </a:rPr>
              <a:t>1</a:t>
            </a:r>
            <a:r>
              <a:rPr lang="en-US" altLang="zh-TW" sz="2400" dirty="0">
                <a:solidFill>
                  <a:schemeClr val="dk1"/>
                </a:solidFill>
              </a:rPr>
              <a:t>.</a:t>
            </a:r>
            <a:r>
              <a:rPr lang="zh-TW" altLang="zh-TW" sz="2400" dirty="0">
                <a:solidFill>
                  <a:schemeClr val="dk1"/>
                </a:solidFill>
              </a:rPr>
              <a:t>溫度、風、雨等大氣現象會產生變化。</a:t>
            </a:r>
          </a:p>
          <a:p>
            <a:pPr>
              <a:spcBef>
                <a:spcPts val="600"/>
              </a:spcBef>
              <a:spcAft>
                <a:spcPts val="600"/>
              </a:spcAft>
            </a:pPr>
            <a:r>
              <a:rPr lang="en-US" altLang="zh-TW" sz="2400" dirty="0">
                <a:solidFill>
                  <a:schemeClr val="dk1"/>
                </a:solidFill>
              </a:rPr>
              <a:t>2.</a:t>
            </a:r>
            <a:r>
              <a:rPr lang="zh-TW" altLang="zh-TW" sz="2400" dirty="0">
                <a:solidFill>
                  <a:schemeClr val="dk1"/>
                </a:solidFill>
              </a:rPr>
              <a:t>溫度產生變化時，可藉由許多方式讓人體適應變化。</a:t>
            </a:r>
          </a:p>
          <a:p>
            <a:pPr>
              <a:spcBef>
                <a:spcPts val="600"/>
              </a:spcBef>
              <a:spcAft>
                <a:spcPts val="600"/>
              </a:spcAft>
            </a:pPr>
            <a:r>
              <a:rPr lang="en-US" altLang="zh-TW" sz="2400" dirty="0">
                <a:solidFill>
                  <a:schemeClr val="dk1"/>
                </a:solidFill>
              </a:rPr>
              <a:t>3.</a:t>
            </a:r>
            <a:r>
              <a:rPr lang="zh-TW" altLang="zh-TW" sz="2400" dirty="0">
                <a:solidFill>
                  <a:schemeClr val="dk1"/>
                </a:solidFill>
              </a:rPr>
              <a:t>天氣報告可以讓我們知道今後幾天的天氣可能變化。</a:t>
            </a:r>
          </a:p>
          <a:p>
            <a:pPr>
              <a:spcBef>
                <a:spcPts val="600"/>
              </a:spcBef>
              <a:spcAft>
                <a:spcPts val="600"/>
              </a:spcAft>
            </a:pPr>
            <a:r>
              <a:rPr lang="en-US" altLang="zh-TW" sz="2400" dirty="0">
                <a:solidFill>
                  <a:schemeClr val="dk1"/>
                </a:solidFill>
              </a:rPr>
              <a:t>4.</a:t>
            </a:r>
            <a:r>
              <a:rPr lang="zh-TW" altLang="zh-TW" sz="2400" dirty="0">
                <a:solidFill>
                  <a:schemeClr val="dk1"/>
                </a:solidFill>
              </a:rPr>
              <a:t>人類生存與生活需依賴自然環境中的各種資源，（生物、礦物、水、空氣等），但自然資源都是有限的，需要珍惜使用。 </a:t>
            </a:r>
            <a:endParaRPr lang="zh-TW" altLang="en-US" sz="2400" dirty="0">
              <a:solidFill>
                <a:schemeClr val="dk1"/>
              </a:solidFill>
            </a:endParaRPr>
          </a:p>
        </p:txBody>
      </p:sp>
      <p:sp>
        <p:nvSpPr>
          <p:cNvPr id="2" name="矩形 1"/>
          <p:cNvSpPr/>
          <p:nvPr/>
        </p:nvSpPr>
        <p:spPr>
          <a:xfrm>
            <a:off x="900466" y="734306"/>
            <a:ext cx="5962092" cy="461665"/>
          </a:xfrm>
          <a:prstGeom prst="rect">
            <a:avLst/>
          </a:prstGeom>
        </p:spPr>
        <p:txBody>
          <a:bodyPr wrap="square">
            <a:spAutoFit/>
          </a:bodyPr>
          <a:lstStyle/>
          <a:p>
            <a:pPr lvl="0">
              <a:spcBef>
                <a:spcPts val="600"/>
              </a:spcBef>
              <a:spcAft>
                <a:spcPts val="600"/>
              </a:spcAft>
            </a:pPr>
            <a:r>
              <a:rPr lang="zh-TW" altLang="en-US" sz="2400" dirty="0">
                <a:solidFill>
                  <a:prstClr val="black"/>
                </a:solidFill>
              </a:rPr>
              <a:t>國小中年級</a:t>
            </a:r>
            <a:r>
              <a:rPr lang="zh-TW" altLang="zh-TW" sz="2400" dirty="0">
                <a:solidFill>
                  <a:prstClr val="black"/>
                </a:solidFill>
              </a:rPr>
              <a:t>自然與生活科技領域先備知能</a:t>
            </a:r>
          </a:p>
        </p:txBody>
      </p:sp>
      <p:pic>
        <p:nvPicPr>
          <p:cNvPr id="4" name="圖片 3" descr="圖畫相片 06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21436" y="4404181"/>
            <a:ext cx="2941847" cy="2206385"/>
          </a:xfrm>
          <a:prstGeom prst="rect">
            <a:avLst/>
          </a:prstGeom>
        </p:spPr>
      </p:pic>
    </p:spTree>
    <p:extLst>
      <p:ext uri="{BB962C8B-B14F-4D97-AF65-F5344CB8AC3E}">
        <p14:creationId xmlns:p14="http://schemas.microsoft.com/office/powerpoint/2010/main" val="963996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0288" y="496520"/>
            <a:ext cx="8379078" cy="1569660"/>
          </a:xfrm>
          <a:prstGeom prst="rect">
            <a:avLst/>
          </a:prstGeom>
        </p:spPr>
        <p:txBody>
          <a:bodyPr wrap="square">
            <a:spAutoFit/>
          </a:bodyPr>
          <a:lstStyle/>
          <a:p>
            <a:r>
              <a:rPr lang="en-US" altLang="zh-TW" sz="3200" dirty="0"/>
              <a:t>4. </a:t>
            </a:r>
            <a:r>
              <a:rPr lang="zh-TW" altLang="zh-TW" sz="3200" dirty="0"/>
              <a:t>汽油燃燒後主要會排放哪種氣體，造成溫室效應？</a:t>
            </a:r>
          </a:p>
          <a:p>
            <a:r>
              <a:rPr lang="en-US" altLang="zh-TW" sz="3200" dirty="0"/>
              <a:t>A.</a:t>
            </a:r>
            <a:r>
              <a:rPr lang="zh-TW" altLang="zh-TW" sz="3200" dirty="0"/>
              <a:t>二氧化氮</a:t>
            </a:r>
            <a:r>
              <a:rPr lang="en-US" altLang="zh-TW" sz="3200" dirty="0"/>
              <a:t>   B.</a:t>
            </a:r>
            <a:r>
              <a:rPr lang="zh-TW" altLang="zh-TW" sz="3200" dirty="0"/>
              <a:t>二氧化碳</a:t>
            </a:r>
            <a:r>
              <a:rPr lang="en-US" altLang="zh-TW" sz="3200" dirty="0"/>
              <a:t>  C.</a:t>
            </a:r>
            <a:r>
              <a:rPr lang="zh-TW" altLang="zh-TW" sz="3200" dirty="0"/>
              <a:t>甲烷 </a:t>
            </a:r>
            <a:r>
              <a:rPr lang="en-US" altLang="zh-TW" sz="3200" dirty="0"/>
              <a:t>D.</a:t>
            </a:r>
            <a:r>
              <a:rPr lang="zh-TW" altLang="zh-TW" sz="3200" dirty="0"/>
              <a:t>以上皆是 </a:t>
            </a:r>
          </a:p>
        </p:txBody>
      </p:sp>
      <p:sp>
        <p:nvSpPr>
          <p:cNvPr id="3" name="矩形 2"/>
          <p:cNvSpPr/>
          <p:nvPr/>
        </p:nvSpPr>
        <p:spPr>
          <a:xfrm>
            <a:off x="3850659" y="5833449"/>
            <a:ext cx="3982242" cy="369332"/>
          </a:xfrm>
          <a:prstGeom prst="rect">
            <a:avLst/>
          </a:prstGeom>
        </p:spPr>
        <p:txBody>
          <a:bodyPr wrap="none">
            <a:spAutoFit/>
          </a:bodyPr>
          <a:lstStyle/>
          <a:p>
            <a:r>
              <a:rPr lang="zh-TW" altLang="zh-TW" dirty="0"/>
              <a:t>資料來源</a:t>
            </a:r>
            <a:r>
              <a:rPr lang="en-US" altLang="zh-TW" dirty="0"/>
              <a:t>: </a:t>
            </a:r>
            <a:r>
              <a:rPr lang="zh-TW" altLang="zh-TW" dirty="0"/>
              <a:t>中華電視公司</a:t>
            </a:r>
            <a:r>
              <a:rPr lang="en-US" altLang="zh-TW" dirty="0"/>
              <a:t>--60</a:t>
            </a:r>
            <a:r>
              <a:rPr lang="zh-TW" altLang="zh-TW" dirty="0"/>
              <a:t>秒科學讚 </a:t>
            </a:r>
            <a:endParaRPr lang="zh-TW" altLang="en-US" dirty="0"/>
          </a:p>
        </p:txBody>
      </p:sp>
      <p:pic>
        <p:nvPicPr>
          <p:cNvPr id="4" name="圖片 3">
            <a:hlinkClick r:id="rId2"/>
          </p:cNvPr>
          <p:cNvPicPr>
            <a:picLocks noChangeAspect="1"/>
          </p:cNvPicPr>
          <p:nvPr/>
        </p:nvPicPr>
        <p:blipFill>
          <a:blip r:embed="rId3"/>
          <a:stretch>
            <a:fillRect/>
          </a:stretch>
        </p:blipFill>
        <p:spPr>
          <a:xfrm>
            <a:off x="1270845" y="2458677"/>
            <a:ext cx="6562056" cy="3374772"/>
          </a:xfrm>
          <a:prstGeom prst="rect">
            <a:avLst/>
          </a:prstGeom>
        </p:spPr>
      </p:pic>
    </p:spTree>
    <p:extLst>
      <p:ext uri="{BB962C8B-B14F-4D97-AF65-F5344CB8AC3E}">
        <p14:creationId xmlns:p14="http://schemas.microsoft.com/office/powerpoint/2010/main" val="1652963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0288" y="809934"/>
            <a:ext cx="8082182" cy="1077218"/>
          </a:xfrm>
          <a:prstGeom prst="rect">
            <a:avLst/>
          </a:prstGeom>
        </p:spPr>
        <p:txBody>
          <a:bodyPr wrap="square">
            <a:spAutoFit/>
          </a:bodyPr>
          <a:lstStyle/>
          <a:p>
            <a:r>
              <a:rPr lang="en-US" altLang="zh-TW" sz="3200" dirty="0"/>
              <a:t>5.</a:t>
            </a:r>
            <a:r>
              <a:rPr lang="zh-TW" altLang="zh-TW" sz="3200" dirty="0"/>
              <a:t>地球暖化可能使下面哪些災害更加嚴重？</a:t>
            </a:r>
          </a:p>
          <a:p>
            <a:r>
              <a:rPr lang="en-US" altLang="zh-TW" sz="3200" dirty="0"/>
              <a:t>A.</a:t>
            </a:r>
            <a:r>
              <a:rPr lang="zh-TW" altLang="zh-TW" sz="3200" dirty="0"/>
              <a:t>洪水</a:t>
            </a:r>
            <a:r>
              <a:rPr lang="en-US" altLang="zh-TW" sz="3200" dirty="0"/>
              <a:t>   B.</a:t>
            </a:r>
            <a:r>
              <a:rPr lang="zh-TW" altLang="zh-TW" sz="3200" dirty="0"/>
              <a:t>熱浪</a:t>
            </a:r>
            <a:r>
              <a:rPr lang="en-US" altLang="zh-TW" sz="3200" dirty="0"/>
              <a:t>  C.</a:t>
            </a:r>
            <a:r>
              <a:rPr lang="zh-TW" altLang="zh-TW" sz="3200" dirty="0"/>
              <a:t>珊瑚白化 </a:t>
            </a:r>
            <a:r>
              <a:rPr lang="en-US" altLang="zh-TW" sz="3200" dirty="0"/>
              <a:t>D.</a:t>
            </a:r>
            <a:r>
              <a:rPr lang="zh-TW" altLang="zh-TW" sz="3200" dirty="0"/>
              <a:t>以上皆是</a:t>
            </a:r>
          </a:p>
        </p:txBody>
      </p:sp>
      <p:sp>
        <p:nvSpPr>
          <p:cNvPr id="3" name="矩形 2"/>
          <p:cNvSpPr/>
          <p:nvPr/>
        </p:nvSpPr>
        <p:spPr>
          <a:xfrm>
            <a:off x="3850659" y="5898920"/>
            <a:ext cx="3982242" cy="369332"/>
          </a:xfrm>
          <a:prstGeom prst="rect">
            <a:avLst/>
          </a:prstGeom>
        </p:spPr>
        <p:txBody>
          <a:bodyPr wrap="none">
            <a:spAutoFit/>
          </a:bodyPr>
          <a:lstStyle/>
          <a:p>
            <a:r>
              <a:rPr lang="zh-TW" altLang="zh-TW" dirty="0"/>
              <a:t>資料來源</a:t>
            </a:r>
            <a:r>
              <a:rPr lang="en-US" altLang="zh-TW" dirty="0"/>
              <a:t>: </a:t>
            </a:r>
            <a:r>
              <a:rPr lang="zh-TW" altLang="zh-TW" dirty="0"/>
              <a:t>中華電視公司</a:t>
            </a:r>
            <a:r>
              <a:rPr lang="en-US" altLang="zh-TW" dirty="0"/>
              <a:t>--60</a:t>
            </a:r>
            <a:r>
              <a:rPr lang="zh-TW" altLang="zh-TW" dirty="0"/>
              <a:t>秒科學讚 </a:t>
            </a:r>
            <a:endParaRPr lang="zh-TW" altLang="en-US" dirty="0"/>
          </a:p>
        </p:txBody>
      </p:sp>
      <p:pic>
        <p:nvPicPr>
          <p:cNvPr id="4" name="圖片 3">
            <a:hlinkClick r:id="rId2"/>
          </p:cNvPr>
          <p:cNvPicPr>
            <a:picLocks noChangeAspect="1"/>
          </p:cNvPicPr>
          <p:nvPr/>
        </p:nvPicPr>
        <p:blipFill>
          <a:blip r:embed="rId3"/>
          <a:stretch>
            <a:fillRect/>
          </a:stretch>
        </p:blipFill>
        <p:spPr>
          <a:xfrm>
            <a:off x="1270845" y="2524148"/>
            <a:ext cx="6562056" cy="3374772"/>
          </a:xfrm>
          <a:prstGeom prst="rect">
            <a:avLst/>
          </a:prstGeom>
        </p:spPr>
      </p:pic>
    </p:spTree>
    <p:extLst>
      <p:ext uri="{BB962C8B-B14F-4D97-AF65-F5344CB8AC3E}">
        <p14:creationId xmlns:p14="http://schemas.microsoft.com/office/powerpoint/2010/main" val="2920457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391" y="809934"/>
            <a:ext cx="8533712" cy="1077218"/>
          </a:xfrm>
          <a:prstGeom prst="rect">
            <a:avLst/>
          </a:prstGeom>
        </p:spPr>
        <p:txBody>
          <a:bodyPr wrap="square">
            <a:spAutoFit/>
          </a:bodyPr>
          <a:lstStyle/>
          <a:p>
            <a:r>
              <a:rPr lang="en-US" altLang="zh-TW" sz="3200" dirty="0"/>
              <a:t>6. </a:t>
            </a:r>
            <a:r>
              <a:rPr lang="zh-TW" altLang="zh-TW" sz="3200" dirty="0"/>
              <a:t>如果地球均溫持續上升，會有什麼樣的影響？</a:t>
            </a:r>
          </a:p>
          <a:p>
            <a:r>
              <a:rPr lang="en-US" altLang="zh-TW" sz="3200" dirty="0"/>
              <a:t>A.</a:t>
            </a:r>
            <a:r>
              <a:rPr lang="zh-TW" altLang="zh-TW" sz="3200" dirty="0"/>
              <a:t>影響生物的生存</a:t>
            </a:r>
            <a:r>
              <a:rPr lang="en-US" altLang="zh-TW" sz="3200" dirty="0"/>
              <a:t>   B.</a:t>
            </a:r>
            <a:r>
              <a:rPr lang="zh-TW" altLang="zh-TW" sz="3200" dirty="0"/>
              <a:t>影響氣候</a:t>
            </a:r>
            <a:r>
              <a:rPr lang="en-US" altLang="zh-TW" sz="3200" dirty="0"/>
              <a:t>  C.</a:t>
            </a:r>
            <a:r>
              <a:rPr lang="zh-TW" altLang="zh-TW" sz="3200" dirty="0"/>
              <a:t>以上皆是</a:t>
            </a:r>
          </a:p>
        </p:txBody>
      </p:sp>
      <p:sp>
        <p:nvSpPr>
          <p:cNvPr id="3" name="矩形 2"/>
          <p:cNvSpPr/>
          <p:nvPr/>
        </p:nvSpPr>
        <p:spPr>
          <a:xfrm>
            <a:off x="3837566" y="5959226"/>
            <a:ext cx="3982242" cy="369332"/>
          </a:xfrm>
          <a:prstGeom prst="rect">
            <a:avLst/>
          </a:prstGeom>
        </p:spPr>
        <p:txBody>
          <a:bodyPr wrap="none">
            <a:spAutoFit/>
          </a:bodyPr>
          <a:lstStyle/>
          <a:p>
            <a:r>
              <a:rPr lang="zh-TW" altLang="zh-TW" dirty="0"/>
              <a:t>資料來源</a:t>
            </a:r>
            <a:r>
              <a:rPr lang="en-US" altLang="zh-TW" dirty="0"/>
              <a:t>: </a:t>
            </a:r>
            <a:r>
              <a:rPr lang="zh-TW" altLang="zh-TW" dirty="0"/>
              <a:t>中華電視公司</a:t>
            </a:r>
            <a:r>
              <a:rPr lang="en-US" altLang="zh-TW" dirty="0"/>
              <a:t>--60</a:t>
            </a:r>
            <a:r>
              <a:rPr lang="zh-TW" altLang="zh-TW" dirty="0"/>
              <a:t>秒科學讚 </a:t>
            </a:r>
            <a:endParaRPr lang="zh-TW" altLang="en-US" dirty="0"/>
          </a:p>
        </p:txBody>
      </p:sp>
      <p:pic>
        <p:nvPicPr>
          <p:cNvPr id="4" name="圖片 3">
            <a:hlinkClick r:id="rId2"/>
          </p:cNvPr>
          <p:cNvPicPr>
            <a:picLocks noChangeAspect="1"/>
          </p:cNvPicPr>
          <p:nvPr/>
        </p:nvPicPr>
        <p:blipFill>
          <a:blip r:embed="rId3"/>
          <a:stretch>
            <a:fillRect/>
          </a:stretch>
        </p:blipFill>
        <p:spPr>
          <a:xfrm>
            <a:off x="1257752" y="2511054"/>
            <a:ext cx="6562056" cy="3374772"/>
          </a:xfrm>
          <a:prstGeom prst="rect">
            <a:avLst/>
          </a:prstGeom>
        </p:spPr>
      </p:pic>
    </p:spTree>
    <p:extLst>
      <p:ext uri="{BB962C8B-B14F-4D97-AF65-F5344CB8AC3E}">
        <p14:creationId xmlns:p14="http://schemas.microsoft.com/office/powerpoint/2010/main" val="1726210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391" y="809934"/>
            <a:ext cx="8533712" cy="2062103"/>
          </a:xfrm>
          <a:prstGeom prst="rect">
            <a:avLst/>
          </a:prstGeom>
        </p:spPr>
        <p:txBody>
          <a:bodyPr wrap="square">
            <a:spAutoFit/>
          </a:bodyPr>
          <a:lstStyle/>
          <a:p>
            <a:r>
              <a:rPr lang="en-US" altLang="zh-TW" sz="3200" dirty="0"/>
              <a:t>7. </a:t>
            </a:r>
            <a:r>
              <a:rPr lang="zh-TW" altLang="zh-TW" sz="3200" dirty="0"/>
              <a:t>海水即將淹沒吐瓦魯，是因為溫室效應導致什麼問題？</a:t>
            </a:r>
          </a:p>
          <a:p>
            <a:r>
              <a:rPr lang="en-US" altLang="zh-TW" sz="3200" dirty="0"/>
              <a:t>A.</a:t>
            </a:r>
            <a:r>
              <a:rPr lang="zh-TW" altLang="zh-TW" sz="3200" dirty="0"/>
              <a:t>冰川融化</a:t>
            </a:r>
            <a:r>
              <a:rPr lang="en-US" altLang="zh-TW" sz="3200" dirty="0"/>
              <a:t>   B.</a:t>
            </a:r>
            <a:r>
              <a:rPr lang="zh-TW" altLang="zh-TW" sz="3200" dirty="0"/>
              <a:t>海水平面上升</a:t>
            </a:r>
            <a:r>
              <a:rPr lang="en-US" altLang="zh-TW" sz="3200" dirty="0"/>
              <a:t>  C.</a:t>
            </a:r>
            <a:r>
              <a:rPr lang="zh-TW" altLang="zh-TW" sz="3200" dirty="0"/>
              <a:t>以上皆是</a:t>
            </a:r>
          </a:p>
          <a:p>
            <a:endParaRPr lang="zh-TW" altLang="zh-TW" sz="3200" dirty="0"/>
          </a:p>
        </p:txBody>
      </p:sp>
      <p:sp>
        <p:nvSpPr>
          <p:cNvPr id="3" name="矩形 2"/>
          <p:cNvSpPr/>
          <p:nvPr/>
        </p:nvSpPr>
        <p:spPr>
          <a:xfrm>
            <a:off x="3850659" y="5912013"/>
            <a:ext cx="3982242" cy="369332"/>
          </a:xfrm>
          <a:prstGeom prst="rect">
            <a:avLst/>
          </a:prstGeom>
        </p:spPr>
        <p:txBody>
          <a:bodyPr wrap="none">
            <a:spAutoFit/>
          </a:bodyPr>
          <a:lstStyle/>
          <a:p>
            <a:r>
              <a:rPr lang="zh-TW" altLang="zh-TW" dirty="0"/>
              <a:t>資料來源</a:t>
            </a:r>
            <a:r>
              <a:rPr lang="en-US" altLang="zh-TW" dirty="0"/>
              <a:t>: </a:t>
            </a:r>
            <a:r>
              <a:rPr lang="zh-TW" altLang="zh-TW" dirty="0"/>
              <a:t>中華電視公司</a:t>
            </a:r>
            <a:r>
              <a:rPr lang="en-US" altLang="zh-TW" dirty="0"/>
              <a:t>--60</a:t>
            </a:r>
            <a:r>
              <a:rPr lang="zh-TW" altLang="zh-TW" dirty="0"/>
              <a:t>秒科學讚 </a:t>
            </a:r>
            <a:endParaRPr lang="zh-TW" altLang="en-US" dirty="0"/>
          </a:p>
        </p:txBody>
      </p:sp>
      <p:pic>
        <p:nvPicPr>
          <p:cNvPr id="4" name="圖片 3">
            <a:hlinkClick r:id="rId2"/>
          </p:cNvPr>
          <p:cNvPicPr>
            <a:picLocks noChangeAspect="1"/>
          </p:cNvPicPr>
          <p:nvPr/>
        </p:nvPicPr>
        <p:blipFill>
          <a:blip r:embed="rId3"/>
          <a:stretch>
            <a:fillRect/>
          </a:stretch>
        </p:blipFill>
        <p:spPr>
          <a:xfrm>
            <a:off x="1270845" y="2537241"/>
            <a:ext cx="6562056" cy="3374772"/>
          </a:xfrm>
          <a:prstGeom prst="rect">
            <a:avLst/>
          </a:prstGeom>
        </p:spPr>
      </p:pic>
    </p:spTree>
    <p:extLst>
      <p:ext uri="{BB962C8B-B14F-4D97-AF65-F5344CB8AC3E}">
        <p14:creationId xmlns:p14="http://schemas.microsoft.com/office/powerpoint/2010/main" val="5578681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391" y="474345"/>
            <a:ext cx="8544021" cy="6001642"/>
          </a:xfrm>
          <a:prstGeom prst="rect">
            <a:avLst/>
          </a:prstGeom>
        </p:spPr>
        <p:txBody>
          <a:bodyPr wrap="square">
            <a:spAutoFit/>
          </a:bodyPr>
          <a:lstStyle/>
          <a:p>
            <a:r>
              <a:rPr lang="zh-TW" altLang="zh-TW" sz="3200" dirty="0">
                <a:solidFill>
                  <a:srgbClr val="0000FF"/>
                </a:solidFill>
              </a:rPr>
              <a:t>延伸活動</a:t>
            </a:r>
            <a:r>
              <a:rPr lang="en-US" altLang="zh-TW" sz="3200" dirty="0">
                <a:solidFill>
                  <a:srgbClr val="0000FF"/>
                </a:solidFill>
              </a:rPr>
              <a:t>: </a:t>
            </a:r>
            <a:r>
              <a:rPr lang="zh-TW" altLang="zh-TW" sz="3200" dirty="0">
                <a:solidFill>
                  <a:srgbClr val="FF0000"/>
                </a:solidFill>
              </a:rPr>
              <a:t>解決迷思概念</a:t>
            </a:r>
            <a:r>
              <a:rPr lang="en-US" altLang="zh-TW" sz="3200" dirty="0">
                <a:solidFill>
                  <a:srgbClr val="FF0000"/>
                </a:solidFill>
              </a:rPr>
              <a:t>—</a:t>
            </a:r>
            <a:r>
              <a:rPr lang="zh-TW" altLang="zh-TW" sz="3200" dirty="0" smtClean="0">
                <a:solidFill>
                  <a:srgbClr val="FF0000"/>
                </a:solidFill>
              </a:rPr>
              <a:t>可動手操作驗證</a:t>
            </a:r>
            <a:endParaRPr lang="en-US" altLang="zh-TW" sz="3200" dirty="0" smtClean="0">
              <a:solidFill>
                <a:srgbClr val="FF0000"/>
              </a:solidFill>
            </a:endParaRPr>
          </a:p>
          <a:p>
            <a:endParaRPr lang="zh-TW" altLang="zh-TW" sz="3200" dirty="0"/>
          </a:p>
          <a:p>
            <a:r>
              <a:rPr lang="zh-TW" altLang="zh-TW" sz="3200" dirty="0"/>
              <a:t>★配合回家作業</a:t>
            </a:r>
            <a:r>
              <a:rPr lang="en-US" altLang="zh-TW" sz="3200" dirty="0"/>
              <a:t>:</a:t>
            </a:r>
            <a:r>
              <a:rPr lang="zh-TW" altLang="zh-TW" sz="3200" dirty="0"/>
              <a:t>學習單</a:t>
            </a:r>
            <a:r>
              <a:rPr lang="en-US" altLang="zh-TW" sz="3200" dirty="0"/>
              <a:t>(</a:t>
            </a:r>
            <a:r>
              <a:rPr lang="zh-TW" altLang="zh-TW" sz="3200" dirty="0"/>
              <a:t>二</a:t>
            </a:r>
            <a:r>
              <a:rPr lang="en-US" altLang="zh-TW" sz="3200" dirty="0"/>
              <a:t>)</a:t>
            </a:r>
            <a:r>
              <a:rPr lang="zh-TW" altLang="zh-TW" sz="3200" dirty="0"/>
              <a:t>來完成操作驗證，或可在課堂上當場讓學生操作驗證，並進行討論</a:t>
            </a:r>
            <a:r>
              <a:rPr lang="zh-TW" altLang="zh-TW" sz="3200" dirty="0" smtClean="0"/>
              <a:t>。</a:t>
            </a:r>
            <a:endParaRPr lang="en-US" altLang="zh-TW" sz="3200" dirty="0" smtClean="0"/>
          </a:p>
          <a:p>
            <a:endParaRPr lang="zh-TW" altLang="zh-TW" sz="3200" dirty="0"/>
          </a:p>
          <a:p>
            <a:r>
              <a:rPr lang="zh-TW" altLang="zh-TW" sz="3200" dirty="0"/>
              <a:t>全球暖化使冰川融化加速，造成海平面上升，其</a:t>
            </a:r>
            <a:r>
              <a:rPr lang="zh-TW" altLang="zh-TW" sz="3200" dirty="0">
                <a:solidFill>
                  <a:srgbClr val="0000FF"/>
                </a:solidFill>
              </a:rPr>
              <a:t>主要原因</a:t>
            </a:r>
            <a:r>
              <a:rPr lang="zh-TW" altLang="zh-TW" sz="3200" dirty="0"/>
              <a:t>是</a:t>
            </a:r>
            <a:r>
              <a:rPr lang="zh-TW" altLang="zh-TW" sz="3200" dirty="0">
                <a:solidFill>
                  <a:srgbClr val="FF0000"/>
                </a:solidFill>
              </a:rPr>
              <a:t>南極洲陸地上的冰融化</a:t>
            </a:r>
            <a:r>
              <a:rPr lang="zh-TW" altLang="zh-TW" sz="3200" dirty="0"/>
              <a:t>，大量的淡水流入海裡造成，然而，</a:t>
            </a:r>
            <a:r>
              <a:rPr lang="zh-TW" altLang="zh-TW" sz="3200" dirty="0">
                <a:solidFill>
                  <a:srgbClr val="FF0000"/>
                </a:solidFill>
              </a:rPr>
              <a:t>北極的冰是浮冰</a:t>
            </a:r>
            <a:r>
              <a:rPr lang="zh-TW" altLang="zh-TW" sz="3200" dirty="0"/>
              <a:t>，其冰融化後對海平面上升的影響極其微小，僅僅為每年上升</a:t>
            </a:r>
            <a:r>
              <a:rPr lang="en-US" altLang="zh-TW" sz="3200" dirty="0"/>
              <a:t>0.049</a:t>
            </a:r>
            <a:r>
              <a:rPr lang="zh-TW" altLang="zh-TW" sz="3200" dirty="0"/>
              <a:t>毫米，如果現在</a:t>
            </a:r>
            <a:r>
              <a:rPr lang="zh-TW" altLang="zh-TW" sz="3200" dirty="0">
                <a:solidFill>
                  <a:srgbClr val="FF0000"/>
                </a:solidFill>
              </a:rPr>
              <a:t>海上浮冰一下子全部融化，海平面會上升</a:t>
            </a:r>
            <a:r>
              <a:rPr lang="en-US" altLang="zh-TW" sz="3200" dirty="0">
                <a:solidFill>
                  <a:srgbClr val="FF0000"/>
                </a:solidFill>
              </a:rPr>
              <a:t>4</a:t>
            </a:r>
            <a:r>
              <a:rPr lang="zh-TW" altLang="zh-TW" sz="3200" dirty="0">
                <a:solidFill>
                  <a:srgbClr val="FF0000"/>
                </a:solidFill>
              </a:rPr>
              <a:t>至</a:t>
            </a:r>
            <a:r>
              <a:rPr lang="en-US" altLang="zh-TW" sz="3200" dirty="0">
                <a:solidFill>
                  <a:srgbClr val="FF0000"/>
                </a:solidFill>
              </a:rPr>
              <a:t>6</a:t>
            </a:r>
            <a:r>
              <a:rPr lang="zh-TW" altLang="zh-TW" sz="3200" dirty="0">
                <a:solidFill>
                  <a:srgbClr val="FF0000"/>
                </a:solidFill>
              </a:rPr>
              <a:t>厘米</a:t>
            </a:r>
            <a:r>
              <a:rPr lang="zh-TW" altLang="zh-TW" sz="3200" dirty="0" smtClean="0">
                <a:solidFill>
                  <a:srgbClr val="FF0000"/>
                </a:solidFill>
              </a:rPr>
              <a:t>。</a:t>
            </a:r>
            <a:endParaRPr lang="zh-TW" altLang="en-US" sz="3200" dirty="0">
              <a:solidFill>
                <a:srgbClr val="FF0000"/>
              </a:solidFill>
            </a:endParaRPr>
          </a:p>
        </p:txBody>
      </p:sp>
    </p:spTree>
    <p:extLst>
      <p:ext uri="{BB962C8B-B14F-4D97-AF65-F5344CB8AC3E}">
        <p14:creationId xmlns:p14="http://schemas.microsoft.com/office/powerpoint/2010/main" val="3885024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群組 55"/>
          <p:cNvGrpSpPr/>
          <p:nvPr/>
        </p:nvGrpSpPr>
        <p:grpSpPr>
          <a:xfrm>
            <a:off x="5240723" y="1070635"/>
            <a:ext cx="3537017" cy="1799752"/>
            <a:chOff x="435405" y="1790813"/>
            <a:chExt cx="3537017" cy="1799752"/>
          </a:xfrm>
        </p:grpSpPr>
        <p:sp>
          <p:nvSpPr>
            <p:cNvPr id="15" name="文字方塊 14"/>
            <p:cNvSpPr txBox="1"/>
            <p:nvPr/>
          </p:nvSpPr>
          <p:spPr>
            <a:xfrm>
              <a:off x="2019750" y="2341571"/>
              <a:ext cx="1952672" cy="307777"/>
            </a:xfrm>
            <a:prstGeom prst="rect">
              <a:avLst/>
            </a:prstGeom>
            <a:noFill/>
          </p:spPr>
          <p:txBody>
            <a:bodyPr wrap="square" rtlCol="0">
              <a:spAutoFit/>
            </a:bodyPr>
            <a:lstStyle/>
            <a:p>
              <a:r>
                <a:rPr kumimoji="1" lang="zh-TW" altLang="en-US" sz="1400" dirty="0" smtClean="0"/>
                <a:t>海平面不會上升</a:t>
              </a:r>
              <a:r>
                <a:rPr kumimoji="1" lang="en-US" altLang="zh-TW" sz="1400" dirty="0"/>
                <a:t>(      )</a:t>
              </a:r>
              <a:endParaRPr kumimoji="1" lang="zh-TW" altLang="en-US" sz="1400" dirty="0"/>
            </a:p>
          </p:txBody>
        </p:sp>
        <p:cxnSp>
          <p:nvCxnSpPr>
            <p:cNvPr id="5" name="直線接點 4"/>
            <p:cNvCxnSpPr/>
            <p:nvPr/>
          </p:nvCxnSpPr>
          <p:spPr>
            <a:xfrm>
              <a:off x="787574" y="1790813"/>
              <a:ext cx="0" cy="144277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直線接點 6"/>
            <p:cNvCxnSpPr/>
            <p:nvPr/>
          </p:nvCxnSpPr>
          <p:spPr>
            <a:xfrm>
              <a:off x="787574" y="3233590"/>
              <a:ext cx="898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直線接點 7"/>
            <p:cNvCxnSpPr/>
            <p:nvPr/>
          </p:nvCxnSpPr>
          <p:spPr>
            <a:xfrm>
              <a:off x="1686188" y="1790813"/>
              <a:ext cx="0" cy="14427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線接點 9"/>
            <p:cNvCxnSpPr/>
            <p:nvPr/>
          </p:nvCxnSpPr>
          <p:spPr>
            <a:xfrm>
              <a:off x="787574" y="2480372"/>
              <a:ext cx="898614"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矩形 11"/>
            <p:cNvSpPr/>
            <p:nvPr/>
          </p:nvSpPr>
          <p:spPr>
            <a:xfrm>
              <a:off x="1028993" y="2216285"/>
              <a:ext cx="442601" cy="5428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16" name="文字方塊 15"/>
            <p:cNvSpPr txBox="1"/>
            <p:nvPr/>
          </p:nvSpPr>
          <p:spPr>
            <a:xfrm>
              <a:off x="841222" y="1790813"/>
              <a:ext cx="844966" cy="307777"/>
            </a:xfrm>
            <a:prstGeom prst="rect">
              <a:avLst/>
            </a:prstGeom>
            <a:noFill/>
          </p:spPr>
          <p:txBody>
            <a:bodyPr wrap="square" rtlCol="0">
              <a:spAutoFit/>
            </a:bodyPr>
            <a:lstStyle/>
            <a:p>
              <a:pPr algn="ctr"/>
              <a:r>
                <a:rPr kumimoji="1" lang="zh-TW" altLang="en-US" sz="1400" dirty="0" smtClean="0"/>
                <a:t>冰塊</a:t>
              </a:r>
              <a:endParaRPr kumimoji="1" lang="zh-TW" altLang="en-US" sz="1400" dirty="0"/>
            </a:p>
          </p:txBody>
        </p:sp>
        <p:sp>
          <p:nvSpPr>
            <p:cNvPr id="17" name="文字方塊 16"/>
            <p:cNvSpPr txBox="1"/>
            <p:nvPr/>
          </p:nvSpPr>
          <p:spPr>
            <a:xfrm>
              <a:off x="841222" y="2925812"/>
              <a:ext cx="844966" cy="307777"/>
            </a:xfrm>
            <a:prstGeom prst="rect">
              <a:avLst/>
            </a:prstGeom>
            <a:noFill/>
          </p:spPr>
          <p:txBody>
            <a:bodyPr wrap="square" rtlCol="0">
              <a:spAutoFit/>
            </a:bodyPr>
            <a:lstStyle/>
            <a:p>
              <a:pPr algn="ctr"/>
              <a:r>
                <a:rPr kumimoji="1" lang="zh-TW" altLang="en-US" sz="1400" dirty="0" smtClean="0"/>
                <a:t>水</a:t>
              </a:r>
              <a:endParaRPr kumimoji="1" lang="zh-TW" altLang="en-US" sz="1400" dirty="0"/>
            </a:p>
          </p:txBody>
        </p:sp>
        <p:sp>
          <p:nvSpPr>
            <p:cNvPr id="28" name="文字方塊 27"/>
            <p:cNvSpPr txBox="1"/>
            <p:nvPr/>
          </p:nvSpPr>
          <p:spPr>
            <a:xfrm>
              <a:off x="435405" y="3252011"/>
              <a:ext cx="1699433" cy="338554"/>
            </a:xfrm>
            <a:prstGeom prst="rect">
              <a:avLst/>
            </a:prstGeom>
            <a:noFill/>
          </p:spPr>
          <p:txBody>
            <a:bodyPr wrap="square" rtlCol="0">
              <a:spAutoFit/>
            </a:bodyPr>
            <a:lstStyle/>
            <a:p>
              <a:pPr algn="ctr"/>
              <a:r>
                <a:rPr kumimoji="1" lang="zh-TW" altLang="en-US" sz="1600" dirty="0" smtClean="0"/>
                <a:t>模擬北極的浮冰</a:t>
              </a:r>
              <a:endParaRPr kumimoji="1" lang="zh-TW" altLang="en-US" sz="1600" dirty="0"/>
            </a:p>
          </p:txBody>
        </p:sp>
        <p:sp>
          <p:nvSpPr>
            <p:cNvPr id="34" name="文字方塊 33"/>
            <p:cNvSpPr txBox="1"/>
            <p:nvPr/>
          </p:nvSpPr>
          <p:spPr>
            <a:xfrm>
              <a:off x="2019750" y="2026940"/>
              <a:ext cx="1718930" cy="307777"/>
            </a:xfrm>
            <a:prstGeom prst="rect">
              <a:avLst/>
            </a:prstGeom>
            <a:noFill/>
          </p:spPr>
          <p:txBody>
            <a:bodyPr wrap="square" rtlCol="0">
              <a:spAutoFit/>
            </a:bodyPr>
            <a:lstStyle/>
            <a:p>
              <a:r>
                <a:rPr kumimoji="1" lang="zh-TW" altLang="en-US" sz="1400" dirty="0" smtClean="0"/>
                <a:t>海平面會上升</a:t>
              </a:r>
              <a:r>
                <a:rPr kumimoji="1" lang="en-US" altLang="zh-TW" sz="1400" dirty="0" smtClean="0"/>
                <a:t>(      )</a:t>
              </a:r>
              <a:endParaRPr kumimoji="1" lang="zh-TW" altLang="en-US" dirty="0"/>
            </a:p>
          </p:txBody>
        </p:sp>
        <p:cxnSp>
          <p:nvCxnSpPr>
            <p:cNvPr id="36" name="直線接點 35"/>
            <p:cNvCxnSpPr>
              <a:stCxn id="34" idx="1"/>
              <a:endCxn id="34" idx="1"/>
            </p:cNvCxnSpPr>
            <p:nvPr/>
          </p:nvCxnSpPr>
          <p:spPr>
            <a:xfrm>
              <a:off x="2019750" y="2180828"/>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直線箭頭接點 37"/>
            <p:cNvCxnSpPr/>
            <p:nvPr/>
          </p:nvCxnSpPr>
          <p:spPr>
            <a:xfrm flipH="1">
              <a:off x="1686188" y="2216285"/>
              <a:ext cx="3335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直線箭頭接點 40"/>
            <p:cNvCxnSpPr/>
            <p:nvPr/>
          </p:nvCxnSpPr>
          <p:spPr>
            <a:xfrm flipH="1">
              <a:off x="1686188" y="2480372"/>
              <a:ext cx="3335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5" name="群組 54"/>
          <p:cNvGrpSpPr/>
          <p:nvPr/>
        </p:nvGrpSpPr>
        <p:grpSpPr>
          <a:xfrm>
            <a:off x="4285493" y="3826638"/>
            <a:ext cx="4552798" cy="2000806"/>
            <a:chOff x="3891977" y="1773369"/>
            <a:chExt cx="4552798" cy="2000806"/>
          </a:xfrm>
        </p:grpSpPr>
        <p:cxnSp>
          <p:nvCxnSpPr>
            <p:cNvPr id="18" name="直線接點 17"/>
            <p:cNvCxnSpPr/>
            <p:nvPr/>
          </p:nvCxnSpPr>
          <p:spPr>
            <a:xfrm>
              <a:off x="5215700" y="1773369"/>
              <a:ext cx="0" cy="16223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線接點 18"/>
            <p:cNvCxnSpPr/>
            <p:nvPr/>
          </p:nvCxnSpPr>
          <p:spPr>
            <a:xfrm>
              <a:off x="5215700" y="3395702"/>
              <a:ext cx="9180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直線接點 19"/>
            <p:cNvCxnSpPr/>
            <p:nvPr/>
          </p:nvCxnSpPr>
          <p:spPr>
            <a:xfrm>
              <a:off x="6133782" y="1773369"/>
              <a:ext cx="0" cy="1622333"/>
            </a:xfrm>
            <a:prstGeom prst="line">
              <a:avLst/>
            </a:prstGeom>
          </p:spPr>
          <p:style>
            <a:lnRef idx="2">
              <a:schemeClr val="accent1"/>
            </a:lnRef>
            <a:fillRef idx="0">
              <a:schemeClr val="accent1"/>
            </a:fillRef>
            <a:effectRef idx="1">
              <a:schemeClr val="accent1"/>
            </a:effectRef>
            <a:fontRef idx="minor">
              <a:schemeClr val="tx1"/>
            </a:fontRef>
          </p:style>
        </p:cxnSp>
        <p:sp>
          <p:nvSpPr>
            <p:cNvPr id="22" name="矩形 21"/>
            <p:cNvSpPr/>
            <p:nvPr/>
          </p:nvSpPr>
          <p:spPr>
            <a:xfrm>
              <a:off x="5539655" y="2180828"/>
              <a:ext cx="330068" cy="2995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25" name="文字方塊 24"/>
            <p:cNvSpPr txBox="1"/>
            <p:nvPr/>
          </p:nvSpPr>
          <p:spPr>
            <a:xfrm>
              <a:off x="5244556" y="1893285"/>
              <a:ext cx="863272" cy="307777"/>
            </a:xfrm>
            <a:prstGeom prst="rect">
              <a:avLst/>
            </a:prstGeom>
            <a:noFill/>
          </p:spPr>
          <p:txBody>
            <a:bodyPr wrap="square" rtlCol="0">
              <a:spAutoFit/>
            </a:bodyPr>
            <a:lstStyle/>
            <a:p>
              <a:pPr algn="ctr"/>
              <a:r>
                <a:rPr kumimoji="1" lang="zh-TW" altLang="en-US" sz="1400" dirty="0" smtClean="0"/>
                <a:t>冰塊</a:t>
              </a:r>
              <a:endParaRPr kumimoji="1" lang="zh-TW" altLang="en-US" sz="1400" dirty="0"/>
            </a:p>
          </p:txBody>
        </p:sp>
        <p:sp>
          <p:nvSpPr>
            <p:cNvPr id="27" name="流程圖 26"/>
            <p:cNvSpPr/>
            <p:nvPr/>
          </p:nvSpPr>
          <p:spPr>
            <a:xfrm>
              <a:off x="5462349" y="2515257"/>
              <a:ext cx="461465" cy="147312"/>
            </a:xfrm>
            <a:prstGeom prst="flowChartProcess">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29" name="文字方塊 28"/>
            <p:cNvSpPr txBox="1"/>
            <p:nvPr/>
          </p:nvSpPr>
          <p:spPr>
            <a:xfrm>
              <a:off x="3891977" y="2047174"/>
              <a:ext cx="1017680" cy="738664"/>
            </a:xfrm>
            <a:prstGeom prst="rect">
              <a:avLst/>
            </a:prstGeom>
            <a:noFill/>
          </p:spPr>
          <p:txBody>
            <a:bodyPr wrap="square" rtlCol="0">
              <a:spAutoFit/>
            </a:bodyPr>
            <a:lstStyle/>
            <a:p>
              <a:r>
                <a:rPr kumimoji="1" lang="zh-TW" altLang="en-US" sz="1050" dirty="0" smtClean="0"/>
                <a:t>用樹脂土固定竹筷上下二側，上側要能放置冰塊</a:t>
              </a:r>
              <a:endParaRPr kumimoji="1" lang="zh-TW" altLang="en-US" sz="1050" dirty="0"/>
            </a:p>
          </p:txBody>
        </p:sp>
        <p:sp>
          <p:nvSpPr>
            <p:cNvPr id="30" name="文字方塊 29"/>
            <p:cNvSpPr txBox="1"/>
            <p:nvPr/>
          </p:nvSpPr>
          <p:spPr>
            <a:xfrm>
              <a:off x="4729072" y="3435621"/>
              <a:ext cx="2259232" cy="338554"/>
            </a:xfrm>
            <a:prstGeom prst="rect">
              <a:avLst/>
            </a:prstGeom>
            <a:noFill/>
          </p:spPr>
          <p:txBody>
            <a:bodyPr wrap="square" rtlCol="0">
              <a:spAutoFit/>
            </a:bodyPr>
            <a:lstStyle/>
            <a:p>
              <a:pPr algn="ctr"/>
              <a:r>
                <a:rPr kumimoji="1" lang="zh-TW" altLang="en-US" sz="1600" dirty="0" smtClean="0"/>
                <a:t>模擬南極洲陸地上的冰</a:t>
              </a:r>
              <a:endParaRPr kumimoji="1" lang="zh-TW" altLang="en-US" sz="1600" dirty="0"/>
            </a:p>
          </p:txBody>
        </p:sp>
        <p:sp>
          <p:nvSpPr>
            <p:cNvPr id="42" name="文字方塊 41"/>
            <p:cNvSpPr txBox="1"/>
            <p:nvPr/>
          </p:nvSpPr>
          <p:spPr>
            <a:xfrm>
              <a:off x="6478085" y="2472126"/>
              <a:ext cx="1966690" cy="307777"/>
            </a:xfrm>
            <a:prstGeom prst="rect">
              <a:avLst/>
            </a:prstGeom>
            <a:noFill/>
          </p:spPr>
          <p:txBody>
            <a:bodyPr wrap="square" rtlCol="0">
              <a:spAutoFit/>
            </a:bodyPr>
            <a:lstStyle/>
            <a:p>
              <a:r>
                <a:rPr kumimoji="1" lang="zh-TW" altLang="en-US" sz="1400" dirty="0"/>
                <a:t>海平面不會上升</a:t>
              </a:r>
              <a:r>
                <a:rPr kumimoji="1" lang="en-US" altLang="zh-TW" sz="1400" dirty="0"/>
                <a:t>(      )</a:t>
              </a:r>
              <a:endParaRPr kumimoji="1" lang="zh-TW" altLang="en-US" sz="1400" dirty="0"/>
            </a:p>
          </p:txBody>
        </p:sp>
        <p:sp>
          <p:nvSpPr>
            <p:cNvPr id="43" name="文字方塊 42"/>
            <p:cNvSpPr txBox="1"/>
            <p:nvPr/>
          </p:nvSpPr>
          <p:spPr>
            <a:xfrm>
              <a:off x="6478085" y="2217338"/>
              <a:ext cx="1867187" cy="307777"/>
            </a:xfrm>
            <a:prstGeom prst="rect">
              <a:avLst/>
            </a:prstGeom>
            <a:noFill/>
          </p:spPr>
          <p:txBody>
            <a:bodyPr wrap="square" rtlCol="0">
              <a:spAutoFit/>
            </a:bodyPr>
            <a:lstStyle/>
            <a:p>
              <a:r>
                <a:rPr kumimoji="1" lang="zh-TW" altLang="en-US" sz="1400" dirty="0"/>
                <a:t>海平面會上升</a:t>
              </a:r>
              <a:r>
                <a:rPr kumimoji="1" lang="en-US" altLang="zh-TW" sz="1400" dirty="0"/>
                <a:t>(      )</a:t>
              </a:r>
              <a:endParaRPr kumimoji="1" lang="zh-TW" altLang="en-US" sz="1400" dirty="0"/>
            </a:p>
          </p:txBody>
        </p:sp>
        <p:cxnSp>
          <p:nvCxnSpPr>
            <p:cNvPr id="44" name="直線箭頭接點 43"/>
            <p:cNvCxnSpPr/>
            <p:nvPr/>
          </p:nvCxnSpPr>
          <p:spPr>
            <a:xfrm flipH="1">
              <a:off x="6225032" y="2400001"/>
              <a:ext cx="34078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直線箭頭接點 44"/>
            <p:cNvCxnSpPr/>
            <p:nvPr/>
          </p:nvCxnSpPr>
          <p:spPr>
            <a:xfrm flipH="1">
              <a:off x="6225032" y="2649348"/>
              <a:ext cx="34078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直線接點 20"/>
            <p:cNvCxnSpPr/>
            <p:nvPr/>
          </p:nvCxnSpPr>
          <p:spPr>
            <a:xfrm>
              <a:off x="5215700" y="2649348"/>
              <a:ext cx="921597"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文字方塊 38"/>
            <p:cNvSpPr txBox="1"/>
            <p:nvPr/>
          </p:nvSpPr>
          <p:spPr>
            <a:xfrm>
              <a:off x="4990102" y="2824812"/>
              <a:ext cx="844966" cy="307777"/>
            </a:xfrm>
            <a:prstGeom prst="rect">
              <a:avLst/>
            </a:prstGeom>
            <a:noFill/>
          </p:spPr>
          <p:txBody>
            <a:bodyPr wrap="square" rtlCol="0">
              <a:spAutoFit/>
            </a:bodyPr>
            <a:lstStyle/>
            <a:p>
              <a:pPr algn="ctr"/>
              <a:r>
                <a:rPr kumimoji="1" lang="zh-TW" altLang="en-US" sz="1400" dirty="0" smtClean="0"/>
                <a:t>水</a:t>
              </a:r>
              <a:endParaRPr kumimoji="1" lang="zh-TW" altLang="en-US" sz="1400" dirty="0"/>
            </a:p>
          </p:txBody>
        </p:sp>
        <p:cxnSp>
          <p:nvCxnSpPr>
            <p:cNvPr id="33" name="曲線接點 32"/>
            <p:cNvCxnSpPr/>
            <p:nvPr/>
          </p:nvCxnSpPr>
          <p:spPr>
            <a:xfrm>
              <a:off x="5693082" y="2925812"/>
              <a:ext cx="922634" cy="20677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文字方塊 45"/>
            <p:cNvSpPr txBox="1"/>
            <p:nvPr/>
          </p:nvSpPr>
          <p:spPr>
            <a:xfrm>
              <a:off x="6565821" y="2978700"/>
              <a:ext cx="844966" cy="307777"/>
            </a:xfrm>
            <a:prstGeom prst="rect">
              <a:avLst/>
            </a:prstGeom>
            <a:noFill/>
          </p:spPr>
          <p:txBody>
            <a:bodyPr wrap="square" rtlCol="0">
              <a:spAutoFit/>
            </a:bodyPr>
            <a:lstStyle/>
            <a:p>
              <a:r>
                <a:rPr kumimoji="1" lang="zh-TW" altLang="en-US" sz="1400" dirty="0" smtClean="0"/>
                <a:t>竹筷</a:t>
              </a:r>
              <a:endParaRPr kumimoji="1" lang="zh-TW" altLang="en-US" sz="1400" dirty="0"/>
            </a:p>
          </p:txBody>
        </p:sp>
        <p:cxnSp>
          <p:nvCxnSpPr>
            <p:cNvPr id="37" name="曲線接點 36"/>
            <p:cNvCxnSpPr>
              <a:stCxn id="27" idx="1"/>
            </p:cNvCxnSpPr>
            <p:nvPr/>
          </p:nvCxnSpPr>
          <p:spPr>
            <a:xfrm rot="10800000">
              <a:off x="4909657" y="2341571"/>
              <a:ext cx="552692" cy="247342"/>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等腰三角形 46"/>
            <p:cNvSpPr/>
            <p:nvPr/>
          </p:nvSpPr>
          <p:spPr>
            <a:xfrm>
              <a:off x="5578012" y="3120454"/>
              <a:ext cx="230140" cy="263113"/>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48" name="矩形 47"/>
            <p:cNvSpPr/>
            <p:nvPr/>
          </p:nvSpPr>
          <p:spPr>
            <a:xfrm>
              <a:off x="5504569" y="2493292"/>
              <a:ext cx="377026" cy="169277"/>
            </a:xfrm>
            <a:prstGeom prst="rect">
              <a:avLst/>
            </a:prstGeom>
          </p:spPr>
          <p:txBody>
            <a:bodyPr wrap="none">
              <a:spAutoFit/>
            </a:bodyPr>
            <a:lstStyle/>
            <a:p>
              <a:r>
                <a:rPr kumimoji="1" lang="zh-TW" altLang="en-US" sz="500" dirty="0"/>
                <a:t>樹脂土</a:t>
              </a:r>
              <a:endParaRPr lang="zh-TW" altLang="en-US" sz="500" dirty="0"/>
            </a:p>
          </p:txBody>
        </p:sp>
        <p:sp>
          <p:nvSpPr>
            <p:cNvPr id="49" name="矩形 48"/>
            <p:cNvSpPr/>
            <p:nvPr/>
          </p:nvSpPr>
          <p:spPr>
            <a:xfrm>
              <a:off x="5523805" y="3241814"/>
              <a:ext cx="338554" cy="153888"/>
            </a:xfrm>
            <a:prstGeom prst="rect">
              <a:avLst/>
            </a:prstGeom>
          </p:spPr>
          <p:txBody>
            <a:bodyPr wrap="none">
              <a:spAutoFit/>
            </a:bodyPr>
            <a:lstStyle/>
            <a:p>
              <a:pPr algn="r"/>
              <a:r>
                <a:rPr kumimoji="1" lang="zh-TW" altLang="en-US" sz="400" dirty="0"/>
                <a:t>樹脂土</a:t>
              </a:r>
              <a:endParaRPr lang="zh-TW" altLang="en-US" sz="400" dirty="0"/>
            </a:p>
          </p:txBody>
        </p:sp>
        <p:cxnSp>
          <p:nvCxnSpPr>
            <p:cNvPr id="52" name="直線接點 51"/>
            <p:cNvCxnSpPr>
              <a:stCxn id="27" idx="2"/>
              <a:endCxn id="47" idx="0"/>
            </p:cNvCxnSpPr>
            <p:nvPr/>
          </p:nvCxnSpPr>
          <p:spPr>
            <a:xfrm>
              <a:off x="5693082" y="2662569"/>
              <a:ext cx="0" cy="457885"/>
            </a:xfrm>
            <a:prstGeom prst="line">
              <a:avLst/>
            </a:prstGeom>
          </p:spPr>
          <p:style>
            <a:lnRef idx="2">
              <a:schemeClr val="dk1"/>
            </a:lnRef>
            <a:fillRef idx="0">
              <a:schemeClr val="dk1"/>
            </a:fillRef>
            <a:effectRef idx="1">
              <a:schemeClr val="dk1"/>
            </a:effectRef>
            <a:fontRef idx="minor">
              <a:schemeClr val="tx1"/>
            </a:fontRef>
          </p:style>
        </p:cxnSp>
      </p:grpSp>
      <p:pic>
        <p:nvPicPr>
          <p:cNvPr id="2" name="圖片 1"/>
          <p:cNvPicPr>
            <a:picLocks noChangeAspect="1"/>
          </p:cNvPicPr>
          <p:nvPr/>
        </p:nvPicPr>
        <p:blipFill>
          <a:blip r:embed="rId2"/>
          <a:stretch>
            <a:fillRect/>
          </a:stretch>
        </p:blipFill>
        <p:spPr>
          <a:xfrm>
            <a:off x="1037771" y="754769"/>
            <a:ext cx="2314102" cy="2431484"/>
          </a:xfrm>
          <a:prstGeom prst="rect">
            <a:avLst/>
          </a:prstGeom>
        </p:spPr>
      </p:pic>
      <p:pic>
        <p:nvPicPr>
          <p:cNvPr id="3" name="圖片 2"/>
          <p:cNvPicPr>
            <a:picLocks noChangeAspect="1"/>
          </p:cNvPicPr>
          <p:nvPr/>
        </p:nvPicPr>
        <p:blipFill>
          <a:blip r:embed="rId3"/>
          <a:stretch>
            <a:fillRect/>
          </a:stretch>
        </p:blipFill>
        <p:spPr>
          <a:xfrm>
            <a:off x="546137" y="3664794"/>
            <a:ext cx="3159254" cy="2075645"/>
          </a:xfrm>
          <a:prstGeom prst="rect">
            <a:avLst/>
          </a:prstGeom>
        </p:spPr>
      </p:pic>
      <p:sp>
        <p:nvSpPr>
          <p:cNvPr id="4" name="向右箭號 3"/>
          <p:cNvSpPr/>
          <p:nvPr/>
        </p:nvSpPr>
        <p:spPr>
          <a:xfrm>
            <a:off x="4032722" y="1760194"/>
            <a:ext cx="693942" cy="54435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a:p>
        </p:txBody>
      </p:sp>
      <p:sp>
        <p:nvSpPr>
          <p:cNvPr id="50" name="向右箭號 49"/>
          <p:cNvSpPr/>
          <p:nvPr/>
        </p:nvSpPr>
        <p:spPr>
          <a:xfrm>
            <a:off x="3938522" y="4982186"/>
            <a:ext cx="693942" cy="54435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a:p>
        </p:txBody>
      </p:sp>
      <p:sp>
        <p:nvSpPr>
          <p:cNvPr id="6" name="矩形 5"/>
          <p:cNvSpPr/>
          <p:nvPr/>
        </p:nvSpPr>
        <p:spPr>
          <a:xfrm>
            <a:off x="546137" y="5924756"/>
            <a:ext cx="8192651" cy="707886"/>
          </a:xfrm>
          <a:prstGeom prst="rect">
            <a:avLst/>
          </a:prstGeom>
        </p:spPr>
        <p:txBody>
          <a:bodyPr wrap="square">
            <a:spAutoFit/>
          </a:bodyPr>
          <a:lstStyle/>
          <a:p>
            <a:r>
              <a:rPr lang="zh-TW" altLang="zh-TW" sz="2000" dirty="0">
                <a:solidFill>
                  <a:srgbClr val="FF0000"/>
                </a:solidFill>
              </a:rPr>
              <a:t>推論</a:t>
            </a:r>
            <a:r>
              <a:rPr lang="en-US" altLang="zh-TW" sz="2000" dirty="0">
                <a:solidFill>
                  <a:srgbClr val="FF0000"/>
                </a:solidFill>
              </a:rPr>
              <a:t>:</a:t>
            </a:r>
            <a:r>
              <a:rPr lang="zh-TW" altLang="zh-TW" sz="2000" dirty="0">
                <a:solidFill>
                  <a:srgbClr val="FF0000"/>
                </a:solidFill>
              </a:rPr>
              <a:t>由以上的操作實驗觀察後，我認為全球暖化會造成海平面</a:t>
            </a:r>
            <a:r>
              <a:rPr lang="zh-TW" altLang="zh-TW" sz="2000" u="sng" dirty="0">
                <a:solidFill>
                  <a:srgbClr val="FF0000"/>
                </a:solidFill>
              </a:rPr>
              <a:t>主要</a:t>
            </a:r>
            <a:r>
              <a:rPr lang="zh-TW" altLang="zh-TW" sz="2000" dirty="0">
                <a:solidFill>
                  <a:srgbClr val="FF0000"/>
                </a:solidFill>
              </a:rPr>
              <a:t>的原因是 □南極洲的冰、□北極的冰 融化所造成的。</a:t>
            </a:r>
            <a:r>
              <a:rPr lang="en-US" altLang="zh-TW" sz="2000" dirty="0">
                <a:solidFill>
                  <a:srgbClr val="FF0000"/>
                </a:solidFill>
              </a:rPr>
              <a:t>(</a:t>
            </a:r>
            <a:r>
              <a:rPr lang="zh-TW" altLang="zh-TW" sz="2000" dirty="0">
                <a:solidFill>
                  <a:srgbClr val="FF0000"/>
                </a:solidFill>
              </a:rPr>
              <a:t>請打勾</a:t>
            </a:r>
            <a:r>
              <a:rPr lang="en-US" altLang="zh-TW" sz="2000" dirty="0">
                <a:solidFill>
                  <a:srgbClr val="FF0000"/>
                </a:solidFill>
              </a:rPr>
              <a:t>)</a:t>
            </a:r>
            <a:endParaRPr lang="zh-TW" altLang="zh-TW" sz="2000" dirty="0">
              <a:solidFill>
                <a:srgbClr val="FF0000"/>
              </a:solidFill>
            </a:endParaRPr>
          </a:p>
        </p:txBody>
      </p:sp>
    </p:spTree>
    <p:extLst>
      <p:ext uri="{BB962C8B-B14F-4D97-AF65-F5344CB8AC3E}">
        <p14:creationId xmlns:p14="http://schemas.microsoft.com/office/powerpoint/2010/main" val="11500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0"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13250" y="355184"/>
            <a:ext cx="5647324" cy="707886"/>
          </a:xfrm>
          <a:prstGeom prst="rect">
            <a:avLst/>
          </a:prstGeom>
        </p:spPr>
        <p:txBody>
          <a:bodyPr wrap="square">
            <a:spAutoFit/>
          </a:bodyPr>
          <a:lstStyle/>
          <a:p>
            <a:r>
              <a:rPr lang="zh-TW" altLang="zh-TW" sz="4000" b="1" dirty="0"/>
              <a:t>氣候變遷和健康有關嗎？</a:t>
            </a:r>
            <a:r>
              <a:rPr lang="zh-TW" altLang="zh-TW" sz="4000" dirty="0"/>
              <a:t> </a:t>
            </a:r>
            <a:endParaRPr lang="zh-TW" altLang="en-US" sz="4000" dirty="0"/>
          </a:p>
        </p:txBody>
      </p:sp>
      <p:pic>
        <p:nvPicPr>
          <p:cNvPr id="3" name="圖片 2"/>
          <p:cNvPicPr>
            <a:picLocks noChangeAspect="1"/>
          </p:cNvPicPr>
          <p:nvPr/>
        </p:nvPicPr>
        <p:blipFill>
          <a:blip r:embed="rId2"/>
          <a:stretch>
            <a:fillRect/>
          </a:stretch>
        </p:blipFill>
        <p:spPr>
          <a:xfrm>
            <a:off x="6382442" y="4041395"/>
            <a:ext cx="2476041" cy="2476041"/>
          </a:xfrm>
          <a:prstGeom prst="rect">
            <a:avLst/>
          </a:prstGeom>
        </p:spPr>
      </p:pic>
      <p:sp>
        <p:nvSpPr>
          <p:cNvPr id="4" name="矩形 3"/>
          <p:cNvSpPr/>
          <p:nvPr/>
        </p:nvSpPr>
        <p:spPr>
          <a:xfrm>
            <a:off x="1313250" y="1992099"/>
            <a:ext cx="6422554" cy="2062103"/>
          </a:xfrm>
          <a:prstGeom prst="rect">
            <a:avLst/>
          </a:prstGeom>
        </p:spPr>
        <p:txBody>
          <a:bodyPr wrap="square">
            <a:spAutoFit/>
          </a:bodyPr>
          <a:lstStyle/>
          <a:p>
            <a:pPr lvl="0"/>
            <a:r>
              <a:rPr lang="zh-TW" altLang="zh-TW" sz="3200" dirty="0" smtClean="0">
                <a:latin typeface="Lucida Grande"/>
                <a:ea typeface="Lucida Grande"/>
                <a:cs typeface="Lucida Grande"/>
              </a:rPr>
              <a:t>⌘</a:t>
            </a:r>
            <a:r>
              <a:rPr lang="zh-TW" altLang="zh-TW" sz="3200" dirty="0" smtClean="0"/>
              <a:t>「</a:t>
            </a:r>
            <a:r>
              <a:rPr lang="zh-TW" altLang="zh-TW" sz="3200" dirty="0"/>
              <a:t>氣候變遷」會對人體產生什麼不良的影響</a:t>
            </a:r>
            <a:r>
              <a:rPr lang="zh-TW" altLang="zh-TW" sz="3200" dirty="0" smtClean="0"/>
              <a:t>？</a:t>
            </a:r>
            <a:endParaRPr lang="en-US" altLang="zh-TW" sz="3200" dirty="0" smtClean="0"/>
          </a:p>
          <a:p>
            <a:pPr lvl="0"/>
            <a:endParaRPr lang="en-US" altLang="zh-TW" sz="3200" dirty="0"/>
          </a:p>
          <a:p>
            <a:pPr lvl="0"/>
            <a:r>
              <a:rPr lang="zh-TW" altLang="zh-TW" sz="3200" dirty="0">
                <a:latin typeface="Lucida Grande"/>
                <a:ea typeface="Lucida Grande"/>
                <a:cs typeface="Lucida Grande"/>
              </a:rPr>
              <a:t>⌘</a:t>
            </a:r>
            <a:r>
              <a:rPr lang="zh-TW" altLang="zh-TW" sz="3200" dirty="0" smtClean="0"/>
              <a:t>如何避免？</a:t>
            </a:r>
            <a:endParaRPr lang="zh-TW" altLang="zh-TW" sz="3200" dirty="0"/>
          </a:p>
        </p:txBody>
      </p:sp>
    </p:spTree>
    <p:extLst>
      <p:ext uri="{BB962C8B-B14F-4D97-AF65-F5344CB8AC3E}">
        <p14:creationId xmlns:p14="http://schemas.microsoft.com/office/powerpoint/2010/main" val="21899058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5447" y="242815"/>
            <a:ext cx="3416320" cy="523220"/>
          </a:xfrm>
          <a:prstGeom prst="rect">
            <a:avLst/>
          </a:prstGeom>
        </p:spPr>
        <p:txBody>
          <a:bodyPr wrap="none">
            <a:spAutoFit/>
          </a:bodyPr>
          <a:lstStyle/>
          <a:p>
            <a:r>
              <a:rPr lang="zh-TW" altLang="en-US" sz="2800" dirty="0"/>
              <a:t>氣象病，現代文明病</a:t>
            </a:r>
          </a:p>
        </p:txBody>
      </p:sp>
      <p:sp>
        <p:nvSpPr>
          <p:cNvPr id="5" name="矩形 4"/>
          <p:cNvSpPr/>
          <p:nvPr/>
        </p:nvSpPr>
        <p:spPr>
          <a:xfrm>
            <a:off x="405891" y="1074511"/>
            <a:ext cx="8497520" cy="5663090"/>
          </a:xfrm>
          <a:prstGeom prst="rect">
            <a:avLst/>
          </a:prstGeom>
        </p:spPr>
        <p:txBody>
          <a:bodyPr wrap="square">
            <a:spAutoFit/>
          </a:bodyPr>
          <a:lstStyle/>
          <a:p>
            <a:r>
              <a:rPr lang="zh-TW" altLang="en-US" dirty="0"/>
              <a:t>愈來愈多研究證實，氣候改變對人類健康影響甚鉅，這種隨天氣而惡化的身心狀態，稱之為</a:t>
            </a:r>
            <a:r>
              <a:rPr lang="zh-TW" altLang="en-US" dirty="0">
                <a:solidFill>
                  <a:srgbClr val="FF0000"/>
                </a:solidFill>
              </a:rPr>
              <a:t>氣象病</a:t>
            </a:r>
            <a:r>
              <a:rPr lang="zh-TW" altLang="en-US" dirty="0"/>
              <a:t>（</a:t>
            </a:r>
            <a:r>
              <a:rPr lang="en-US" altLang="zh-TW" dirty="0" err="1"/>
              <a:t>Meteorotropic</a:t>
            </a:r>
            <a:r>
              <a:rPr lang="en-US" altLang="zh-TW" dirty="0"/>
              <a:t> disease</a:t>
            </a:r>
            <a:r>
              <a:rPr lang="zh-TW" altLang="en-US" dirty="0"/>
              <a:t>）。</a:t>
            </a:r>
          </a:p>
          <a:p>
            <a:endParaRPr lang="zh-TW" altLang="en-US" dirty="0"/>
          </a:p>
          <a:p>
            <a:r>
              <a:rPr lang="zh-TW" altLang="en-US" dirty="0" smtClean="0">
                <a:latin typeface="Lucida Grande"/>
                <a:ea typeface="Lucida Grande"/>
                <a:cs typeface="Lucida Grande"/>
              </a:rPr>
              <a:t>⌘</a:t>
            </a:r>
            <a:r>
              <a:rPr lang="zh-TW" altLang="en-US" dirty="0" smtClean="0">
                <a:solidFill>
                  <a:srgbClr val="3366FF"/>
                </a:solidFill>
              </a:rPr>
              <a:t>直接</a:t>
            </a:r>
            <a:r>
              <a:rPr lang="zh-TW" altLang="en-US" dirty="0" smtClean="0"/>
              <a:t>受溫度</a:t>
            </a:r>
            <a:r>
              <a:rPr lang="zh-TW" altLang="en-US" dirty="0"/>
              <a:t>、濕度、氣壓影響生理變化如中暑、高山症及哮喘</a:t>
            </a:r>
            <a:r>
              <a:rPr lang="zh-TW" altLang="en-US" dirty="0" smtClean="0"/>
              <a:t>；</a:t>
            </a:r>
            <a:endParaRPr lang="en-US" altLang="zh-TW" dirty="0" smtClean="0"/>
          </a:p>
          <a:p>
            <a:r>
              <a:rPr lang="en-US" altLang="zh-TW" dirty="0"/>
              <a:t>⌘</a:t>
            </a:r>
            <a:r>
              <a:rPr lang="zh-TW" altLang="en-US" dirty="0" smtClean="0">
                <a:solidFill>
                  <a:srgbClr val="3366FF"/>
                </a:solidFill>
              </a:rPr>
              <a:t>間接</a:t>
            </a:r>
            <a:r>
              <a:rPr lang="zh-TW" altLang="en-US" dirty="0"/>
              <a:t>加重病情如關節炎、心肌梗塞、慢性阻塞性肺病</a:t>
            </a:r>
            <a:r>
              <a:rPr lang="zh-TW" altLang="en-US" dirty="0" smtClean="0"/>
              <a:t>。</a:t>
            </a:r>
            <a:endParaRPr lang="en-US" altLang="zh-TW" dirty="0" smtClean="0"/>
          </a:p>
          <a:p>
            <a:r>
              <a:rPr lang="zh-TW" altLang="en-US" dirty="0">
                <a:latin typeface="Lucida Grande"/>
                <a:ea typeface="Lucida Grande"/>
                <a:cs typeface="Lucida Grande"/>
              </a:rPr>
              <a:t>⌘</a:t>
            </a:r>
            <a:r>
              <a:rPr lang="zh-TW" altLang="en-US" dirty="0" smtClean="0"/>
              <a:t>天氣</a:t>
            </a:r>
            <a:r>
              <a:rPr lang="zh-TW" altLang="en-US" dirty="0"/>
              <a:t>不好</a:t>
            </a:r>
            <a:r>
              <a:rPr lang="zh-TW" altLang="en-US" dirty="0">
                <a:solidFill>
                  <a:srgbClr val="3366FF"/>
                </a:solidFill>
              </a:rPr>
              <a:t>影響</a:t>
            </a:r>
            <a:r>
              <a:rPr lang="zh-TW" altLang="en-US" dirty="0"/>
              <a:t>情緒起伏，覺得緊張、容易累、忘東忘西，記性變差找不出病因，這些對氣候異常敏感的狀態，都屬於氣象病範圍。</a:t>
            </a:r>
          </a:p>
          <a:p>
            <a:endParaRPr lang="zh-TW" altLang="en-US" dirty="0"/>
          </a:p>
          <a:p>
            <a:r>
              <a:rPr lang="zh-TW" altLang="en-US" dirty="0">
                <a:latin typeface="Lucida Grande"/>
                <a:ea typeface="Lucida Grande"/>
                <a:cs typeface="Lucida Grande"/>
              </a:rPr>
              <a:t>⌘</a:t>
            </a:r>
            <a:r>
              <a:rPr lang="zh-TW" altLang="en-US" dirty="0" smtClean="0"/>
              <a:t>根據美國生物氣象學</a:t>
            </a:r>
            <a:r>
              <a:rPr lang="zh-TW" altLang="en-US" dirty="0"/>
              <a:t>（</a:t>
            </a:r>
            <a:r>
              <a:rPr lang="en-US" altLang="zh-TW" dirty="0"/>
              <a:t>Biometeorology</a:t>
            </a:r>
            <a:r>
              <a:rPr lang="zh-TW" altLang="en-US" dirty="0"/>
              <a:t>）統計發現，</a:t>
            </a:r>
            <a:r>
              <a:rPr lang="zh-TW" altLang="en-US" dirty="0">
                <a:solidFill>
                  <a:srgbClr val="FF0000"/>
                </a:solidFill>
              </a:rPr>
              <a:t>六成人對天氣特別敏感，尤其女性比男性更容易受到影響</a:t>
            </a:r>
            <a:r>
              <a:rPr lang="zh-TW" altLang="en-US" dirty="0" smtClean="0">
                <a:solidFill>
                  <a:srgbClr val="FF0000"/>
                </a:solidFill>
              </a:rPr>
              <a:t>。</a:t>
            </a:r>
            <a:endParaRPr lang="en-US" altLang="zh-TW" dirty="0" smtClean="0">
              <a:solidFill>
                <a:srgbClr val="FF0000"/>
              </a:solidFill>
            </a:endParaRPr>
          </a:p>
          <a:p>
            <a:r>
              <a:rPr lang="zh-TW" altLang="en-US" dirty="0">
                <a:latin typeface="Lucida Grande"/>
                <a:ea typeface="Lucida Grande"/>
                <a:cs typeface="Lucida Grande"/>
              </a:rPr>
              <a:t>⌘</a:t>
            </a:r>
            <a:r>
              <a:rPr lang="zh-TW" altLang="en-US" dirty="0" smtClean="0"/>
              <a:t>世界</a:t>
            </a:r>
            <a:r>
              <a:rPr lang="zh-TW" altLang="en-US" dirty="0"/>
              <a:t>衛生組織（</a:t>
            </a:r>
            <a:r>
              <a:rPr lang="en-US" altLang="zh-TW" dirty="0"/>
              <a:t>WHO</a:t>
            </a:r>
            <a:r>
              <a:rPr lang="zh-TW" altLang="en-US" dirty="0"/>
              <a:t>）統計也指出，氣象病比例逐年增高，</a:t>
            </a:r>
            <a:r>
              <a:rPr lang="zh-TW" altLang="en-US" dirty="0">
                <a:solidFill>
                  <a:srgbClr val="FF0000"/>
                </a:solidFill>
              </a:rPr>
              <a:t>歐美國家增加近兩成</a:t>
            </a:r>
            <a:r>
              <a:rPr lang="zh-TW" altLang="en-US" dirty="0"/>
              <a:t>，日本近來因天氣變化劇烈導致感冒、生病的人也愈來愈多，迫使大企業不得不利用上班時間為員工打流感疫苗，減少生病機會。</a:t>
            </a:r>
          </a:p>
          <a:p>
            <a:endParaRPr lang="zh-TW" altLang="en-US" dirty="0"/>
          </a:p>
          <a:p>
            <a:r>
              <a:rPr lang="zh-TW" altLang="en-US" sz="2000" b="1" dirty="0">
                <a:solidFill>
                  <a:srgbClr val="FF0000"/>
                </a:solidFill>
              </a:rPr>
              <a:t>「我們已經習慣了某種溫度，突然一改變、適應力差，死亡率就升高，」</a:t>
            </a:r>
            <a:r>
              <a:rPr lang="zh-TW" altLang="en-US" dirty="0"/>
              <a:t>氣象專家彭啟明表示，天氣過冷過熱對人影響很大，中原大學的研究就指出，當氣候溫度小於攝氏</a:t>
            </a:r>
            <a:r>
              <a:rPr lang="en-US" altLang="zh-TW" dirty="0"/>
              <a:t>15</a:t>
            </a:r>
            <a:r>
              <a:rPr lang="zh-TW" altLang="en-US" dirty="0"/>
              <a:t>度或大於</a:t>
            </a:r>
            <a:r>
              <a:rPr lang="en-US" altLang="zh-TW" dirty="0"/>
              <a:t>32</a:t>
            </a:r>
            <a:r>
              <a:rPr lang="zh-TW" altLang="en-US" dirty="0"/>
              <a:t>度時，人類的死亡率最高。</a:t>
            </a:r>
          </a:p>
          <a:p>
            <a:endParaRPr lang="zh-TW" altLang="en-US" dirty="0"/>
          </a:p>
          <a:p>
            <a:r>
              <a:rPr lang="zh-TW" altLang="en-US" dirty="0"/>
              <a:t>面對忽冷忽熱的極端氣候變化，你，準備好了嗎</a:t>
            </a:r>
            <a:r>
              <a:rPr lang="zh-TW" altLang="en-US" dirty="0" smtClean="0"/>
              <a:t>？</a:t>
            </a:r>
            <a:endParaRPr lang="en-US" altLang="zh-TW" dirty="0" smtClean="0"/>
          </a:p>
          <a:p>
            <a:endParaRPr lang="zh-TW" altLang="en-US" dirty="0"/>
          </a:p>
        </p:txBody>
      </p:sp>
      <p:sp>
        <p:nvSpPr>
          <p:cNvPr id="6" name="矩形 5"/>
          <p:cNvSpPr/>
          <p:nvPr/>
        </p:nvSpPr>
        <p:spPr>
          <a:xfrm>
            <a:off x="5010278" y="244651"/>
            <a:ext cx="3015885"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zh-TW" altLang="en-US" dirty="0">
                <a:solidFill>
                  <a:prstClr val="black"/>
                </a:solidFill>
              </a:rPr>
              <a:t>面對忽冷忽熱的極端氣候變化，你，準備好了嗎？</a:t>
            </a:r>
          </a:p>
        </p:txBody>
      </p:sp>
    </p:spTree>
    <p:extLst>
      <p:ext uri="{BB962C8B-B14F-4D97-AF65-F5344CB8AC3E}">
        <p14:creationId xmlns:p14="http://schemas.microsoft.com/office/powerpoint/2010/main" val="26386736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411" y="97479"/>
            <a:ext cx="4288353" cy="584776"/>
          </a:xfrm>
          <a:prstGeom prst="rect">
            <a:avLst/>
          </a:prstGeom>
        </p:spPr>
        <p:txBody>
          <a:bodyPr wrap="none">
            <a:spAutoFit/>
          </a:bodyPr>
          <a:lstStyle/>
          <a:p>
            <a:r>
              <a:rPr lang="zh-TW" altLang="zh-TW" sz="3200" b="1" dirty="0"/>
              <a:t>空氣污染對健康的危害</a:t>
            </a:r>
            <a:r>
              <a:rPr lang="zh-TW" altLang="zh-TW" sz="3200" dirty="0"/>
              <a:t> </a:t>
            </a:r>
            <a:endParaRPr lang="zh-TW" altLang="en-US" sz="3200" dirty="0"/>
          </a:p>
        </p:txBody>
      </p:sp>
      <p:sp>
        <p:nvSpPr>
          <p:cNvPr id="3" name="矩形 2"/>
          <p:cNvSpPr/>
          <p:nvPr/>
        </p:nvSpPr>
        <p:spPr>
          <a:xfrm>
            <a:off x="4838486" y="6474092"/>
            <a:ext cx="4305514" cy="369332"/>
          </a:xfrm>
          <a:prstGeom prst="rect">
            <a:avLst/>
          </a:prstGeom>
        </p:spPr>
        <p:txBody>
          <a:bodyPr wrap="square">
            <a:spAutoFit/>
          </a:bodyPr>
          <a:lstStyle/>
          <a:p>
            <a:r>
              <a:rPr lang="en-US" altLang="zh-TW" dirty="0" smtClean="0"/>
              <a:t>(</a:t>
            </a:r>
            <a:r>
              <a:rPr lang="zh-TW" altLang="zh-TW" dirty="0"/>
              <a:t>資料來源</a:t>
            </a:r>
            <a:r>
              <a:rPr lang="en-US" altLang="zh-TW" dirty="0"/>
              <a:t>: </a:t>
            </a:r>
            <a:r>
              <a:rPr lang="zh-TW" altLang="zh-TW" dirty="0"/>
              <a:t>新唐人亞</a:t>
            </a:r>
            <a:r>
              <a:rPr lang="zh-TW" altLang="zh-TW" dirty="0" smtClean="0"/>
              <a:t>太電視</a:t>
            </a:r>
            <a:r>
              <a:rPr lang="zh-TW" altLang="zh-TW" dirty="0"/>
              <a:t>台</a:t>
            </a:r>
            <a:r>
              <a:rPr lang="en-US" altLang="zh-TW" dirty="0"/>
              <a:t>NTDAPTV)</a:t>
            </a:r>
            <a:endParaRPr lang="zh-TW" altLang="zh-TW" dirty="0"/>
          </a:p>
        </p:txBody>
      </p:sp>
      <p:pic>
        <p:nvPicPr>
          <p:cNvPr id="5" name="圖片 4" descr="螢幕快照 2015-09-27 13.52.01.png">
            <a:hlinkClick r:id="rId2"/>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82255"/>
            <a:ext cx="9144000" cy="5715000"/>
          </a:xfrm>
          <a:prstGeom prst="rect">
            <a:avLst/>
          </a:prstGeom>
        </p:spPr>
      </p:pic>
    </p:spTree>
    <p:extLst>
      <p:ext uri="{BB962C8B-B14F-4D97-AF65-F5344CB8AC3E}">
        <p14:creationId xmlns:p14="http://schemas.microsoft.com/office/powerpoint/2010/main" val="8596776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72000" y="6372991"/>
            <a:ext cx="4572000" cy="369332"/>
          </a:xfrm>
          <a:prstGeom prst="rect">
            <a:avLst/>
          </a:prstGeom>
        </p:spPr>
        <p:txBody>
          <a:bodyPr>
            <a:spAutoFit/>
          </a:bodyPr>
          <a:lstStyle/>
          <a:p>
            <a:r>
              <a:rPr lang="en-US" altLang="zh-TW" dirty="0" smtClean="0"/>
              <a:t>(</a:t>
            </a:r>
            <a:r>
              <a:rPr lang="zh-TW" altLang="zh-TW" dirty="0"/>
              <a:t>資料來源</a:t>
            </a:r>
            <a:r>
              <a:rPr lang="en-US" altLang="zh-TW" dirty="0"/>
              <a:t>: </a:t>
            </a:r>
            <a:r>
              <a:rPr lang="zh-TW" altLang="zh-TW" dirty="0"/>
              <a:t>柴靜《穹頂之下》</a:t>
            </a:r>
            <a:r>
              <a:rPr lang="en-US" altLang="zh-TW" dirty="0"/>
              <a:t>)</a:t>
            </a:r>
            <a:endParaRPr lang="zh-TW" altLang="zh-TW" dirty="0"/>
          </a:p>
        </p:txBody>
      </p:sp>
      <p:pic>
        <p:nvPicPr>
          <p:cNvPr id="3" name="圖片 2" descr="螢幕快照 2015-09-27 13.50.16.png">
            <a:hlinkClick r:id="rId2"/>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57991"/>
            <a:ext cx="9144000" cy="5715000"/>
          </a:xfrm>
          <a:prstGeom prst="rect">
            <a:avLst/>
          </a:prstGeom>
        </p:spPr>
      </p:pic>
      <p:sp>
        <p:nvSpPr>
          <p:cNvPr id="4" name="矩形 3"/>
          <p:cNvSpPr/>
          <p:nvPr/>
        </p:nvSpPr>
        <p:spPr>
          <a:xfrm>
            <a:off x="428411" y="97479"/>
            <a:ext cx="4288353" cy="584776"/>
          </a:xfrm>
          <a:prstGeom prst="rect">
            <a:avLst/>
          </a:prstGeom>
        </p:spPr>
        <p:txBody>
          <a:bodyPr wrap="none">
            <a:spAutoFit/>
          </a:bodyPr>
          <a:lstStyle/>
          <a:p>
            <a:r>
              <a:rPr lang="zh-TW" altLang="zh-TW" sz="3200" b="1" dirty="0"/>
              <a:t>空氣污染對健康的危害</a:t>
            </a:r>
            <a:r>
              <a:rPr lang="zh-TW" altLang="zh-TW" sz="3200" dirty="0"/>
              <a:t> </a:t>
            </a:r>
            <a:endParaRPr lang="zh-TW" altLang="en-US" sz="3200" dirty="0"/>
          </a:p>
        </p:txBody>
      </p:sp>
    </p:spTree>
    <p:extLst>
      <p:ext uri="{BB962C8B-B14F-4D97-AF65-F5344CB8AC3E}">
        <p14:creationId xmlns:p14="http://schemas.microsoft.com/office/powerpoint/2010/main" val="2055251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40466" y="1121693"/>
            <a:ext cx="7907115" cy="387798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spcBef>
                <a:spcPts val="600"/>
              </a:spcBef>
              <a:spcAft>
                <a:spcPts val="600"/>
              </a:spcAft>
            </a:pPr>
            <a:r>
              <a:rPr lang="en-US" altLang="zh-TW" sz="2400" dirty="0" smtClean="0">
                <a:solidFill>
                  <a:schemeClr val="dk1"/>
                </a:solidFill>
              </a:rPr>
              <a:t>1.</a:t>
            </a:r>
            <a:r>
              <a:rPr lang="zh-TW" altLang="zh-TW" sz="2400" dirty="0" smtClean="0">
                <a:solidFill>
                  <a:schemeClr val="dk1"/>
                </a:solidFill>
              </a:rPr>
              <a:t>能從</a:t>
            </a:r>
            <a:r>
              <a:rPr lang="zh-TW" altLang="zh-TW" sz="2400" dirty="0">
                <a:solidFill>
                  <a:schemeClr val="dk1"/>
                </a:solidFill>
              </a:rPr>
              <a:t>影片中提出「氣候變遷」對人類所造成的影響</a:t>
            </a:r>
            <a:r>
              <a:rPr lang="zh-TW" altLang="zh-TW" sz="2400" dirty="0" smtClean="0">
                <a:solidFill>
                  <a:schemeClr val="dk1"/>
                </a:solidFill>
              </a:rPr>
              <a:t>？明白</a:t>
            </a:r>
            <a:r>
              <a:rPr lang="zh-TW" altLang="zh-TW" sz="2400" dirty="0">
                <a:solidFill>
                  <a:schemeClr val="dk1"/>
                </a:solidFill>
              </a:rPr>
              <a:t>「全球暖化」帶來的負面及正面的影響。</a:t>
            </a:r>
          </a:p>
          <a:p>
            <a:pPr lvl="0">
              <a:spcBef>
                <a:spcPts val="600"/>
              </a:spcBef>
              <a:spcAft>
                <a:spcPts val="600"/>
              </a:spcAft>
            </a:pPr>
            <a:r>
              <a:rPr lang="en-US" altLang="zh-TW" sz="2400" dirty="0" smtClean="0">
                <a:solidFill>
                  <a:schemeClr val="dk1"/>
                </a:solidFill>
              </a:rPr>
              <a:t>2.</a:t>
            </a:r>
            <a:r>
              <a:rPr lang="zh-TW" altLang="zh-TW" sz="2400" dirty="0" smtClean="0">
                <a:solidFill>
                  <a:schemeClr val="dk1"/>
                </a:solidFill>
              </a:rPr>
              <a:t>能</a:t>
            </a:r>
            <a:r>
              <a:rPr lang="zh-TW" altLang="zh-TW" sz="2400" dirty="0">
                <a:solidFill>
                  <a:schemeClr val="dk1"/>
                </a:solidFill>
              </a:rPr>
              <a:t>了解人類過度的開發及利用資源，所造成氣候變遷加劇的情況。</a:t>
            </a:r>
          </a:p>
          <a:p>
            <a:pPr lvl="0">
              <a:spcBef>
                <a:spcPts val="600"/>
              </a:spcBef>
              <a:spcAft>
                <a:spcPts val="600"/>
              </a:spcAft>
            </a:pPr>
            <a:r>
              <a:rPr lang="en-US" altLang="zh-TW" sz="2400" dirty="0" smtClean="0">
                <a:solidFill>
                  <a:schemeClr val="dk1"/>
                </a:solidFill>
              </a:rPr>
              <a:t>3.</a:t>
            </a:r>
            <a:r>
              <a:rPr lang="zh-TW" altLang="zh-TW" sz="2400" dirty="0" smtClean="0">
                <a:solidFill>
                  <a:schemeClr val="dk1"/>
                </a:solidFill>
              </a:rPr>
              <a:t>能從氣候變遷對生物及</a:t>
            </a:r>
            <a:r>
              <a:rPr lang="zh-TW" altLang="zh-TW" sz="2400" dirty="0">
                <a:solidFill>
                  <a:schemeClr val="dk1"/>
                </a:solidFill>
              </a:rPr>
              <a:t>環境的影響，發現空氣污染對人類健康的威脅。</a:t>
            </a:r>
          </a:p>
          <a:p>
            <a:pPr>
              <a:spcBef>
                <a:spcPts val="600"/>
              </a:spcBef>
              <a:spcAft>
                <a:spcPts val="600"/>
              </a:spcAft>
            </a:pPr>
            <a:r>
              <a:rPr lang="en-US" altLang="zh-TW" sz="2400" dirty="0" smtClean="0">
                <a:solidFill>
                  <a:schemeClr val="dk1"/>
                </a:solidFill>
              </a:rPr>
              <a:t>4.</a:t>
            </a:r>
            <a:r>
              <a:rPr lang="zh-TW" altLang="zh-TW" sz="2400" dirty="0" smtClean="0">
                <a:solidFill>
                  <a:schemeClr val="dk1"/>
                </a:solidFill>
              </a:rPr>
              <a:t>能對氣候變遷對生物及</a:t>
            </a:r>
            <a:r>
              <a:rPr lang="zh-TW" altLang="zh-TW" sz="2400" dirty="0">
                <a:solidFill>
                  <a:schemeClr val="dk1"/>
                </a:solidFill>
              </a:rPr>
              <a:t>環境的影響，提出有效的「節能」解決策略</a:t>
            </a:r>
            <a:r>
              <a:rPr lang="en-US" altLang="zh-TW" sz="2400" dirty="0">
                <a:solidFill>
                  <a:schemeClr val="dk1"/>
                </a:solidFill>
              </a:rPr>
              <a:t>(</a:t>
            </a:r>
            <a:r>
              <a:rPr lang="zh-TW" altLang="zh-TW" sz="2400" dirty="0">
                <a:solidFill>
                  <a:schemeClr val="dk1"/>
                </a:solidFill>
              </a:rPr>
              <a:t>生活性為主</a:t>
            </a:r>
            <a:r>
              <a:rPr lang="en-US" altLang="zh-TW" sz="2400" dirty="0">
                <a:solidFill>
                  <a:schemeClr val="dk1"/>
                </a:solidFill>
              </a:rPr>
              <a:t>)</a:t>
            </a:r>
            <a:r>
              <a:rPr lang="zh-TW" altLang="zh-TW" sz="2400" dirty="0">
                <a:solidFill>
                  <a:schemeClr val="dk1"/>
                </a:solidFill>
              </a:rPr>
              <a:t>減緩氣候變遷及空氣污染，並有降低風險的概念。  </a:t>
            </a:r>
            <a:endParaRPr lang="zh-TW" altLang="en-US" sz="2400" dirty="0">
              <a:solidFill>
                <a:schemeClr val="dk1"/>
              </a:solidFill>
            </a:endParaRPr>
          </a:p>
        </p:txBody>
      </p:sp>
      <p:sp>
        <p:nvSpPr>
          <p:cNvPr id="3" name="矩形 2"/>
          <p:cNvSpPr/>
          <p:nvPr/>
        </p:nvSpPr>
        <p:spPr>
          <a:xfrm>
            <a:off x="540466" y="365410"/>
            <a:ext cx="2910883" cy="461665"/>
          </a:xfrm>
          <a:prstGeom prst="rect">
            <a:avLst/>
          </a:prstGeom>
        </p:spPr>
        <p:txBody>
          <a:bodyPr wrap="square">
            <a:spAutoFit/>
          </a:bodyPr>
          <a:lstStyle/>
          <a:p>
            <a:pPr lvl="0">
              <a:spcBef>
                <a:spcPts val="600"/>
              </a:spcBef>
              <a:spcAft>
                <a:spcPts val="600"/>
              </a:spcAft>
            </a:pPr>
            <a:r>
              <a:rPr lang="zh-TW" altLang="en-US" sz="2400" dirty="0">
                <a:solidFill>
                  <a:prstClr val="black"/>
                </a:solidFill>
              </a:rPr>
              <a:t>本單元</a:t>
            </a:r>
            <a:r>
              <a:rPr lang="zh-TW" altLang="zh-TW" sz="2400" dirty="0">
                <a:solidFill>
                  <a:prstClr val="black"/>
                </a:solidFill>
              </a:rPr>
              <a:t>學習目標</a:t>
            </a:r>
            <a:endParaRPr lang="en-US" altLang="zh-TW" sz="2400" dirty="0">
              <a:solidFill>
                <a:prstClr val="black"/>
              </a:solidFill>
            </a:endParaRPr>
          </a:p>
        </p:txBody>
      </p:sp>
      <p:pic>
        <p:nvPicPr>
          <p:cNvPr id="5" name="圖片 4" descr="圖畫相片 07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17298" y="4754453"/>
            <a:ext cx="2562794" cy="1922096"/>
          </a:xfrm>
          <a:prstGeom prst="rect">
            <a:avLst/>
          </a:prstGeom>
        </p:spPr>
      </p:pic>
    </p:spTree>
    <p:extLst>
      <p:ext uri="{BB962C8B-B14F-4D97-AF65-F5344CB8AC3E}">
        <p14:creationId xmlns:p14="http://schemas.microsoft.com/office/powerpoint/2010/main" val="29280514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5942" y="2495502"/>
            <a:ext cx="7049745" cy="1569660"/>
          </a:xfrm>
          <a:prstGeom prst="rect">
            <a:avLst/>
          </a:prstGeom>
        </p:spPr>
        <p:txBody>
          <a:bodyPr wrap="square">
            <a:spAutoFit/>
          </a:bodyPr>
          <a:lstStyle/>
          <a:p>
            <a:r>
              <a:rPr lang="zh-TW" altLang="zh-TW" sz="3200" dirty="0"/>
              <a:t>臺灣的空氣污染只有來自臺灣嗎</a:t>
            </a:r>
            <a:r>
              <a:rPr lang="zh-TW" altLang="zh-TW" sz="3200" dirty="0" smtClean="0"/>
              <a:t>？</a:t>
            </a:r>
            <a:endParaRPr lang="en-US" altLang="zh-TW" sz="3200" dirty="0" smtClean="0"/>
          </a:p>
          <a:p>
            <a:endParaRPr lang="en-US" altLang="zh-TW" sz="3200" dirty="0"/>
          </a:p>
          <a:p>
            <a:r>
              <a:rPr lang="zh-TW" altLang="zh-TW" sz="3200" dirty="0" smtClean="0"/>
              <a:t>氣候變遷會加劇影響嗎</a:t>
            </a:r>
            <a:r>
              <a:rPr lang="zh-TW" altLang="zh-TW" sz="3200" dirty="0"/>
              <a:t>？ </a:t>
            </a:r>
            <a:endParaRPr lang="zh-TW" altLang="en-US" sz="3200" dirty="0"/>
          </a:p>
        </p:txBody>
      </p:sp>
      <p:pic>
        <p:nvPicPr>
          <p:cNvPr id="3" name="圖片 2" descr="空污.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65747" y="3775303"/>
            <a:ext cx="2354069" cy="2769281"/>
          </a:xfrm>
          <a:prstGeom prst="rect">
            <a:avLst/>
          </a:prstGeom>
        </p:spPr>
      </p:pic>
    </p:spTree>
    <p:extLst>
      <p:ext uri="{BB962C8B-B14F-4D97-AF65-F5344CB8AC3E}">
        <p14:creationId xmlns:p14="http://schemas.microsoft.com/office/powerpoint/2010/main" val="23038846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8448" y="0"/>
            <a:ext cx="8995551" cy="954107"/>
          </a:xfrm>
          <a:prstGeom prst="rect">
            <a:avLst/>
          </a:prstGeom>
        </p:spPr>
        <p:txBody>
          <a:bodyPr wrap="square">
            <a:spAutoFit/>
          </a:bodyPr>
          <a:lstStyle/>
          <a:p>
            <a:r>
              <a:rPr lang="zh-TW" altLang="zh-TW" sz="2800" dirty="0" smtClean="0"/>
              <a:t>連</a:t>
            </a:r>
            <a:r>
              <a:rPr lang="zh-TW" altLang="zh-TW" sz="2800" dirty="0"/>
              <a:t>遠在</a:t>
            </a:r>
            <a:r>
              <a:rPr lang="zh-TW" altLang="zh-TW" sz="2800" dirty="0" smtClean="0"/>
              <a:t>大陸的空氣污染</a:t>
            </a:r>
            <a:r>
              <a:rPr lang="zh-TW" altLang="en-US" sz="2800" dirty="0" smtClean="0"/>
              <a:t>物</a:t>
            </a:r>
            <a:r>
              <a:rPr lang="zh-TW" altLang="zh-TW" sz="2800" dirty="0" smtClean="0"/>
              <a:t>都可以</a:t>
            </a:r>
            <a:r>
              <a:rPr lang="zh-TW" altLang="zh-TW" sz="2800" dirty="0"/>
              <a:t>透過大氣的長程傳送到臺灣來，所以臺灣的空氣污染不只有來自己臺灣本身。 </a:t>
            </a:r>
            <a:endParaRPr lang="zh-TW" altLang="en-US" sz="2800" dirty="0"/>
          </a:p>
        </p:txBody>
      </p:sp>
      <p:pic>
        <p:nvPicPr>
          <p:cNvPr id="3" name="圖片 2" descr="螢幕快照 2015-09-27 20.14.2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48" y="1384995"/>
            <a:ext cx="6602183" cy="3909431"/>
          </a:xfrm>
          <a:prstGeom prst="rect">
            <a:avLst/>
          </a:prstGeom>
        </p:spPr>
      </p:pic>
      <p:pic>
        <p:nvPicPr>
          <p:cNvPr id="4" name="圖片 3" descr="螢幕快照 2015-09-27 20.13.55.png"/>
          <p:cNvPicPr>
            <a:picLocks noChangeAspect="1"/>
          </p:cNvPicPr>
          <p:nvPr/>
        </p:nvPicPr>
        <p:blipFill rotWithShape="1">
          <a:blip r:embed="rId3" cstate="email">
            <a:extLst>
              <a:ext uri="{28A0092B-C50C-407E-A947-70E740481C1C}">
                <a14:useLocalDpi xmlns:a14="http://schemas.microsoft.com/office/drawing/2010/main" val="0"/>
              </a:ext>
            </a:extLst>
          </a:blip>
          <a:srcRect l="20383" t="4835" r="20451" b="16785"/>
          <a:stretch/>
        </p:blipFill>
        <p:spPr>
          <a:xfrm>
            <a:off x="5372232" y="3810458"/>
            <a:ext cx="3771768" cy="3047542"/>
          </a:xfrm>
          <a:prstGeom prst="rect">
            <a:avLst/>
          </a:prstGeom>
        </p:spPr>
      </p:pic>
      <p:sp>
        <p:nvSpPr>
          <p:cNvPr id="5" name="文字方塊 4"/>
          <p:cNvSpPr txBox="1"/>
          <p:nvPr/>
        </p:nvSpPr>
        <p:spPr>
          <a:xfrm>
            <a:off x="775230" y="5294426"/>
            <a:ext cx="4189539" cy="369332"/>
          </a:xfrm>
          <a:prstGeom prst="rect">
            <a:avLst/>
          </a:prstGeom>
          <a:noFill/>
        </p:spPr>
        <p:txBody>
          <a:bodyPr wrap="square" rtlCol="0">
            <a:spAutoFit/>
          </a:bodyPr>
          <a:lstStyle/>
          <a:p>
            <a:r>
              <a:rPr kumimoji="1" lang="zh-TW" altLang="en-US" dirty="0" smtClean="0"/>
              <a:t>資料來源</a:t>
            </a:r>
            <a:r>
              <a:rPr kumimoji="1" lang="en-US" altLang="zh-TW" dirty="0" smtClean="0"/>
              <a:t>:</a:t>
            </a:r>
            <a:r>
              <a:rPr kumimoji="1" lang="zh-TW" altLang="en-US" dirty="0" smtClean="0">
                <a:hlinkClick r:id="rId4"/>
              </a:rPr>
              <a:t>中時電子報</a:t>
            </a:r>
            <a:r>
              <a:rPr kumimoji="1" lang="zh-TW" altLang="zh-TW" dirty="0" smtClean="0"/>
              <a:t>(</a:t>
            </a:r>
            <a:r>
              <a:rPr kumimoji="1" lang="en-US" altLang="zh-TW" dirty="0" smtClean="0"/>
              <a:t>2014.1.21)</a:t>
            </a:r>
            <a:endParaRPr kumimoji="1" lang="zh-TW" altLang="en-US" dirty="0"/>
          </a:p>
        </p:txBody>
      </p:sp>
    </p:spTree>
    <p:extLst>
      <p:ext uri="{BB962C8B-B14F-4D97-AF65-F5344CB8AC3E}">
        <p14:creationId xmlns:p14="http://schemas.microsoft.com/office/powerpoint/2010/main" val="40552348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46861" y="1489277"/>
            <a:ext cx="7247678" cy="1569660"/>
          </a:xfrm>
          <a:prstGeom prst="rect">
            <a:avLst/>
          </a:prstGeom>
        </p:spPr>
        <p:txBody>
          <a:bodyPr wrap="square">
            <a:spAutoFit/>
          </a:bodyPr>
          <a:lstStyle/>
          <a:p>
            <a:r>
              <a:rPr lang="zh-TW" altLang="zh-TW" sz="3200" dirty="0">
                <a:latin typeface="Lucida Grande"/>
                <a:ea typeface="Lucida Grande"/>
                <a:cs typeface="Lucida Grande"/>
              </a:rPr>
              <a:t>⌘</a:t>
            </a:r>
            <a:r>
              <a:rPr lang="zh-TW" altLang="zh-TW" sz="3200" dirty="0" smtClean="0"/>
              <a:t>請問空氣污染會對人體造成什麼</a:t>
            </a:r>
            <a:r>
              <a:rPr lang="zh-TW" altLang="zh-TW" sz="3200" dirty="0"/>
              <a:t>危害</a:t>
            </a:r>
            <a:r>
              <a:rPr lang="zh-TW" altLang="zh-TW" sz="3200" dirty="0" smtClean="0"/>
              <a:t>？</a:t>
            </a:r>
            <a:endParaRPr lang="en-US" altLang="zh-TW" sz="3200" dirty="0" smtClean="0"/>
          </a:p>
          <a:p>
            <a:endParaRPr lang="en-US" altLang="zh-TW" sz="3200" dirty="0"/>
          </a:p>
          <a:p>
            <a:r>
              <a:rPr lang="zh-TW" altLang="zh-TW" sz="3200" dirty="0" smtClean="0">
                <a:latin typeface="Lucida Grande"/>
                <a:ea typeface="Lucida Grande"/>
                <a:cs typeface="Lucida Grande"/>
              </a:rPr>
              <a:t>⌘</a:t>
            </a:r>
            <a:r>
              <a:rPr lang="zh-TW" altLang="zh-TW" sz="3200" dirty="0" smtClean="0"/>
              <a:t>空氣污染來自哪裡</a:t>
            </a:r>
            <a:r>
              <a:rPr lang="zh-TW" altLang="zh-TW" sz="3200" dirty="0"/>
              <a:t>？ </a:t>
            </a:r>
            <a:endParaRPr lang="zh-TW" altLang="en-US" sz="3200" dirty="0"/>
          </a:p>
        </p:txBody>
      </p:sp>
    </p:spTree>
    <p:extLst>
      <p:ext uri="{BB962C8B-B14F-4D97-AF65-F5344CB8AC3E}">
        <p14:creationId xmlns:p14="http://schemas.microsoft.com/office/powerpoint/2010/main" val="14893777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2954" y="651745"/>
            <a:ext cx="7726010" cy="3970318"/>
          </a:xfrm>
          <a:prstGeom prst="rect">
            <a:avLst/>
          </a:prstGeom>
        </p:spPr>
        <p:txBody>
          <a:bodyPr wrap="square">
            <a:spAutoFit/>
          </a:bodyPr>
          <a:lstStyle/>
          <a:p>
            <a:pPr lvl="0"/>
            <a:r>
              <a:rPr lang="zh-TW" altLang="zh-TW" sz="2800" dirty="0" smtClean="0">
                <a:latin typeface="Lucida Grande"/>
                <a:ea typeface="Lucida Grande"/>
                <a:cs typeface="Lucida Grande"/>
              </a:rPr>
              <a:t>⌘</a:t>
            </a:r>
            <a:r>
              <a:rPr lang="zh-TW" altLang="zh-TW" sz="2800" dirty="0" smtClean="0"/>
              <a:t>歸納課程學習重點</a:t>
            </a:r>
            <a:r>
              <a:rPr lang="zh-TW" altLang="zh-TW" sz="2800" dirty="0"/>
              <a:t>，並鼓勵多閱讀相關文章。</a:t>
            </a:r>
          </a:p>
          <a:p>
            <a:endParaRPr lang="en-US" altLang="zh-TW" sz="2800" dirty="0" smtClean="0"/>
          </a:p>
          <a:p>
            <a:r>
              <a:rPr lang="zh-TW" altLang="zh-TW" sz="2800" dirty="0" smtClean="0">
                <a:latin typeface="Lucida Grande"/>
                <a:ea typeface="Lucida Grande"/>
                <a:cs typeface="Lucida Grande"/>
              </a:rPr>
              <a:t>⌘</a:t>
            </a:r>
            <a:r>
              <a:rPr lang="zh-TW" altLang="zh-TW" sz="2800" dirty="0" smtClean="0"/>
              <a:t>回家</a:t>
            </a:r>
            <a:r>
              <a:rPr lang="zh-TW" altLang="zh-TW" sz="2800" dirty="0"/>
              <a:t>作業，完成學習單</a:t>
            </a:r>
            <a:r>
              <a:rPr lang="en-US" altLang="zh-TW" sz="2800" dirty="0"/>
              <a:t>(</a:t>
            </a:r>
            <a:r>
              <a:rPr lang="zh-TW" altLang="zh-TW" sz="2800" dirty="0"/>
              <a:t>二</a:t>
            </a:r>
            <a:r>
              <a:rPr lang="en-US" altLang="zh-TW" sz="2800" dirty="0"/>
              <a:t>)</a:t>
            </a:r>
            <a:r>
              <a:rPr lang="zh-TW" altLang="zh-TW" sz="2800" dirty="0"/>
              <a:t>，指導學生學習單要完成二個實驗操作的要領，二篇與生活連結之科學文章閱讀及心得紀錄，並請學生利用假日時間，與家人一起觀賞「</a:t>
            </a:r>
            <a:r>
              <a:rPr lang="zh-TW" altLang="zh-TW" sz="2800" u="sng" dirty="0">
                <a:hlinkClick r:id="rId2"/>
              </a:rPr>
              <a:t>柴靜《穹頂之下》</a:t>
            </a:r>
            <a:r>
              <a:rPr lang="zh-TW" altLang="zh-TW" sz="2800" dirty="0"/>
              <a:t>」關於空氣污染的影片。若家裡沒有電腦的學生，可以選擇各種有關空氣污染影響健康的文章進行閱讀，並填寫在學習單裡。 </a:t>
            </a:r>
            <a:endParaRPr lang="zh-TW" altLang="en-US" sz="2800" dirty="0"/>
          </a:p>
        </p:txBody>
      </p:sp>
    </p:spTree>
    <p:extLst>
      <p:ext uri="{BB962C8B-B14F-4D97-AF65-F5344CB8AC3E}">
        <p14:creationId xmlns:p14="http://schemas.microsoft.com/office/powerpoint/2010/main" val="11985759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群組 55"/>
          <p:cNvGrpSpPr/>
          <p:nvPr/>
        </p:nvGrpSpPr>
        <p:grpSpPr>
          <a:xfrm>
            <a:off x="5240723" y="1070635"/>
            <a:ext cx="3537017" cy="1799752"/>
            <a:chOff x="435405" y="1790813"/>
            <a:chExt cx="3537017" cy="1799752"/>
          </a:xfrm>
        </p:grpSpPr>
        <p:sp>
          <p:nvSpPr>
            <p:cNvPr id="15" name="文字方塊 14"/>
            <p:cNvSpPr txBox="1"/>
            <p:nvPr/>
          </p:nvSpPr>
          <p:spPr>
            <a:xfrm>
              <a:off x="2019750" y="2341571"/>
              <a:ext cx="1952672" cy="307777"/>
            </a:xfrm>
            <a:prstGeom prst="rect">
              <a:avLst/>
            </a:prstGeom>
            <a:noFill/>
          </p:spPr>
          <p:txBody>
            <a:bodyPr wrap="square" rtlCol="0">
              <a:spAutoFit/>
            </a:bodyPr>
            <a:lstStyle/>
            <a:p>
              <a:r>
                <a:rPr kumimoji="1" lang="zh-TW" altLang="en-US" sz="1400" dirty="0" smtClean="0"/>
                <a:t>海平面不會上升</a:t>
              </a:r>
              <a:r>
                <a:rPr kumimoji="1" lang="en-US" altLang="zh-TW" sz="1400" dirty="0"/>
                <a:t>(      )</a:t>
              </a:r>
              <a:endParaRPr kumimoji="1" lang="zh-TW" altLang="en-US" sz="1400" dirty="0"/>
            </a:p>
          </p:txBody>
        </p:sp>
        <p:cxnSp>
          <p:nvCxnSpPr>
            <p:cNvPr id="5" name="直線接點 4"/>
            <p:cNvCxnSpPr/>
            <p:nvPr/>
          </p:nvCxnSpPr>
          <p:spPr>
            <a:xfrm>
              <a:off x="787574" y="1790813"/>
              <a:ext cx="0" cy="144277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直線接點 6"/>
            <p:cNvCxnSpPr/>
            <p:nvPr/>
          </p:nvCxnSpPr>
          <p:spPr>
            <a:xfrm>
              <a:off x="787574" y="3233590"/>
              <a:ext cx="898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直線接點 7"/>
            <p:cNvCxnSpPr/>
            <p:nvPr/>
          </p:nvCxnSpPr>
          <p:spPr>
            <a:xfrm>
              <a:off x="1686188" y="1790813"/>
              <a:ext cx="0" cy="14427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線接點 9"/>
            <p:cNvCxnSpPr/>
            <p:nvPr/>
          </p:nvCxnSpPr>
          <p:spPr>
            <a:xfrm>
              <a:off x="787574" y="2480372"/>
              <a:ext cx="898614"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矩形 11"/>
            <p:cNvSpPr/>
            <p:nvPr/>
          </p:nvSpPr>
          <p:spPr>
            <a:xfrm>
              <a:off x="1028993" y="2216285"/>
              <a:ext cx="442601" cy="5428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16" name="文字方塊 15"/>
            <p:cNvSpPr txBox="1"/>
            <p:nvPr/>
          </p:nvSpPr>
          <p:spPr>
            <a:xfrm>
              <a:off x="841222" y="1790813"/>
              <a:ext cx="844966" cy="307777"/>
            </a:xfrm>
            <a:prstGeom prst="rect">
              <a:avLst/>
            </a:prstGeom>
            <a:noFill/>
          </p:spPr>
          <p:txBody>
            <a:bodyPr wrap="square" rtlCol="0">
              <a:spAutoFit/>
            </a:bodyPr>
            <a:lstStyle/>
            <a:p>
              <a:pPr algn="ctr"/>
              <a:r>
                <a:rPr kumimoji="1" lang="zh-TW" altLang="en-US" sz="1400" dirty="0" smtClean="0"/>
                <a:t>冰塊</a:t>
              </a:r>
              <a:endParaRPr kumimoji="1" lang="zh-TW" altLang="en-US" sz="1400" dirty="0"/>
            </a:p>
          </p:txBody>
        </p:sp>
        <p:sp>
          <p:nvSpPr>
            <p:cNvPr id="17" name="文字方塊 16"/>
            <p:cNvSpPr txBox="1"/>
            <p:nvPr/>
          </p:nvSpPr>
          <p:spPr>
            <a:xfrm>
              <a:off x="841222" y="2925812"/>
              <a:ext cx="844966" cy="307777"/>
            </a:xfrm>
            <a:prstGeom prst="rect">
              <a:avLst/>
            </a:prstGeom>
            <a:noFill/>
          </p:spPr>
          <p:txBody>
            <a:bodyPr wrap="square" rtlCol="0">
              <a:spAutoFit/>
            </a:bodyPr>
            <a:lstStyle/>
            <a:p>
              <a:pPr algn="ctr"/>
              <a:r>
                <a:rPr kumimoji="1" lang="zh-TW" altLang="en-US" sz="1400" dirty="0" smtClean="0"/>
                <a:t>水</a:t>
              </a:r>
              <a:endParaRPr kumimoji="1" lang="zh-TW" altLang="en-US" sz="1400" dirty="0"/>
            </a:p>
          </p:txBody>
        </p:sp>
        <p:sp>
          <p:nvSpPr>
            <p:cNvPr id="28" name="文字方塊 27"/>
            <p:cNvSpPr txBox="1"/>
            <p:nvPr/>
          </p:nvSpPr>
          <p:spPr>
            <a:xfrm>
              <a:off x="435405" y="3252011"/>
              <a:ext cx="1699433" cy="338554"/>
            </a:xfrm>
            <a:prstGeom prst="rect">
              <a:avLst/>
            </a:prstGeom>
            <a:noFill/>
          </p:spPr>
          <p:txBody>
            <a:bodyPr wrap="square" rtlCol="0">
              <a:spAutoFit/>
            </a:bodyPr>
            <a:lstStyle/>
            <a:p>
              <a:pPr algn="ctr"/>
              <a:r>
                <a:rPr kumimoji="1" lang="zh-TW" altLang="en-US" sz="1600" dirty="0" smtClean="0"/>
                <a:t>模擬北極的浮冰</a:t>
              </a:r>
              <a:endParaRPr kumimoji="1" lang="zh-TW" altLang="en-US" sz="1600" dirty="0"/>
            </a:p>
          </p:txBody>
        </p:sp>
        <p:sp>
          <p:nvSpPr>
            <p:cNvPr id="34" name="文字方塊 33"/>
            <p:cNvSpPr txBox="1"/>
            <p:nvPr/>
          </p:nvSpPr>
          <p:spPr>
            <a:xfrm>
              <a:off x="2019750" y="2026940"/>
              <a:ext cx="1718930" cy="307777"/>
            </a:xfrm>
            <a:prstGeom prst="rect">
              <a:avLst/>
            </a:prstGeom>
            <a:noFill/>
          </p:spPr>
          <p:txBody>
            <a:bodyPr wrap="square" rtlCol="0">
              <a:spAutoFit/>
            </a:bodyPr>
            <a:lstStyle/>
            <a:p>
              <a:r>
                <a:rPr kumimoji="1" lang="zh-TW" altLang="en-US" sz="1400" dirty="0" smtClean="0"/>
                <a:t>海平面會上升</a:t>
              </a:r>
              <a:r>
                <a:rPr kumimoji="1" lang="en-US" altLang="zh-TW" sz="1400" dirty="0" smtClean="0"/>
                <a:t>(      )</a:t>
              </a:r>
              <a:endParaRPr kumimoji="1" lang="zh-TW" altLang="en-US" dirty="0"/>
            </a:p>
          </p:txBody>
        </p:sp>
        <p:cxnSp>
          <p:nvCxnSpPr>
            <p:cNvPr id="36" name="直線接點 35"/>
            <p:cNvCxnSpPr>
              <a:stCxn id="34" idx="1"/>
              <a:endCxn id="34" idx="1"/>
            </p:cNvCxnSpPr>
            <p:nvPr/>
          </p:nvCxnSpPr>
          <p:spPr>
            <a:xfrm>
              <a:off x="2019750" y="2180828"/>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直線箭頭接點 37"/>
            <p:cNvCxnSpPr/>
            <p:nvPr/>
          </p:nvCxnSpPr>
          <p:spPr>
            <a:xfrm flipH="1">
              <a:off x="1686188" y="2216285"/>
              <a:ext cx="3335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直線箭頭接點 40"/>
            <p:cNvCxnSpPr/>
            <p:nvPr/>
          </p:nvCxnSpPr>
          <p:spPr>
            <a:xfrm flipH="1">
              <a:off x="1686188" y="2480372"/>
              <a:ext cx="3335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5" name="群組 54"/>
          <p:cNvGrpSpPr/>
          <p:nvPr/>
        </p:nvGrpSpPr>
        <p:grpSpPr>
          <a:xfrm>
            <a:off x="4285493" y="3826638"/>
            <a:ext cx="4552798" cy="2000806"/>
            <a:chOff x="3891977" y="1773369"/>
            <a:chExt cx="4552798" cy="2000806"/>
          </a:xfrm>
        </p:grpSpPr>
        <p:cxnSp>
          <p:nvCxnSpPr>
            <p:cNvPr id="18" name="直線接點 17"/>
            <p:cNvCxnSpPr/>
            <p:nvPr/>
          </p:nvCxnSpPr>
          <p:spPr>
            <a:xfrm>
              <a:off x="5215700" y="1773369"/>
              <a:ext cx="0" cy="16223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線接點 18"/>
            <p:cNvCxnSpPr/>
            <p:nvPr/>
          </p:nvCxnSpPr>
          <p:spPr>
            <a:xfrm>
              <a:off x="5215700" y="3395702"/>
              <a:ext cx="9180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直線接點 19"/>
            <p:cNvCxnSpPr/>
            <p:nvPr/>
          </p:nvCxnSpPr>
          <p:spPr>
            <a:xfrm>
              <a:off x="6133782" y="1773369"/>
              <a:ext cx="0" cy="1622333"/>
            </a:xfrm>
            <a:prstGeom prst="line">
              <a:avLst/>
            </a:prstGeom>
          </p:spPr>
          <p:style>
            <a:lnRef idx="2">
              <a:schemeClr val="accent1"/>
            </a:lnRef>
            <a:fillRef idx="0">
              <a:schemeClr val="accent1"/>
            </a:fillRef>
            <a:effectRef idx="1">
              <a:schemeClr val="accent1"/>
            </a:effectRef>
            <a:fontRef idx="minor">
              <a:schemeClr val="tx1"/>
            </a:fontRef>
          </p:style>
        </p:cxnSp>
        <p:sp>
          <p:nvSpPr>
            <p:cNvPr id="22" name="矩形 21"/>
            <p:cNvSpPr/>
            <p:nvPr/>
          </p:nvSpPr>
          <p:spPr>
            <a:xfrm>
              <a:off x="5539655" y="2180828"/>
              <a:ext cx="330068" cy="2995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25" name="文字方塊 24"/>
            <p:cNvSpPr txBox="1"/>
            <p:nvPr/>
          </p:nvSpPr>
          <p:spPr>
            <a:xfrm>
              <a:off x="5244556" y="1893285"/>
              <a:ext cx="863272" cy="307777"/>
            </a:xfrm>
            <a:prstGeom prst="rect">
              <a:avLst/>
            </a:prstGeom>
            <a:noFill/>
          </p:spPr>
          <p:txBody>
            <a:bodyPr wrap="square" rtlCol="0">
              <a:spAutoFit/>
            </a:bodyPr>
            <a:lstStyle/>
            <a:p>
              <a:pPr algn="ctr"/>
              <a:r>
                <a:rPr kumimoji="1" lang="zh-TW" altLang="en-US" sz="1400" dirty="0" smtClean="0"/>
                <a:t>冰塊</a:t>
              </a:r>
              <a:endParaRPr kumimoji="1" lang="zh-TW" altLang="en-US" sz="1400" dirty="0"/>
            </a:p>
          </p:txBody>
        </p:sp>
        <p:sp>
          <p:nvSpPr>
            <p:cNvPr id="27" name="流程圖 26"/>
            <p:cNvSpPr/>
            <p:nvPr/>
          </p:nvSpPr>
          <p:spPr>
            <a:xfrm>
              <a:off x="5462349" y="2515257"/>
              <a:ext cx="461465" cy="147312"/>
            </a:xfrm>
            <a:prstGeom prst="flowChartProcess">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29" name="文字方塊 28"/>
            <p:cNvSpPr txBox="1"/>
            <p:nvPr/>
          </p:nvSpPr>
          <p:spPr>
            <a:xfrm>
              <a:off x="3891977" y="2047174"/>
              <a:ext cx="1017680" cy="738664"/>
            </a:xfrm>
            <a:prstGeom prst="rect">
              <a:avLst/>
            </a:prstGeom>
            <a:noFill/>
          </p:spPr>
          <p:txBody>
            <a:bodyPr wrap="square" rtlCol="0">
              <a:spAutoFit/>
            </a:bodyPr>
            <a:lstStyle/>
            <a:p>
              <a:r>
                <a:rPr kumimoji="1" lang="zh-TW" altLang="en-US" sz="1050" dirty="0" smtClean="0"/>
                <a:t>用樹脂土固定竹筷上下二側，上側要能放置冰塊</a:t>
              </a:r>
              <a:endParaRPr kumimoji="1" lang="zh-TW" altLang="en-US" sz="1050" dirty="0"/>
            </a:p>
          </p:txBody>
        </p:sp>
        <p:sp>
          <p:nvSpPr>
            <p:cNvPr id="30" name="文字方塊 29"/>
            <p:cNvSpPr txBox="1"/>
            <p:nvPr/>
          </p:nvSpPr>
          <p:spPr>
            <a:xfrm>
              <a:off x="4729072" y="3435621"/>
              <a:ext cx="2259232" cy="338554"/>
            </a:xfrm>
            <a:prstGeom prst="rect">
              <a:avLst/>
            </a:prstGeom>
            <a:noFill/>
          </p:spPr>
          <p:txBody>
            <a:bodyPr wrap="square" rtlCol="0">
              <a:spAutoFit/>
            </a:bodyPr>
            <a:lstStyle/>
            <a:p>
              <a:pPr algn="ctr"/>
              <a:r>
                <a:rPr kumimoji="1" lang="zh-TW" altLang="en-US" sz="1600" dirty="0" smtClean="0"/>
                <a:t>模擬南極洲陸地上的冰</a:t>
              </a:r>
              <a:endParaRPr kumimoji="1" lang="zh-TW" altLang="en-US" sz="1600" dirty="0"/>
            </a:p>
          </p:txBody>
        </p:sp>
        <p:sp>
          <p:nvSpPr>
            <p:cNvPr id="42" name="文字方塊 41"/>
            <p:cNvSpPr txBox="1"/>
            <p:nvPr/>
          </p:nvSpPr>
          <p:spPr>
            <a:xfrm>
              <a:off x="6478085" y="2472126"/>
              <a:ext cx="1966690" cy="307777"/>
            </a:xfrm>
            <a:prstGeom prst="rect">
              <a:avLst/>
            </a:prstGeom>
            <a:noFill/>
          </p:spPr>
          <p:txBody>
            <a:bodyPr wrap="square" rtlCol="0">
              <a:spAutoFit/>
            </a:bodyPr>
            <a:lstStyle/>
            <a:p>
              <a:r>
                <a:rPr kumimoji="1" lang="zh-TW" altLang="en-US" sz="1400" dirty="0"/>
                <a:t>海平面不會上升</a:t>
              </a:r>
              <a:r>
                <a:rPr kumimoji="1" lang="en-US" altLang="zh-TW" sz="1400" dirty="0"/>
                <a:t>(      )</a:t>
              </a:r>
              <a:endParaRPr kumimoji="1" lang="zh-TW" altLang="en-US" sz="1400" dirty="0"/>
            </a:p>
          </p:txBody>
        </p:sp>
        <p:sp>
          <p:nvSpPr>
            <p:cNvPr id="43" name="文字方塊 42"/>
            <p:cNvSpPr txBox="1"/>
            <p:nvPr/>
          </p:nvSpPr>
          <p:spPr>
            <a:xfrm>
              <a:off x="6478085" y="2217338"/>
              <a:ext cx="1867187" cy="307777"/>
            </a:xfrm>
            <a:prstGeom prst="rect">
              <a:avLst/>
            </a:prstGeom>
            <a:noFill/>
          </p:spPr>
          <p:txBody>
            <a:bodyPr wrap="square" rtlCol="0">
              <a:spAutoFit/>
            </a:bodyPr>
            <a:lstStyle/>
            <a:p>
              <a:r>
                <a:rPr kumimoji="1" lang="zh-TW" altLang="en-US" sz="1400" dirty="0"/>
                <a:t>海平面會上升</a:t>
              </a:r>
              <a:r>
                <a:rPr kumimoji="1" lang="en-US" altLang="zh-TW" sz="1400" dirty="0"/>
                <a:t>(      )</a:t>
              </a:r>
              <a:endParaRPr kumimoji="1" lang="zh-TW" altLang="en-US" sz="1400" dirty="0"/>
            </a:p>
          </p:txBody>
        </p:sp>
        <p:cxnSp>
          <p:nvCxnSpPr>
            <p:cNvPr id="44" name="直線箭頭接點 43"/>
            <p:cNvCxnSpPr/>
            <p:nvPr/>
          </p:nvCxnSpPr>
          <p:spPr>
            <a:xfrm flipH="1">
              <a:off x="6225032" y="2400001"/>
              <a:ext cx="34078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直線箭頭接點 44"/>
            <p:cNvCxnSpPr/>
            <p:nvPr/>
          </p:nvCxnSpPr>
          <p:spPr>
            <a:xfrm flipH="1">
              <a:off x="6225032" y="2649348"/>
              <a:ext cx="34078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直線接點 20"/>
            <p:cNvCxnSpPr/>
            <p:nvPr/>
          </p:nvCxnSpPr>
          <p:spPr>
            <a:xfrm>
              <a:off x="5215700" y="2649348"/>
              <a:ext cx="921597"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文字方塊 38"/>
            <p:cNvSpPr txBox="1"/>
            <p:nvPr/>
          </p:nvSpPr>
          <p:spPr>
            <a:xfrm>
              <a:off x="4990102" y="2824812"/>
              <a:ext cx="844966" cy="307777"/>
            </a:xfrm>
            <a:prstGeom prst="rect">
              <a:avLst/>
            </a:prstGeom>
            <a:noFill/>
          </p:spPr>
          <p:txBody>
            <a:bodyPr wrap="square" rtlCol="0">
              <a:spAutoFit/>
            </a:bodyPr>
            <a:lstStyle/>
            <a:p>
              <a:pPr algn="ctr"/>
              <a:r>
                <a:rPr kumimoji="1" lang="zh-TW" altLang="en-US" sz="1400" dirty="0" smtClean="0"/>
                <a:t>水</a:t>
              </a:r>
              <a:endParaRPr kumimoji="1" lang="zh-TW" altLang="en-US" sz="1400" dirty="0"/>
            </a:p>
          </p:txBody>
        </p:sp>
        <p:cxnSp>
          <p:nvCxnSpPr>
            <p:cNvPr id="33" name="曲線接點 32"/>
            <p:cNvCxnSpPr/>
            <p:nvPr/>
          </p:nvCxnSpPr>
          <p:spPr>
            <a:xfrm>
              <a:off x="5693082" y="2925812"/>
              <a:ext cx="922634" cy="20677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文字方塊 45"/>
            <p:cNvSpPr txBox="1"/>
            <p:nvPr/>
          </p:nvSpPr>
          <p:spPr>
            <a:xfrm>
              <a:off x="6565821" y="2978700"/>
              <a:ext cx="844966" cy="307777"/>
            </a:xfrm>
            <a:prstGeom prst="rect">
              <a:avLst/>
            </a:prstGeom>
            <a:noFill/>
          </p:spPr>
          <p:txBody>
            <a:bodyPr wrap="square" rtlCol="0">
              <a:spAutoFit/>
            </a:bodyPr>
            <a:lstStyle/>
            <a:p>
              <a:r>
                <a:rPr kumimoji="1" lang="zh-TW" altLang="en-US" sz="1400" dirty="0" smtClean="0"/>
                <a:t>竹筷</a:t>
              </a:r>
              <a:endParaRPr kumimoji="1" lang="zh-TW" altLang="en-US" sz="1400" dirty="0"/>
            </a:p>
          </p:txBody>
        </p:sp>
        <p:cxnSp>
          <p:nvCxnSpPr>
            <p:cNvPr id="37" name="曲線接點 36"/>
            <p:cNvCxnSpPr>
              <a:stCxn id="27" idx="1"/>
            </p:cNvCxnSpPr>
            <p:nvPr/>
          </p:nvCxnSpPr>
          <p:spPr>
            <a:xfrm rot="10800000">
              <a:off x="4909657" y="2341571"/>
              <a:ext cx="552692" cy="247342"/>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等腰三角形 46"/>
            <p:cNvSpPr/>
            <p:nvPr/>
          </p:nvSpPr>
          <p:spPr>
            <a:xfrm>
              <a:off x="5578012" y="3120454"/>
              <a:ext cx="230140" cy="263113"/>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48" name="矩形 47"/>
            <p:cNvSpPr/>
            <p:nvPr/>
          </p:nvSpPr>
          <p:spPr>
            <a:xfrm>
              <a:off x="5504569" y="2493292"/>
              <a:ext cx="377026" cy="169277"/>
            </a:xfrm>
            <a:prstGeom prst="rect">
              <a:avLst/>
            </a:prstGeom>
          </p:spPr>
          <p:txBody>
            <a:bodyPr wrap="none">
              <a:spAutoFit/>
            </a:bodyPr>
            <a:lstStyle/>
            <a:p>
              <a:r>
                <a:rPr kumimoji="1" lang="zh-TW" altLang="en-US" sz="500" dirty="0"/>
                <a:t>樹脂土</a:t>
              </a:r>
              <a:endParaRPr lang="zh-TW" altLang="en-US" sz="500" dirty="0"/>
            </a:p>
          </p:txBody>
        </p:sp>
        <p:sp>
          <p:nvSpPr>
            <p:cNvPr id="49" name="矩形 48"/>
            <p:cNvSpPr/>
            <p:nvPr/>
          </p:nvSpPr>
          <p:spPr>
            <a:xfrm>
              <a:off x="5523805" y="3241814"/>
              <a:ext cx="338554" cy="153888"/>
            </a:xfrm>
            <a:prstGeom prst="rect">
              <a:avLst/>
            </a:prstGeom>
          </p:spPr>
          <p:txBody>
            <a:bodyPr wrap="none">
              <a:spAutoFit/>
            </a:bodyPr>
            <a:lstStyle/>
            <a:p>
              <a:pPr algn="r"/>
              <a:r>
                <a:rPr kumimoji="1" lang="zh-TW" altLang="en-US" sz="400" dirty="0"/>
                <a:t>樹脂土</a:t>
              </a:r>
              <a:endParaRPr lang="zh-TW" altLang="en-US" sz="400" dirty="0"/>
            </a:p>
          </p:txBody>
        </p:sp>
        <p:cxnSp>
          <p:nvCxnSpPr>
            <p:cNvPr id="52" name="直線接點 51"/>
            <p:cNvCxnSpPr>
              <a:stCxn id="27" idx="2"/>
              <a:endCxn id="47" idx="0"/>
            </p:cNvCxnSpPr>
            <p:nvPr/>
          </p:nvCxnSpPr>
          <p:spPr>
            <a:xfrm>
              <a:off x="5693082" y="2662569"/>
              <a:ext cx="0" cy="457885"/>
            </a:xfrm>
            <a:prstGeom prst="line">
              <a:avLst/>
            </a:prstGeom>
          </p:spPr>
          <p:style>
            <a:lnRef idx="2">
              <a:schemeClr val="dk1"/>
            </a:lnRef>
            <a:fillRef idx="0">
              <a:schemeClr val="dk1"/>
            </a:fillRef>
            <a:effectRef idx="1">
              <a:schemeClr val="dk1"/>
            </a:effectRef>
            <a:fontRef idx="minor">
              <a:schemeClr val="tx1"/>
            </a:fontRef>
          </p:style>
        </p:cxnSp>
      </p:grpSp>
      <p:pic>
        <p:nvPicPr>
          <p:cNvPr id="2" name="圖片 1"/>
          <p:cNvPicPr>
            <a:picLocks noChangeAspect="1"/>
          </p:cNvPicPr>
          <p:nvPr/>
        </p:nvPicPr>
        <p:blipFill>
          <a:blip r:embed="rId2"/>
          <a:stretch>
            <a:fillRect/>
          </a:stretch>
        </p:blipFill>
        <p:spPr>
          <a:xfrm>
            <a:off x="1037771" y="754769"/>
            <a:ext cx="2314102" cy="2431484"/>
          </a:xfrm>
          <a:prstGeom prst="rect">
            <a:avLst/>
          </a:prstGeom>
        </p:spPr>
      </p:pic>
      <p:pic>
        <p:nvPicPr>
          <p:cNvPr id="3" name="圖片 2"/>
          <p:cNvPicPr>
            <a:picLocks noChangeAspect="1"/>
          </p:cNvPicPr>
          <p:nvPr/>
        </p:nvPicPr>
        <p:blipFill>
          <a:blip r:embed="rId3"/>
          <a:stretch>
            <a:fillRect/>
          </a:stretch>
        </p:blipFill>
        <p:spPr>
          <a:xfrm>
            <a:off x="546137" y="3664794"/>
            <a:ext cx="3159254" cy="2075645"/>
          </a:xfrm>
          <a:prstGeom prst="rect">
            <a:avLst/>
          </a:prstGeom>
        </p:spPr>
      </p:pic>
      <p:sp>
        <p:nvSpPr>
          <p:cNvPr id="4" name="向右箭號 3"/>
          <p:cNvSpPr/>
          <p:nvPr/>
        </p:nvSpPr>
        <p:spPr>
          <a:xfrm>
            <a:off x="4032722" y="1760194"/>
            <a:ext cx="693942" cy="54435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a:p>
        </p:txBody>
      </p:sp>
      <p:sp>
        <p:nvSpPr>
          <p:cNvPr id="50" name="向右箭號 49"/>
          <p:cNvSpPr/>
          <p:nvPr/>
        </p:nvSpPr>
        <p:spPr>
          <a:xfrm>
            <a:off x="3938522" y="4982186"/>
            <a:ext cx="693942" cy="54435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a:p>
        </p:txBody>
      </p:sp>
      <p:sp>
        <p:nvSpPr>
          <p:cNvPr id="51" name="矩形 50"/>
          <p:cNvSpPr/>
          <p:nvPr/>
        </p:nvSpPr>
        <p:spPr>
          <a:xfrm>
            <a:off x="2985460" y="78354"/>
            <a:ext cx="3794466"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zh-TW" b="1" dirty="0"/>
              <a:t>學習單</a:t>
            </a:r>
            <a:r>
              <a:rPr lang="en-US" altLang="zh-TW" b="1" dirty="0"/>
              <a:t>(</a:t>
            </a:r>
            <a:r>
              <a:rPr lang="zh-TW" altLang="zh-TW" b="1" dirty="0"/>
              <a:t>二</a:t>
            </a:r>
            <a:r>
              <a:rPr lang="en-US" altLang="zh-TW" b="1" dirty="0"/>
              <a:t>)   </a:t>
            </a:r>
            <a:r>
              <a:rPr lang="zh-TW" altLang="zh-TW" b="1" u="sng" dirty="0"/>
              <a:t>南極、北極融冰比一比</a:t>
            </a:r>
            <a:r>
              <a:rPr lang="zh-TW" altLang="zh-TW" dirty="0"/>
              <a:t> </a:t>
            </a:r>
            <a:endParaRPr lang="zh-TW" altLang="en-US" dirty="0"/>
          </a:p>
        </p:txBody>
      </p:sp>
      <p:sp>
        <p:nvSpPr>
          <p:cNvPr id="6" name="矩形 5"/>
          <p:cNvSpPr/>
          <p:nvPr/>
        </p:nvSpPr>
        <p:spPr>
          <a:xfrm>
            <a:off x="546137" y="5924756"/>
            <a:ext cx="8192651" cy="707886"/>
          </a:xfrm>
          <a:prstGeom prst="rect">
            <a:avLst/>
          </a:prstGeom>
        </p:spPr>
        <p:txBody>
          <a:bodyPr wrap="square">
            <a:spAutoFit/>
          </a:bodyPr>
          <a:lstStyle/>
          <a:p>
            <a:r>
              <a:rPr lang="zh-TW" altLang="zh-TW" sz="2000" dirty="0"/>
              <a:t>推論</a:t>
            </a:r>
            <a:r>
              <a:rPr lang="en-US" altLang="zh-TW" sz="2000" dirty="0"/>
              <a:t>:</a:t>
            </a:r>
            <a:r>
              <a:rPr lang="zh-TW" altLang="zh-TW" sz="2000" dirty="0"/>
              <a:t>由以上的操作實驗觀察後，我認為全球暖化會造成海平面</a:t>
            </a:r>
            <a:r>
              <a:rPr lang="zh-TW" altLang="zh-TW" sz="2000" u="sng" dirty="0"/>
              <a:t>主要</a:t>
            </a:r>
            <a:r>
              <a:rPr lang="zh-TW" altLang="zh-TW" sz="2000" dirty="0"/>
              <a:t>的原因是 □南極洲的冰、□北極的冰 融化所造成的。</a:t>
            </a:r>
            <a:r>
              <a:rPr lang="en-US" altLang="zh-TW" sz="2000" dirty="0"/>
              <a:t>(</a:t>
            </a:r>
            <a:r>
              <a:rPr lang="zh-TW" altLang="zh-TW" sz="2000" dirty="0"/>
              <a:t>請打勾</a:t>
            </a:r>
            <a:r>
              <a:rPr lang="en-US" altLang="zh-TW" sz="2000" dirty="0"/>
              <a:t>)</a:t>
            </a:r>
            <a:endParaRPr lang="zh-TW" altLang="zh-TW" sz="2000" dirty="0"/>
          </a:p>
        </p:txBody>
      </p:sp>
    </p:spTree>
    <p:extLst>
      <p:ext uri="{BB962C8B-B14F-4D97-AF65-F5344CB8AC3E}">
        <p14:creationId xmlns:p14="http://schemas.microsoft.com/office/powerpoint/2010/main" val="24963885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1839" y="388135"/>
            <a:ext cx="1287532"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zh-TW" b="1" dirty="0"/>
              <a:t>學習單</a:t>
            </a:r>
            <a:r>
              <a:rPr lang="en-US" altLang="zh-TW" b="1" dirty="0"/>
              <a:t>(</a:t>
            </a:r>
            <a:r>
              <a:rPr lang="zh-TW" altLang="zh-TW" b="1" dirty="0"/>
              <a:t>二</a:t>
            </a:r>
            <a:r>
              <a:rPr lang="en-US" altLang="zh-TW" b="1" dirty="0" smtClean="0"/>
              <a:t>)</a:t>
            </a:r>
            <a:endParaRPr lang="zh-TW" altLang="en-US" dirty="0"/>
          </a:p>
        </p:txBody>
      </p:sp>
      <p:pic>
        <p:nvPicPr>
          <p:cNvPr id="3" name="圖片 2" descr="螢幕快照 2015-09-27 14.27.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126" y="0"/>
            <a:ext cx="7104239" cy="6769990"/>
          </a:xfrm>
          <a:prstGeom prst="rect">
            <a:avLst/>
          </a:prstGeom>
        </p:spPr>
      </p:pic>
    </p:spTree>
    <p:extLst>
      <p:ext uri="{BB962C8B-B14F-4D97-AF65-F5344CB8AC3E}">
        <p14:creationId xmlns:p14="http://schemas.microsoft.com/office/powerpoint/2010/main" val="3532474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螢幕快照 2015-09-27 14.27.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325" y="0"/>
            <a:ext cx="6810485" cy="6858000"/>
          </a:xfrm>
          <a:prstGeom prst="rect">
            <a:avLst/>
          </a:prstGeom>
        </p:spPr>
      </p:pic>
      <p:sp>
        <p:nvSpPr>
          <p:cNvPr id="4" name="矩形 3"/>
          <p:cNvSpPr/>
          <p:nvPr/>
        </p:nvSpPr>
        <p:spPr>
          <a:xfrm>
            <a:off x="461839" y="757467"/>
            <a:ext cx="1287532"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zh-TW" b="1" dirty="0"/>
              <a:t>學習單</a:t>
            </a:r>
            <a:r>
              <a:rPr lang="en-US" altLang="zh-TW" b="1" dirty="0"/>
              <a:t>(</a:t>
            </a:r>
            <a:r>
              <a:rPr lang="zh-TW" altLang="zh-TW" b="1" dirty="0"/>
              <a:t>二</a:t>
            </a:r>
            <a:r>
              <a:rPr lang="en-US" altLang="zh-TW" b="1" dirty="0" smtClean="0"/>
              <a:t>)</a:t>
            </a:r>
            <a:endParaRPr lang="zh-TW" altLang="en-US" dirty="0"/>
          </a:p>
        </p:txBody>
      </p:sp>
      <p:sp>
        <p:nvSpPr>
          <p:cNvPr id="5" name="文字方塊 4"/>
          <p:cNvSpPr txBox="1"/>
          <p:nvPr/>
        </p:nvSpPr>
        <p:spPr>
          <a:xfrm>
            <a:off x="0" y="6112873"/>
            <a:ext cx="2160747" cy="523220"/>
          </a:xfrm>
          <a:prstGeom prst="rect">
            <a:avLst/>
          </a:prstGeom>
          <a:noFill/>
        </p:spPr>
        <p:txBody>
          <a:bodyPr wrap="square" rtlCol="0">
            <a:spAutoFit/>
          </a:bodyPr>
          <a:lstStyle/>
          <a:p>
            <a:r>
              <a:rPr kumimoji="1" lang="zh-TW" altLang="en-US" sz="2800" dirty="0" smtClean="0">
                <a:solidFill>
                  <a:srgbClr val="FF0000"/>
                </a:solidFill>
              </a:rPr>
              <a:t>第二節結束</a:t>
            </a:r>
            <a:endParaRPr kumimoji="1" lang="zh-TW" altLang="en-US" sz="2800" dirty="0">
              <a:solidFill>
                <a:srgbClr val="FF0000"/>
              </a:solidFill>
            </a:endParaRPr>
          </a:p>
        </p:txBody>
      </p:sp>
    </p:spTree>
    <p:extLst>
      <p:ext uri="{BB962C8B-B14F-4D97-AF65-F5344CB8AC3E}">
        <p14:creationId xmlns:p14="http://schemas.microsoft.com/office/powerpoint/2010/main" val="14728915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群組 55"/>
          <p:cNvGrpSpPr/>
          <p:nvPr/>
        </p:nvGrpSpPr>
        <p:grpSpPr>
          <a:xfrm>
            <a:off x="5240723" y="1070635"/>
            <a:ext cx="3537017" cy="1799752"/>
            <a:chOff x="435405" y="1790813"/>
            <a:chExt cx="3537017" cy="1799752"/>
          </a:xfrm>
        </p:grpSpPr>
        <p:sp>
          <p:nvSpPr>
            <p:cNvPr id="15" name="文字方塊 14"/>
            <p:cNvSpPr txBox="1"/>
            <p:nvPr/>
          </p:nvSpPr>
          <p:spPr>
            <a:xfrm>
              <a:off x="2019750" y="2341571"/>
              <a:ext cx="1952672" cy="307777"/>
            </a:xfrm>
            <a:prstGeom prst="rect">
              <a:avLst/>
            </a:prstGeom>
            <a:noFill/>
          </p:spPr>
          <p:txBody>
            <a:bodyPr wrap="square" rtlCol="0">
              <a:spAutoFit/>
            </a:bodyPr>
            <a:lstStyle/>
            <a:p>
              <a:r>
                <a:rPr kumimoji="1" lang="zh-TW" altLang="en-US" sz="1400" dirty="0" smtClean="0"/>
                <a:t>海平面不會上升</a:t>
              </a:r>
              <a:r>
                <a:rPr kumimoji="1" lang="en-US" altLang="zh-TW" sz="1400" dirty="0"/>
                <a:t>(      )</a:t>
              </a:r>
              <a:endParaRPr kumimoji="1" lang="zh-TW" altLang="en-US" sz="1400" dirty="0"/>
            </a:p>
          </p:txBody>
        </p:sp>
        <p:cxnSp>
          <p:nvCxnSpPr>
            <p:cNvPr id="5" name="直線接點 4"/>
            <p:cNvCxnSpPr/>
            <p:nvPr/>
          </p:nvCxnSpPr>
          <p:spPr>
            <a:xfrm>
              <a:off x="787574" y="1790813"/>
              <a:ext cx="0" cy="144277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直線接點 6"/>
            <p:cNvCxnSpPr/>
            <p:nvPr/>
          </p:nvCxnSpPr>
          <p:spPr>
            <a:xfrm>
              <a:off x="787574" y="3233590"/>
              <a:ext cx="898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直線接點 7"/>
            <p:cNvCxnSpPr/>
            <p:nvPr/>
          </p:nvCxnSpPr>
          <p:spPr>
            <a:xfrm>
              <a:off x="1686188" y="1790813"/>
              <a:ext cx="0" cy="14427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線接點 9"/>
            <p:cNvCxnSpPr/>
            <p:nvPr/>
          </p:nvCxnSpPr>
          <p:spPr>
            <a:xfrm>
              <a:off x="787574" y="2480372"/>
              <a:ext cx="898614"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矩形 11"/>
            <p:cNvSpPr/>
            <p:nvPr/>
          </p:nvSpPr>
          <p:spPr>
            <a:xfrm>
              <a:off x="1028993" y="2216285"/>
              <a:ext cx="442601" cy="5428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16" name="文字方塊 15"/>
            <p:cNvSpPr txBox="1"/>
            <p:nvPr/>
          </p:nvSpPr>
          <p:spPr>
            <a:xfrm>
              <a:off x="841222" y="1790813"/>
              <a:ext cx="844966" cy="307777"/>
            </a:xfrm>
            <a:prstGeom prst="rect">
              <a:avLst/>
            </a:prstGeom>
            <a:noFill/>
          </p:spPr>
          <p:txBody>
            <a:bodyPr wrap="square" rtlCol="0">
              <a:spAutoFit/>
            </a:bodyPr>
            <a:lstStyle/>
            <a:p>
              <a:pPr algn="ctr"/>
              <a:r>
                <a:rPr kumimoji="1" lang="zh-TW" altLang="en-US" sz="1400" dirty="0" smtClean="0"/>
                <a:t>冰塊</a:t>
              </a:r>
              <a:endParaRPr kumimoji="1" lang="zh-TW" altLang="en-US" sz="1400" dirty="0"/>
            </a:p>
          </p:txBody>
        </p:sp>
        <p:sp>
          <p:nvSpPr>
            <p:cNvPr id="17" name="文字方塊 16"/>
            <p:cNvSpPr txBox="1"/>
            <p:nvPr/>
          </p:nvSpPr>
          <p:spPr>
            <a:xfrm>
              <a:off x="841222" y="2925812"/>
              <a:ext cx="844966" cy="307777"/>
            </a:xfrm>
            <a:prstGeom prst="rect">
              <a:avLst/>
            </a:prstGeom>
            <a:noFill/>
          </p:spPr>
          <p:txBody>
            <a:bodyPr wrap="square" rtlCol="0">
              <a:spAutoFit/>
            </a:bodyPr>
            <a:lstStyle/>
            <a:p>
              <a:pPr algn="ctr"/>
              <a:r>
                <a:rPr kumimoji="1" lang="zh-TW" altLang="en-US" sz="1400" dirty="0" smtClean="0"/>
                <a:t>水</a:t>
              </a:r>
              <a:endParaRPr kumimoji="1" lang="zh-TW" altLang="en-US" sz="1400" dirty="0"/>
            </a:p>
          </p:txBody>
        </p:sp>
        <p:sp>
          <p:nvSpPr>
            <p:cNvPr id="28" name="文字方塊 27"/>
            <p:cNvSpPr txBox="1"/>
            <p:nvPr/>
          </p:nvSpPr>
          <p:spPr>
            <a:xfrm>
              <a:off x="435405" y="3252011"/>
              <a:ext cx="1699433" cy="338554"/>
            </a:xfrm>
            <a:prstGeom prst="rect">
              <a:avLst/>
            </a:prstGeom>
            <a:noFill/>
          </p:spPr>
          <p:txBody>
            <a:bodyPr wrap="square" rtlCol="0">
              <a:spAutoFit/>
            </a:bodyPr>
            <a:lstStyle/>
            <a:p>
              <a:pPr algn="ctr"/>
              <a:r>
                <a:rPr kumimoji="1" lang="zh-TW" altLang="en-US" sz="1600" dirty="0" smtClean="0"/>
                <a:t>模擬北極的浮冰</a:t>
              </a:r>
              <a:endParaRPr kumimoji="1" lang="zh-TW" altLang="en-US" sz="1600" dirty="0"/>
            </a:p>
          </p:txBody>
        </p:sp>
        <p:sp>
          <p:nvSpPr>
            <p:cNvPr id="34" name="文字方塊 33"/>
            <p:cNvSpPr txBox="1"/>
            <p:nvPr/>
          </p:nvSpPr>
          <p:spPr>
            <a:xfrm>
              <a:off x="2019750" y="2026940"/>
              <a:ext cx="1718930" cy="307777"/>
            </a:xfrm>
            <a:prstGeom prst="rect">
              <a:avLst/>
            </a:prstGeom>
            <a:noFill/>
          </p:spPr>
          <p:txBody>
            <a:bodyPr wrap="square" rtlCol="0">
              <a:spAutoFit/>
            </a:bodyPr>
            <a:lstStyle/>
            <a:p>
              <a:r>
                <a:rPr kumimoji="1" lang="zh-TW" altLang="en-US" sz="1400" dirty="0" smtClean="0"/>
                <a:t>海平面會上升</a:t>
              </a:r>
              <a:r>
                <a:rPr kumimoji="1" lang="en-US" altLang="zh-TW" sz="1400" dirty="0" smtClean="0"/>
                <a:t>(      )</a:t>
              </a:r>
              <a:endParaRPr kumimoji="1" lang="zh-TW" altLang="en-US" dirty="0"/>
            </a:p>
          </p:txBody>
        </p:sp>
        <p:cxnSp>
          <p:nvCxnSpPr>
            <p:cNvPr id="36" name="直線接點 35"/>
            <p:cNvCxnSpPr>
              <a:stCxn id="34" idx="1"/>
              <a:endCxn id="34" idx="1"/>
            </p:cNvCxnSpPr>
            <p:nvPr/>
          </p:nvCxnSpPr>
          <p:spPr>
            <a:xfrm>
              <a:off x="2019750" y="2180828"/>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直線箭頭接點 37"/>
            <p:cNvCxnSpPr/>
            <p:nvPr/>
          </p:nvCxnSpPr>
          <p:spPr>
            <a:xfrm flipH="1">
              <a:off x="1686188" y="2216285"/>
              <a:ext cx="3335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直線箭頭接點 40"/>
            <p:cNvCxnSpPr/>
            <p:nvPr/>
          </p:nvCxnSpPr>
          <p:spPr>
            <a:xfrm flipH="1">
              <a:off x="1686188" y="2480372"/>
              <a:ext cx="3335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5" name="群組 54"/>
          <p:cNvGrpSpPr/>
          <p:nvPr/>
        </p:nvGrpSpPr>
        <p:grpSpPr>
          <a:xfrm>
            <a:off x="4285493" y="3826638"/>
            <a:ext cx="4552798" cy="2000806"/>
            <a:chOff x="3891977" y="1773369"/>
            <a:chExt cx="4552798" cy="2000806"/>
          </a:xfrm>
        </p:grpSpPr>
        <p:cxnSp>
          <p:nvCxnSpPr>
            <p:cNvPr id="18" name="直線接點 17"/>
            <p:cNvCxnSpPr/>
            <p:nvPr/>
          </p:nvCxnSpPr>
          <p:spPr>
            <a:xfrm>
              <a:off x="5215700" y="1773369"/>
              <a:ext cx="0" cy="16223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線接點 18"/>
            <p:cNvCxnSpPr/>
            <p:nvPr/>
          </p:nvCxnSpPr>
          <p:spPr>
            <a:xfrm>
              <a:off x="5215700" y="3395702"/>
              <a:ext cx="9180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直線接點 19"/>
            <p:cNvCxnSpPr/>
            <p:nvPr/>
          </p:nvCxnSpPr>
          <p:spPr>
            <a:xfrm>
              <a:off x="6133782" y="1773369"/>
              <a:ext cx="0" cy="1622333"/>
            </a:xfrm>
            <a:prstGeom prst="line">
              <a:avLst/>
            </a:prstGeom>
          </p:spPr>
          <p:style>
            <a:lnRef idx="2">
              <a:schemeClr val="accent1"/>
            </a:lnRef>
            <a:fillRef idx="0">
              <a:schemeClr val="accent1"/>
            </a:fillRef>
            <a:effectRef idx="1">
              <a:schemeClr val="accent1"/>
            </a:effectRef>
            <a:fontRef idx="minor">
              <a:schemeClr val="tx1"/>
            </a:fontRef>
          </p:style>
        </p:cxnSp>
        <p:sp>
          <p:nvSpPr>
            <p:cNvPr id="22" name="矩形 21"/>
            <p:cNvSpPr/>
            <p:nvPr/>
          </p:nvSpPr>
          <p:spPr>
            <a:xfrm>
              <a:off x="5539655" y="2180828"/>
              <a:ext cx="330068" cy="2995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25" name="文字方塊 24"/>
            <p:cNvSpPr txBox="1"/>
            <p:nvPr/>
          </p:nvSpPr>
          <p:spPr>
            <a:xfrm>
              <a:off x="5244556" y="1893285"/>
              <a:ext cx="863272" cy="307777"/>
            </a:xfrm>
            <a:prstGeom prst="rect">
              <a:avLst/>
            </a:prstGeom>
            <a:noFill/>
          </p:spPr>
          <p:txBody>
            <a:bodyPr wrap="square" rtlCol="0">
              <a:spAutoFit/>
            </a:bodyPr>
            <a:lstStyle/>
            <a:p>
              <a:pPr algn="ctr"/>
              <a:r>
                <a:rPr kumimoji="1" lang="zh-TW" altLang="en-US" sz="1400" dirty="0" smtClean="0"/>
                <a:t>冰塊</a:t>
              </a:r>
              <a:endParaRPr kumimoji="1" lang="zh-TW" altLang="en-US" sz="1400" dirty="0"/>
            </a:p>
          </p:txBody>
        </p:sp>
        <p:sp>
          <p:nvSpPr>
            <p:cNvPr id="27" name="流程圖 26"/>
            <p:cNvSpPr/>
            <p:nvPr/>
          </p:nvSpPr>
          <p:spPr>
            <a:xfrm>
              <a:off x="5462349" y="2515257"/>
              <a:ext cx="461465" cy="147312"/>
            </a:xfrm>
            <a:prstGeom prst="flowChartProcess">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29" name="文字方塊 28"/>
            <p:cNvSpPr txBox="1"/>
            <p:nvPr/>
          </p:nvSpPr>
          <p:spPr>
            <a:xfrm>
              <a:off x="3891977" y="2047174"/>
              <a:ext cx="1017680" cy="738664"/>
            </a:xfrm>
            <a:prstGeom prst="rect">
              <a:avLst/>
            </a:prstGeom>
            <a:noFill/>
          </p:spPr>
          <p:txBody>
            <a:bodyPr wrap="square" rtlCol="0">
              <a:spAutoFit/>
            </a:bodyPr>
            <a:lstStyle/>
            <a:p>
              <a:r>
                <a:rPr kumimoji="1" lang="zh-TW" altLang="en-US" sz="1050" dirty="0" smtClean="0"/>
                <a:t>用樹脂土固定竹筷上下二側，上側要能放置冰塊</a:t>
              </a:r>
              <a:endParaRPr kumimoji="1" lang="zh-TW" altLang="en-US" sz="1050" dirty="0"/>
            </a:p>
          </p:txBody>
        </p:sp>
        <p:sp>
          <p:nvSpPr>
            <p:cNvPr id="30" name="文字方塊 29"/>
            <p:cNvSpPr txBox="1"/>
            <p:nvPr/>
          </p:nvSpPr>
          <p:spPr>
            <a:xfrm>
              <a:off x="4729072" y="3435621"/>
              <a:ext cx="2259232" cy="338554"/>
            </a:xfrm>
            <a:prstGeom prst="rect">
              <a:avLst/>
            </a:prstGeom>
            <a:noFill/>
          </p:spPr>
          <p:txBody>
            <a:bodyPr wrap="square" rtlCol="0">
              <a:spAutoFit/>
            </a:bodyPr>
            <a:lstStyle/>
            <a:p>
              <a:pPr algn="ctr"/>
              <a:r>
                <a:rPr kumimoji="1" lang="zh-TW" altLang="en-US" sz="1600" dirty="0" smtClean="0"/>
                <a:t>模擬南極洲陸地上的冰</a:t>
              </a:r>
              <a:endParaRPr kumimoji="1" lang="zh-TW" altLang="en-US" sz="1600" dirty="0"/>
            </a:p>
          </p:txBody>
        </p:sp>
        <p:sp>
          <p:nvSpPr>
            <p:cNvPr id="42" name="文字方塊 41"/>
            <p:cNvSpPr txBox="1"/>
            <p:nvPr/>
          </p:nvSpPr>
          <p:spPr>
            <a:xfrm>
              <a:off x="6478085" y="2472126"/>
              <a:ext cx="1966690" cy="307777"/>
            </a:xfrm>
            <a:prstGeom prst="rect">
              <a:avLst/>
            </a:prstGeom>
            <a:noFill/>
          </p:spPr>
          <p:txBody>
            <a:bodyPr wrap="square" rtlCol="0">
              <a:spAutoFit/>
            </a:bodyPr>
            <a:lstStyle/>
            <a:p>
              <a:r>
                <a:rPr kumimoji="1" lang="zh-TW" altLang="en-US" sz="1400" dirty="0"/>
                <a:t>海平面不會上升</a:t>
              </a:r>
              <a:r>
                <a:rPr kumimoji="1" lang="en-US" altLang="zh-TW" sz="1400" dirty="0"/>
                <a:t>(      )</a:t>
              </a:r>
              <a:endParaRPr kumimoji="1" lang="zh-TW" altLang="en-US" sz="1400" dirty="0"/>
            </a:p>
          </p:txBody>
        </p:sp>
        <p:sp>
          <p:nvSpPr>
            <p:cNvPr id="43" name="文字方塊 42"/>
            <p:cNvSpPr txBox="1"/>
            <p:nvPr/>
          </p:nvSpPr>
          <p:spPr>
            <a:xfrm>
              <a:off x="6478085" y="2217338"/>
              <a:ext cx="1867187" cy="307777"/>
            </a:xfrm>
            <a:prstGeom prst="rect">
              <a:avLst/>
            </a:prstGeom>
            <a:noFill/>
          </p:spPr>
          <p:txBody>
            <a:bodyPr wrap="square" rtlCol="0">
              <a:spAutoFit/>
            </a:bodyPr>
            <a:lstStyle/>
            <a:p>
              <a:r>
                <a:rPr kumimoji="1" lang="zh-TW" altLang="en-US" sz="1400" dirty="0"/>
                <a:t>海平面會上升</a:t>
              </a:r>
              <a:r>
                <a:rPr kumimoji="1" lang="en-US" altLang="zh-TW" sz="1400" dirty="0"/>
                <a:t>(      )</a:t>
              </a:r>
              <a:endParaRPr kumimoji="1" lang="zh-TW" altLang="en-US" sz="1400" dirty="0"/>
            </a:p>
          </p:txBody>
        </p:sp>
        <p:cxnSp>
          <p:nvCxnSpPr>
            <p:cNvPr id="44" name="直線箭頭接點 43"/>
            <p:cNvCxnSpPr/>
            <p:nvPr/>
          </p:nvCxnSpPr>
          <p:spPr>
            <a:xfrm flipH="1">
              <a:off x="6225032" y="2400001"/>
              <a:ext cx="34078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直線箭頭接點 44"/>
            <p:cNvCxnSpPr/>
            <p:nvPr/>
          </p:nvCxnSpPr>
          <p:spPr>
            <a:xfrm flipH="1">
              <a:off x="6225032" y="2649348"/>
              <a:ext cx="34078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直線接點 20"/>
            <p:cNvCxnSpPr/>
            <p:nvPr/>
          </p:nvCxnSpPr>
          <p:spPr>
            <a:xfrm>
              <a:off x="5215700" y="2649348"/>
              <a:ext cx="921597"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文字方塊 38"/>
            <p:cNvSpPr txBox="1"/>
            <p:nvPr/>
          </p:nvSpPr>
          <p:spPr>
            <a:xfrm>
              <a:off x="4990102" y="2824812"/>
              <a:ext cx="844966" cy="307777"/>
            </a:xfrm>
            <a:prstGeom prst="rect">
              <a:avLst/>
            </a:prstGeom>
            <a:noFill/>
          </p:spPr>
          <p:txBody>
            <a:bodyPr wrap="square" rtlCol="0">
              <a:spAutoFit/>
            </a:bodyPr>
            <a:lstStyle/>
            <a:p>
              <a:pPr algn="ctr"/>
              <a:r>
                <a:rPr kumimoji="1" lang="zh-TW" altLang="en-US" sz="1400" dirty="0" smtClean="0"/>
                <a:t>水</a:t>
              </a:r>
              <a:endParaRPr kumimoji="1" lang="zh-TW" altLang="en-US" sz="1400" dirty="0"/>
            </a:p>
          </p:txBody>
        </p:sp>
        <p:cxnSp>
          <p:nvCxnSpPr>
            <p:cNvPr id="33" name="曲線接點 32"/>
            <p:cNvCxnSpPr/>
            <p:nvPr/>
          </p:nvCxnSpPr>
          <p:spPr>
            <a:xfrm>
              <a:off x="5693082" y="2925812"/>
              <a:ext cx="922634" cy="20677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文字方塊 45"/>
            <p:cNvSpPr txBox="1"/>
            <p:nvPr/>
          </p:nvSpPr>
          <p:spPr>
            <a:xfrm>
              <a:off x="6565821" y="2978700"/>
              <a:ext cx="844966" cy="307777"/>
            </a:xfrm>
            <a:prstGeom prst="rect">
              <a:avLst/>
            </a:prstGeom>
            <a:noFill/>
          </p:spPr>
          <p:txBody>
            <a:bodyPr wrap="square" rtlCol="0">
              <a:spAutoFit/>
            </a:bodyPr>
            <a:lstStyle/>
            <a:p>
              <a:r>
                <a:rPr kumimoji="1" lang="zh-TW" altLang="en-US" sz="1400" dirty="0" smtClean="0"/>
                <a:t>竹筷</a:t>
              </a:r>
              <a:endParaRPr kumimoji="1" lang="zh-TW" altLang="en-US" sz="1400" dirty="0"/>
            </a:p>
          </p:txBody>
        </p:sp>
        <p:cxnSp>
          <p:nvCxnSpPr>
            <p:cNvPr id="37" name="曲線接點 36"/>
            <p:cNvCxnSpPr>
              <a:stCxn id="27" idx="1"/>
            </p:cNvCxnSpPr>
            <p:nvPr/>
          </p:nvCxnSpPr>
          <p:spPr>
            <a:xfrm rot="10800000">
              <a:off x="4909657" y="2341571"/>
              <a:ext cx="552692" cy="247342"/>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等腰三角形 46"/>
            <p:cNvSpPr/>
            <p:nvPr/>
          </p:nvSpPr>
          <p:spPr>
            <a:xfrm>
              <a:off x="5578012" y="3120454"/>
              <a:ext cx="230140" cy="263113"/>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48" name="矩形 47"/>
            <p:cNvSpPr/>
            <p:nvPr/>
          </p:nvSpPr>
          <p:spPr>
            <a:xfrm>
              <a:off x="5504569" y="2493292"/>
              <a:ext cx="377026" cy="169277"/>
            </a:xfrm>
            <a:prstGeom prst="rect">
              <a:avLst/>
            </a:prstGeom>
          </p:spPr>
          <p:txBody>
            <a:bodyPr wrap="none">
              <a:spAutoFit/>
            </a:bodyPr>
            <a:lstStyle/>
            <a:p>
              <a:r>
                <a:rPr kumimoji="1" lang="zh-TW" altLang="en-US" sz="500" dirty="0"/>
                <a:t>樹脂土</a:t>
              </a:r>
              <a:endParaRPr lang="zh-TW" altLang="en-US" sz="500" dirty="0"/>
            </a:p>
          </p:txBody>
        </p:sp>
        <p:sp>
          <p:nvSpPr>
            <p:cNvPr id="49" name="矩形 48"/>
            <p:cNvSpPr/>
            <p:nvPr/>
          </p:nvSpPr>
          <p:spPr>
            <a:xfrm>
              <a:off x="5523805" y="3241814"/>
              <a:ext cx="338554" cy="153888"/>
            </a:xfrm>
            <a:prstGeom prst="rect">
              <a:avLst/>
            </a:prstGeom>
          </p:spPr>
          <p:txBody>
            <a:bodyPr wrap="none">
              <a:spAutoFit/>
            </a:bodyPr>
            <a:lstStyle/>
            <a:p>
              <a:pPr algn="r"/>
              <a:r>
                <a:rPr kumimoji="1" lang="zh-TW" altLang="en-US" sz="400" dirty="0"/>
                <a:t>樹脂土</a:t>
              </a:r>
              <a:endParaRPr lang="zh-TW" altLang="en-US" sz="400" dirty="0"/>
            </a:p>
          </p:txBody>
        </p:sp>
        <p:cxnSp>
          <p:nvCxnSpPr>
            <p:cNvPr id="52" name="直線接點 51"/>
            <p:cNvCxnSpPr>
              <a:stCxn id="27" idx="2"/>
              <a:endCxn id="47" idx="0"/>
            </p:cNvCxnSpPr>
            <p:nvPr/>
          </p:nvCxnSpPr>
          <p:spPr>
            <a:xfrm>
              <a:off x="5693082" y="2662569"/>
              <a:ext cx="0" cy="457885"/>
            </a:xfrm>
            <a:prstGeom prst="line">
              <a:avLst/>
            </a:prstGeom>
          </p:spPr>
          <p:style>
            <a:lnRef idx="2">
              <a:schemeClr val="dk1"/>
            </a:lnRef>
            <a:fillRef idx="0">
              <a:schemeClr val="dk1"/>
            </a:fillRef>
            <a:effectRef idx="1">
              <a:schemeClr val="dk1"/>
            </a:effectRef>
            <a:fontRef idx="minor">
              <a:schemeClr val="tx1"/>
            </a:fontRef>
          </p:style>
        </p:cxnSp>
      </p:grpSp>
      <p:pic>
        <p:nvPicPr>
          <p:cNvPr id="2" name="圖片 1"/>
          <p:cNvPicPr>
            <a:picLocks noChangeAspect="1"/>
          </p:cNvPicPr>
          <p:nvPr/>
        </p:nvPicPr>
        <p:blipFill>
          <a:blip r:embed="rId2"/>
          <a:stretch>
            <a:fillRect/>
          </a:stretch>
        </p:blipFill>
        <p:spPr>
          <a:xfrm>
            <a:off x="1037771" y="754769"/>
            <a:ext cx="2314102" cy="2431484"/>
          </a:xfrm>
          <a:prstGeom prst="rect">
            <a:avLst/>
          </a:prstGeom>
        </p:spPr>
      </p:pic>
      <p:pic>
        <p:nvPicPr>
          <p:cNvPr id="3" name="圖片 2"/>
          <p:cNvPicPr>
            <a:picLocks noChangeAspect="1"/>
          </p:cNvPicPr>
          <p:nvPr/>
        </p:nvPicPr>
        <p:blipFill>
          <a:blip r:embed="rId3"/>
          <a:stretch>
            <a:fillRect/>
          </a:stretch>
        </p:blipFill>
        <p:spPr>
          <a:xfrm>
            <a:off x="546137" y="3664794"/>
            <a:ext cx="3159254" cy="2075645"/>
          </a:xfrm>
          <a:prstGeom prst="rect">
            <a:avLst/>
          </a:prstGeom>
        </p:spPr>
      </p:pic>
      <p:sp>
        <p:nvSpPr>
          <p:cNvPr id="4" name="向右箭號 3"/>
          <p:cNvSpPr/>
          <p:nvPr/>
        </p:nvSpPr>
        <p:spPr>
          <a:xfrm>
            <a:off x="4032722" y="1760194"/>
            <a:ext cx="693942" cy="54435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a:p>
        </p:txBody>
      </p:sp>
      <p:sp>
        <p:nvSpPr>
          <p:cNvPr id="50" name="向右箭號 49"/>
          <p:cNvSpPr/>
          <p:nvPr/>
        </p:nvSpPr>
        <p:spPr>
          <a:xfrm>
            <a:off x="3938522" y="4982186"/>
            <a:ext cx="693942" cy="54435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a:p>
        </p:txBody>
      </p:sp>
      <p:sp>
        <p:nvSpPr>
          <p:cNvPr id="51" name="矩形 50"/>
          <p:cNvSpPr/>
          <p:nvPr/>
        </p:nvSpPr>
        <p:spPr>
          <a:xfrm>
            <a:off x="2985460" y="78354"/>
            <a:ext cx="3794466"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zh-TW" b="1" dirty="0"/>
              <a:t>學習單</a:t>
            </a:r>
            <a:r>
              <a:rPr lang="en-US" altLang="zh-TW" b="1" dirty="0"/>
              <a:t>(</a:t>
            </a:r>
            <a:r>
              <a:rPr lang="zh-TW" altLang="zh-TW" b="1" dirty="0"/>
              <a:t>二</a:t>
            </a:r>
            <a:r>
              <a:rPr lang="en-US" altLang="zh-TW" b="1" dirty="0"/>
              <a:t>)   </a:t>
            </a:r>
            <a:r>
              <a:rPr lang="zh-TW" altLang="zh-TW" b="1" u="sng" dirty="0"/>
              <a:t>南極、北極融冰比一比</a:t>
            </a:r>
            <a:r>
              <a:rPr lang="zh-TW" altLang="zh-TW" dirty="0"/>
              <a:t> </a:t>
            </a:r>
            <a:endParaRPr lang="zh-TW" altLang="en-US" dirty="0"/>
          </a:p>
        </p:txBody>
      </p:sp>
      <p:sp>
        <p:nvSpPr>
          <p:cNvPr id="6" name="矩形 5"/>
          <p:cNvSpPr/>
          <p:nvPr/>
        </p:nvSpPr>
        <p:spPr>
          <a:xfrm>
            <a:off x="546137" y="5924756"/>
            <a:ext cx="8192651" cy="707886"/>
          </a:xfrm>
          <a:prstGeom prst="rect">
            <a:avLst/>
          </a:prstGeom>
        </p:spPr>
        <p:txBody>
          <a:bodyPr wrap="square">
            <a:spAutoFit/>
          </a:bodyPr>
          <a:lstStyle/>
          <a:p>
            <a:r>
              <a:rPr lang="zh-TW" altLang="zh-TW" sz="2000" dirty="0"/>
              <a:t>推論</a:t>
            </a:r>
            <a:r>
              <a:rPr lang="en-US" altLang="zh-TW" sz="2000" dirty="0"/>
              <a:t>:</a:t>
            </a:r>
            <a:r>
              <a:rPr lang="zh-TW" altLang="zh-TW" sz="2000" dirty="0"/>
              <a:t>由以上的操作實驗觀察後，我認為全球暖化會造成海平面</a:t>
            </a:r>
            <a:r>
              <a:rPr lang="zh-TW" altLang="zh-TW" sz="2000" u="sng" dirty="0"/>
              <a:t>主要</a:t>
            </a:r>
            <a:r>
              <a:rPr lang="zh-TW" altLang="zh-TW" sz="2000" dirty="0"/>
              <a:t>的原因是 □南極洲的冰、□北極的冰 融化所造成的。</a:t>
            </a:r>
            <a:r>
              <a:rPr lang="en-US" altLang="zh-TW" sz="2000" dirty="0"/>
              <a:t>(</a:t>
            </a:r>
            <a:r>
              <a:rPr lang="zh-TW" altLang="zh-TW" sz="2000" dirty="0"/>
              <a:t>請打勾</a:t>
            </a:r>
            <a:r>
              <a:rPr lang="en-US" altLang="zh-TW" sz="2000" dirty="0"/>
              <a:t>)</a:t>
            </a:r>
            <a:endParaRPr lang="zh-TW" altLang="zh-TW" sz="2000" dirty="0"/>
          </a:p>
        </p:txBody>
      </p:sp>
      <p:sp>
        <p:nvSpPr>
          <p:cNvPr id="53" name="文字方塊 52"/>
          <p:cNvSpPr txBox="1"/>
          <p:nvPr/>
        </p:nvSpPr>
        <p:spPr>
          <a:xfrm>
            <a:off x="6825068" y="78624"/>
            <a:ext cx="2160747" cy="523220"/>
          </a:xfrm>
          <a:prstGeom prst="rect">
            <a:avLst/>
          </a:prstGeom>
          <a:noFill/>
        </p:spPr>
        <p:txBody>
          <a:bodyPr wrap="square" rtlCol="0">
            <a:spAutoFit/>
          </a:bodyPr>
          <a:lstStyle/>
          <a:p>
            <a:r>
              <a:rPr kumimoji="1" lang="zh-TW" altLang="en-US" sz="2800" dirty="0" smtClean="0">
                <a:solidFill>
                  <a:srgbClr val="FF0000"/>
                </a:solidFill>
              </a:rPr>
              <a:t>第三節開始</a:t>
            </a:r>
            <a:endParaRPr kumimoji="1" lang="zh-TW" altLang="en-US" sz="2800" dirty="0">
              <a:solidFill>
                <a:srgbClr val="FF0000"/>
              </a:solidFill>
            </a:endParaRPr>
          </a:p>
        </p:txBody>
      </p:sp>
    </p:spTree>
    <p:extLst>
      <p:ext uri="{BB962C8B-B14F-4D97-AF65-F5344CB8AC3E}">
        <p14:creationId xmlns:p14="http://schemas.microsoft.com/office/powerpoint/2010/main" val="39783974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1954" y="225810"/>
            <a:ext cx="8758046" cy="2308324"/>
          </a:xfrm>
          <a:prstGeom prst="rect">
            <a:avLst/>
          </a:prstGeom>
        </p:spPr>
        <p:txBody>
          <a:bodyPr wrap="square">
            <a:spAutoFit/>
          </a:bodyPr>
          <a:lstStyle/>
          <a:p>
            <a:r>
              <a:rPr lang="zh-TW" altLang="zh-TW" sz="2400" b="1" dirty="0"/>
              <a:t>氣象醫學預報正夯</a:t>
            </a:r>
            <a:endParaRPr lang="zh-TW" altLang="zh-TW" sz="2400" dirty="0"/>
          </a:p>
          <a:p>
            <a:r>
              <a:rPr lang="en-US" altLang="zh-TW" sz="2000" dirty="0"/>
              <a:t>    </a:t>
            </a:r>
            <a:r>
              <a:rPr lang="zh-TW" altLang="zh-TW" sz="2400" dirty="0"/>
              <a:t>天氣變化莫測，除了做好個人因應措施，</a:t>
            </a:r>
            <a:r>
              <a:rPr lang="zh-TW" altLang="zh-TW" sz="2400" dirty="0">
                <a:solidFill>
                  <a:srgbClr val="0000FF"/>
                </a:solidFill>
              </a:rPr>
              <a:t>讓身體節奏和季節協調</a:t>
            </a:r>
            <a:r>
              <a:rPr lang="zh-TW" altLang="zh-TW" sz="2400" dirty="0"/>
              <a:t>，從社會到政府，都要做好防範準備。比如醫療人員應具備天氣可能造成相關疾病的知識，了解不論太冷或太熱都能增加死亡率，賴昂廷說，因此醫護人員能在天氣變化時提醒老人、小孩及慢性病人多注意，減少併發症死亡率，急診也不再一變天就塞車</a:t>
            </a:r>
            <a:r>
              <a:rPr lang="zh-TW" altLang="zh-TW" sz="2400" dirty="0" smtClean="0"/>
              <a:t>。</a:t>
            </a:r>
            <a:endParaRPr lang="zh-TW" altLang="zh-TW" sz="2400" dirty="0"/>
          </a:p>
        </p:txBody>
      </p:sp>
      <p:graphicFrame>
        <p:nvGraphicFramePr>
          <p:cNvPr id="5" name="物件 4"/>
          <p:cNvGraphicFramePr>
            <a:graphicFrameLocks noChangeAspect="1"/>
          </p:cNvGraphicFramePr>
          <p:nvPr>
            <p:extLst>
              <p:ext uri="{D42A27DB-BD31-4B8C-83A1-F6EECF244321}">
                <p14:modId xmlns:p14="http://schemas.microsoft.com/office/powerpoint/2010/main" val="3481221354"/>
              </p:ext>
            </p:extLst>
          </p:nvPr>
        </p:nvGraphicFramePr>
        <p:xfrm>
          <a:off x="584199" y="2611948"/>
          <a:ext cx="7052734" cy="3950701"/>
        </p:xfrm>
        <a:graphic>
          <a:graphicData uri="http://schemas.openxmlformats.org/presentationml/2006/ole">
            <mc:AlternateContent xmlns:mc="http://schemas.openxmlformats.org/markup-compatibility/2006">
              <mc:Choice xmlns:v="urn:schemas-microsoft-com:vml" Requires="v">
                <p:oleObj spid="_x0000_s1072" name="文件" r:id="rId4" imgW="6121400" imgH="3429000" progId="Word.Document.12">
                  <p:embed/>
                </p:oleObj>
              </mc:Choice>
              <mc:Fallback>
                <p:oleObj name="文件" r:id="rId4" imgW="6121400" imgH="3429000" progId="Word.Document.12">
                  <p:embed/>
                  <p:pic>
                    <p:nvPicPr>
                      <p:cNvPr id="0" name=""/>
                      <p:cNvPicPr/>
                      <p:nvPr/>
                    </p:nvPicPr>
                    <p:blipFill>
                      <a:blip r:embed="rId5"/>
                      <a:stretch>
                        <a:fillRect/>
                      </a:stretch>
                    </p:blipFill>
                    <p:spPr>
                      <a:xfrm>
                        <a:off x="584199" y="2611948"/>
                        <a:ext cx="7052734" cy="3950701"/>
                      </a:xfrm>
                      <a:prstGeom prst="rect">
                        <a:avLst/>
                      </a:prstGeom>
                    </p:spPr>
                  </p:pic>
                </p:oleObj>
              </mc:Fallback>
            </mc:AlternateContent>
          </a:graphicData>
        </a:graphic>
      </p:graphicFrame>
      <p:sp>
        <p:nvSpPr>
          <p:cNvPr id="6" name="矩形 5"/>
          <p:cNvSpPr/>
          <p:nvPr/>
        </p:nvSpPr>
        <p:spPr>
          <a:xfrm>
            <a:off x="4367769" y="6005605"/>
            <a:ext cx="4572000" cy="707886"/>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zh-TW" altLang="zh-TW" sz="2000" dirty="0"/>
              <a:t>各位小朋友，你認為臺灣需要做「</a:t>
            </a:r>
            <a:r>
              <a:rPr lang="zh-TW" altLang="zh-TW" sz="2000" b="1" dirty="0"/>
              <a:t>氣象醫學預報」嗎？為什麼？</a:t>
            </a:r>
            <a:r>
              <a:rPr lang="zh-TW" altLang="zh-TW" sz="2000" dirty="0"/>
              <a:t> </a:t>
            </a:r>
            <a:endParaRPr lang="zh-TW" altLang="en-US" sz="2000" dirty="0"/>
          </a:p>
        </p:txBody>
      </p:sp>
    </p:spTree>
    <p:extLst>
      <p:ext uri="{BB962C8B-B14F-4D97-AF65-F5344CB8AC3E}">
        <p14:creationId xmlns:p14="http://schemas.microsoft.com/office/powerpoint/2010/main" val="17564481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9885" y="148459"/>
            <a:ext cx="8577010" cy="5755422"/>
          </a:xfrm>
          <a:prstGeom prst="rect">
            <a:avLst/>
          </a:prstGeom>
        </p:spPr>
        <p:txBody>
          <a:bodyPr wrap="square">
            <a:spAutoFit/>
          </a:bodyPr>
          <a:lstStyle/>
          <a:p>
            <a:r>
              <a:rPr lang="zh-TW" altLang="zh-TW" sz="2400" b="1" dirty="0"/>
              <a:t>打雷就頭痛，</a:t>
            </a:r>
            <a:r>
              <a:rPr lang="zh-TW" altLang="zh-TW" sz="2400" b="1" dirty="0" smtClean="0"/>
              <a:t>關節炎遇冷就發作</a:t>
            </a:r>
            <a:endParaRPr lang="en-US" altLang="zh-TW" sz="2400" b="1" dirty="0" smtClean="0"/>
          </a:p>
          <a:p>
            <a:endParaRPr lang="zh-TW" altLang="zh-TW" sz="2400" dirty="0"/>
          </a:p>
          <a:p>
            <a:r>
              <a:rPr lang="zh-TW" altLang="zh-TW" sz="2000" dirty="0"/>
              <a:t>天氣熱則影響呼吸道疾病增多，這也是世界衛生組織呼籲全球必須密切關注的問題。因為</a:t>
            </a:r>
            <a:r>
              <a:rPr lang="zh-TW" altLang="zh-TW" sz="2000" dirty="0">
                <a:solidFill>
                  <a:srgbClr val="FF0000"/>
                </a:solidFill>
              </a:rPr>
              <a:t>全球氣候變遷</a:t>
            </a:r>
            <a:r>
              <a:rPr lang="zh-TW" altLang="zh-TW" sz="2000" dirty="0"/>
              <a:t>及都市化，</a:t>
            </a:r>
            <a:r>
              <a:rPr lang="zh-TW" altLang="zh-TW" sz="2000" dirty="0">
                <a:solidFill>
                  <a:srgbClr val="0000FF"/>
                </a:solidFill>
              </a:rPr>
              <a:t>地球愈來愈高溫</a:t>
            </a:r>
            <a:r>
              <a:rPr lang="zh-TW" altLang="zh-TW" sz="2000" dirty="0"/>
              <a:t>，造成</a:t>
            </a:r>
            <a:r>
              <a:rPr lang="zh-TW" altLang="zh-TW" sz="2000" dirty="0">
                <a:solidFill>
                  <a:srgbClr val="0000FF"/>
                </a:solidFill>
              </a:rPr>
              <a:t>海洋中的毒物揮發</a:t>
            </a:r>
            <a:r>
              <a:rPr lang="zh-TW" altLang="zh-TW" sz="2000" dirty="0"/>
              <a:t>，</a:t>
            </a:r>
            <a:r>
              <a:rPr lang="zh-TW" altLang="zh-TW" sz="2000" dirty="0">
                <a:solidFill>
                  <a:srgbClr val="0000FF"/>
                </a:solidFill>
              </a:rPr>
              <a:t>空氣中的微生物及過敏源</a:t>
            </a:r>
            <a:r>
              <a:rPr lang="zh-TW" altLang="zh-TW" sz="2000" dirty="0"/>
              <a:t>，如塵蟎、黴菌等增加，</a:t>
            </a:r>
            <a:r>
              <a:rPr lang="zh-TW" altLang="zh-TW" sz="2000" dirty="0">
                <a:solidFill>
                  <a:srgbClr val="0000FF"/>
                </a:solidFill>
              </a:rPr>
              <a:t>增加氣喘、過敏性鼻炎和阻塞性肺疾復發機會</a:t>
            </a:r>
            <a:r>
              <a:rPr lang="zh-TW" altLang="zh-TW" sz="2000" dirty="0"/>
              <a:t>。</a:t>
            </a:r>
            <a:r>
              <a:rPr lang="zh-TW" altLang="zh-TW" sz="2000" dirty="0">
                <a:solidFill>
                  <a:srgbClr val="FF0000"/>
                </a:solidFill>
              </a:rPr>
              <a:t>氣溫升高也惡化都市中的空氣污染</a:t>
            </a:r>
            <a:r>
              <a:rPr lang="zh-TW" altLang="zh-TW" sz="2000" dirty="0"/>
              <a:t>，引起咳嗽、胸悶、刺激喉嚨、鼻塞「甚至導致肺部組織纖維化，」鑽研氣候與疾病研究的賴昂廷指出。另外，閃電、打雷、低氣壓也會觸動頭痛雷達。美國辛辛那提大學研究發現，</a:t>
            </a:r>
            <a:r>
              <a:rPr lang="zh-TW" altLang="zh-TW" sz="2000" dirty="0">
                <a:solidFill>
                  <a:srgbClr val="0000FF"/>
                </a:solidFill>
              </a:rPr>
              <a:t>暴風雨雷電襲擊，向來受頭痛及偏頭痛困擾的人，各有</a:t>
            </a:r>
            <a:r>
              <a:rPr lang="en-US" altLang="zh-TW" sz="2000" dirty="0">
                <a:solidFill>
                  <a:srgbClr val="0000FF"/>
                </a:solidFill>
              </a:rPr>
              <a:t>31</a:t>
            </a:r>
            <a:r>
              <a:rPr lang="zh-TW" altLang="zh-TW" sz="2000" dirty="0">
                <a:solidFill>
                  <a:srgbClr val="0000FF"/>
                </a:solidFill>
              </a:rPr>
              <a:t>％及</a:t>
            </a:r>
            <a:r>
              <a:rPr lang="en-US" altLang="zh-TW" sz="2000" dirty="0">
                <a:solidFill>
                  <a:srgbClr val="0000FF"/>
                </a:solidFill>
              </a:rPr>
              <a:t>28</a:t>
            </a:r>
            <a:r>
              <a:rPr lang="zh-TW" altLang="zh-TW" sz="2000" dirty="0">
                <a:solidFill>
                  <a:srgbClr val="0000FF"/>
                </a:solidFill>
              </a:rPr>
              <a:t>％的再發作機會</a:t>
            </a:r>
            <a:r>
              <a:rPr lang="zh-TW" altLang="zh-TW" sz="2000" dirty="0"/>
              <a:t>。原因之一可能是受到雷電磁波頻率影響，</a:t>
            </a:r>
            <a:r>
              <a:rPr lang="zh-TW" altLang="zh-TW" sz="2000" dirty="0">
                <a:solidFill>
                  <a:srgbClr val="0000FF"/>
                </a:solidFill>
              </a:rPr>
              <a:t>或是閃電增加了空氣中臭氧的含量，讓黴菌、孢子及致病菌更活躍而導致頭痛</a:t>
            </a:r>
            <a:r>
              <a:rPr lang="zh-TW" altLang="zh-TW" sz="2000" dirty="0"/>
              <a:t>。雨天潮濕，也會讓</a:t>
            </a:r>
            <a:r>
              <a:rPr lang="zh-TW" altLang="zh-TW" sz="2000" dirty="0">
                <a:solidFill>
                  <a:srgbClr val="FF0000"/>
                </a:solidFill>
              </a:rPr>
              <a:t>關節發炎</a:t>
            </a:r>
            <a:r>
              <a:rPr lang="zh-TW" altLang="zh-TW" sz="2000" dirty="0"/>
              <a:t>疼痛。科學已證實，關節會受到氣壓影響，雨天、颱風來臨前氣壓遽降，關節就變得腫脹發痛。研究也發現，秋冬季節交替會影響人的行為和情緒，產生不尋常的緊張反應，稱為</a:t>
            </a:r>
            <a:r>
              <a:rPr lang="zh-TW" altLang="zh-TW" sz="2000" dirty="0">
                <a:solidFill>
                  <a:srgbClr val="FF0000"/>
                </a:solidFill>
              </a:rPr>
              <a:t>季節性情緒症候群</a:t>
            </a:r>
            <a:r>
              <a:rPr lang="zh-TW" altLang="zh-TW" sz="2000" dirty="0"/>
              <a:t>（</a:t>
            </a:r>
            <a:r>
              <a:rPr lang="en-US" altLang="zh-TW" sz="2000" dirty="0"/>
              <a:t>Seasonal Affective Disease </a:t>
            </a:r>
            <a:r>
              <a:rPr lang="zh-TW" altLang="zh-TW" sz="2000" dirty="0"/>
              <a:t>），一般</a:t>
            </a:r>
            <a:r>
              <a:rPr lang="zh-TW" altLang="zh-TW" sz="2000" dirty="0">
                <a:solidFill>
                  <a:srgbClr val="FF0000"/>
                </a:solidFill>
              </a:rPr>
              <a:t>女性較男性常見</a:t>
            </a:r>
            <a:r>
              <a:rPr lang="zh-TW" altLang="zh-TW" sz="2000" dirty="0"/>
              <a:t>。季節性情緒症候群多半受日光影響，因為光照會導致腦內傳導物質變化，如秋冬日照時間短，褪黑激素分泌較少，整個人變得懶洋洋、抑鬱寡歡、不想動、整天想宅在家。</a:t>
            </a:r>
            <a:r>
              <a:rPr lang="en-US" altLang="zh-TW" sz="2000" dirty="0"/>
              <a:t>(</a:t>
            </a:r>
            <a:r>
              <a:rPr lang="zh-TW" altLang="zh-TW" sz="2000" dirty="0"/>
              <a:t>本文摘自天下雜誌出版《跟著天氣養生》一文</a:t>
            </a:r>
            <a:r>
              <a:rPr lang="en-US" altLang="zh-TW" sz="2000" dirty="0"/>
              <a:t>)</a:t>
            </a:r>
            <a:r>
              <a:rPr lang="zh-TW" altLang="zh-TW" sz="2000" dirty="0"/>
              <a:t> </a:t>
            </a:r>
            <a:endParaRPr lang="zh-TW" altLang="en-US" sz="2000" dirty="0"/>
          </a:p>
        </p:txBody>
      </p:sp>
      <p:sp>
        <p:nvSpPr>
          <p:cNvPr id="3" name="矩形 2"/>
          <p:cNvSpPr/>
          <p:nvPr/>
        </p:nvSpPr>
        <p:spPr>
          <a:xfrm>
            <a:off x="643277" y="6157292"/>
            <a:ext cx="8263618" cy="461665"/>
          </a:xfrm>
          <a:prstGeom prst="rect">
            <a:avLst/>
          </a:prstGeom>
        </p:spPr>
        <p:txBody>
          <a:bodyPr wrap="square">
            <a:spAutoFit/>
          </a:bodyPr>
          <a:lstStyle/>
          <a:p>
            <a:r>
              <a:rPr lang="zh-TW" altLang="zh-TW" sz="2400" dirty="0">
                <a:solidFill>
                  <a:srgbClr val="FF0000"/>
                </a:solidFill>
              </a:rPr>
              <a:t>各位小朋友，你或你的家人有氣象病嗎？請你和家人討論。 </a:t>
            </a:r>
            <a:endParaRPr lang="zh-TW" altLang="en-US" sz="2400" dirty="0">
              <a:solidFill>
                <a:srgbClr val="FF0000"/>
              </a:solidFill>
            </a:endParaRPr>
          </a:p>
        </p:txBody>
      </p:sp>
    </p:spTree>
    <p:extLst>
      <p:ext uri="{BB962C8B-B14F-4D97-AF65-F5344CB8AC3E}">
        <p14:creationId xmlns:p14="http://schemas.microsoft.com/office/powerpoint/2010/main" val="1597994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4010821" y="2207526"/>
            <a:ext cx="1270701" cy="213431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TW" altLang="zh-TW" b="1" dirty="0" smtClean="0">
                <a:latin typeface="微軟正黑體"/>
                <a:ea typeface="微軟正黑體"/>
                <a:cs typeface="微軟正黑體"/>
              </a:rPr>
              <a:t>能源</a:t>
            </a:r>
            <a:r>
              <a:rPr lang="zh-TW" altLang="en-US" b="1" dirty="0" smtClean="0">
                <a:latin typeface="微軟正黑體"/>
                <a:ea typeface="微軟正黑體"/>
                <a:cs typeface="微軟正黑體"/>
              </a:rPr>
              <a:t>使用</a:t>
            </a:r>
            <a:endParaRPr lang="zh-TW" altLang="zh-TW" b="1" dirty="0">
              <a:latin typeface="微軟正黑體"/>
              <a:ea typeface="微軟正黑體"/>
              <a:cs typeface="微軟正黑體"/>
            </a:endParaRPr>
          </a:p>
        </p:txBody>
      </p:sp>
      <p:cxnSp>
        <p:nvCxnSpPr>
          <p:cNvPr id="50" name="直線箭頭接點 49"/>
          <p:cNvCxnSpPr/>
          <p:nvPr/>
        </p:nvCxnSpPr>
        <p:spPr>
          <a:xfrm flipV="1">
            <a:off x="5281522" y="2008832"/>
            <a:ext cx="456213" cy="5592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 name="圓角矩形 3"/>
          <p:cNvSpPr/>
          <p:nvPr/>
        </p:nvSpPr>
        <p:spPr>
          <a:xfrm>
            <a:off x="5757847" y="1121693"/>
            <a:ext cx="1189570" cy="8594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200" dirty="0">
                <a:solidFill>
                  <a:srgbClr val="FF0000"/>
                </a:solidFill>
                <a:latin typeface="微軟正黑體"/>
                <a:ea typeface="微軟正黑體"/>
                <a:cs typeface="微軟正黑體"/>
              </a:rPr>
              <a:t>增加</a:t>
            </a:r>
            <a:endParaRPr lang="en-US" altLang="zh-TW" sz="1200" dirty="0">
              <a:solidFill>
                <a:srgbClr val="FF0000"/>
              </a:solidFill>
              <a:latin typeface="微軟正黑體"/>
              <a:ea typeface="微軟正黑體"/>
              <a:cs typeface="微軟正黑體"/>
            </a:endParaRPr>
          </a:p>
          <a:p>
            <a:pPr algn="ctr"/>
            <a:r>
              <a:rPr lang="zh-TW" altLang="zh-TW" sz="1200" dirty="0">
                <a:solidFill>
                  <a:srgbClr val="FF0000"/>
                </a:solidFill>
                <a:latin typeface="微軟正黑體"/>
                <a:ea typeface="微軟正黑體"/>
                <a:cs typeface="微軟正黑體"/>
              </a:rPr>
              <a:t>溫</a:t>
            </a:r>
            <a:r>
              <a:rPr lang="zh-TW" altLang="zh-TW" sz="1200" dirty="0" smtClean="0">
                <a:solidFill>
                  <a:srgbClr val="FF0000"/>
                </a:solidFill>
                <a:latin typeface="微軟正黑體"/>
                <a:ea typeface="微軟正黑體"/>
                <a:cs typeface="微軟正黑體"/>
              </a:rPr>
              <a:t>室氣體</a:t>
            </a:r>
            <a:r>
              <a:rPr lang="zh-TW" altLang="zh-TW" sz="1600" dirty="0" smtClean="0">
                <a:latin typeface="微軟正黑體"/>
                <a:ea typeface="微軟正黑體"/>
                <a:cs typeface="微軟正黑體"/>
              </a:rPr>
              <a:t> </a:t>
            </a:r>
            <a:endParaRPr kumimoji="1" lang="zh-TW" altLang="en-US" sz="1600" dirty="0">
              <a:latin typeface="微軟正黑體"/>
              <a:ea typeface="微軟正黑體"/>
              <a:cs typeface="微軟正黑體"/>
            </a:endParaRPr>
          </a:p>
        </p:txBody>
      </p:sp>
      <p:cxnSp>
        <p:nvCxnSpPr>
          <p:cNvPr id="5" name="直線箭頭接點 4"/>
          <p:cNvCxnSpPr/>
          <p:nvPr/>
        </p:nvCxnSpPr>
        <p:spPr>
          <a:xfrm>
            <a:off x="8018914" y="2969979"/>
            <a:ext cx="0" cy="6444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文字方塊 5"/>
          <p:cNvSpPr txBox="1"/>
          <p:nvPr/>
        </p:nvSpPr>
        <p:spPr>
          <a:xfrm>
            <a:off x="5139969" y="1847075"/>
            <a:ext cx="679875" cy="461471"/>
          </a:xfrm>
          <a:prstGeom prst="rect">
            <a:avLst/>
          </a:prstGeom>
          <a:noFill/>
        </p:spPr>
        <p:txBody>
          <a:bodyPr wrap="square" rtlCol="0">
            <a:spAutoFit/>
          </a:bodyPr>
          <a:lstStyle/>
          <a:p>
            <a:r>
              <a:rPr kumimoji="1" lang="zh-TW" altLang="en-US" sz="1200" b="1" dirty="0">
                <a:latin typeface="微軟正黑體"/>
                <a:ea typeface="微軟正黑體"/>
                <a:cs typeface="微軟正黑體"/>
              </a:rPr>
              <a:t>造成</a:t>
            </a:r>
          </a:p>
        </p:txBody>
      </p:sp>
      <p:sp>
        <p:nvSpPr>
          <p:cNvPr id="9" name="圓角矩形 8"/>
          <p:cNvSpPr/>
          <p:nvPr/>
        </p:nvSpPr>
        <p:spPr>
          <a:xfrm>
            <a:off x="5757847" y="4463652"/>
            <a:ext cx="1189569" cy="82852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1200" dirty="0" smtClean="0">
                <a:solidFill>
                  <a:srgbClr val="0000FF"/>
                </a:solidFill>
                <a:latin typeface="微軟正黑體"/>
                <a:ea typeface="微軟正黑體"/>
                <a:cs typeface="微軟正黑體"/>
              </a:rPr>
              <a:t>增加</a:t>
            </a:r>
            <a:endParaRPr lang="en-US" altLang="zh-TW" sz="1200" dirty="0" smtClean="0">
              <a:solidFill>
                <a:srgbClr val="0000FF"/>
              </a:solidFill>
              <a:latin typeface="微軟正黑體"/>
              <a:ea typeface="微軟正黑體"/>
              <a:cs typeface="微軟正黑體"/>
            </a:endParaRPr>
          </a:p>
          <a:p>
            <a:pPr algn="ctr"/>
            <a:r>
              <a:rPr lang="zh-TW" altLang="zh-TW" sz="1200" dirty="0" smtClean="0">
                <a:solidFill>
                  <a:srgbClr val="0000FF"/>
                </a:solidFill>
                <a:latin typeface="微軟正黑體"/>
                <a:ea typeface="微軟正黑體"/>
                <a:cs typeface="微軟正黑體"/>
              </a:rPr>
              <a:t>各種污</a:t>
            </a:r>
            <a:r>
              <a:rPr lang="zh-TW" altLang="zh-TW" sz="1200" dirty="0">
                <a:solidFill>
                  <a:srgbClr val="0000FF"/>
                </a:solidFill>
                <a:latin typeface="微軟正黑體"/>
                <a:ea typeface="微軟正黑體"/>
                <a:cs typeface="微軟正黑體"/>
              </a:rPr>
              <a:t>染</a:t>
            </a:r>
            <a:endParaRPr kumimoji="1" lang="zh-TW" altLang="en-US" sz="1200" dirty="0">
              <a:solidFill>
                <a:srgbClr val="0000FF"/>
              </a:solidFill>
              <a:latin typeface="微軟正黑體"/>
              <a:ea typeface="微軟正黑體"/>
              <a:cs typeface="微軟正黑體"/>
            </a:endParaRPr>
          </a:p>
        </p:txBody>
      </p:sp>
      <p:sp>
        <p:nvSpPr>
          <p:cNvPr id="10" name="文字方塊 9"/>
          <p:cNvSpPr txBox="1"/>
          <p:nvPr/>
        </p:nvSpPr>
        <p:spPr>
          <a:xfrm>
            <a:off x="7037257" y="1695775"/>
            <a:ext cx="679875" cy="461471"/>
          </a:xfrm>
          <a:prstGeom prst="rect">
            <a:avLst/>
          </a:prstGeom>
          <a:noFill/>
        </p:spPr>
        <p:txBody>
          <a:bodyPr wrap="square" rtlCol="0">
            <a:spAutoFit/>
          </a:bodyPr>
          <a:lstStyle/>
          <a:p>
            <a:r>
              <a:rPr kumimoji="1" lang="zh-TW" altLang="en-US" sz="1200" b="1" dirty="0">
                <a:latin typeface="微軟正黑體"/>
                <a:ea typeface="微軟正黑體"/>
                <a:cs typeface="微軟正黑體"/>
              </a:rPr>
              <a:t>造成</a:t>
            </a:r>
          </a:p>
        </p:txBody>
      </p:sp>
      <p:sp>
        <p:nvSpPr>
          <p:cNvPr id="11" name="文字方塊 10"/>
          <p:cNvSpPr txBox="1"/>
          <p:nvPr/>
        </p:nvSpPr>
        <p:spPr>
          <a:xfrm>
            <a:off x="5099792" y="4392954"/>
            <a:ext cx="679875" cy="461471"/>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sp>
        <p:nvSpPr>
          <p:cNvPr id="12" name="文字方塊 11"/>
          <p:cNvSpPr txBox="1"/>
          <p:nvPr/>
        </p:nvSpPr>
        <p:spPr>
          <a:xfrm>
            <a:off x="8018914" y="3207415"/>
            <a:ext cx="679875" cy="461471"/>
          </a:xfrm>
          <a:prstGeom prst="rect">
            <a:avLst/>
          </a:prstGeom>
          <a:noFill/>
        </p:spPr>
        <p:txBody>
          <a:bodyPr wrap="square" rtlCol="0">
            <a:spAutoFit/>
          </a:bodyPr>
          <a:lstStyle/>
          <a:p>
            <a:r>
              <a:rPr kumimoji="1" lang="zh-TW" altLang="en-US" sz="1200" b="1" dirty="0">
                <a:latin typeface="微軟正黑體"/>
                <a:ea typeface="微軟正黑體"/>
                <a:cs typeface="微軟正黑體"/>
              </a:rPr>
              <a:t>造成</a:t>
            </a:r>
          </a:p>
        </p:txBody>
      </p:sp>
      <p:sp>
        <p:nvSpPr>
          <p:cNvPr id="14" name="圓角矩形 13"/>
          <p:cNvSpPr/>
          <p:nvPr/>
        </p:nvSpPr>
        <p:spPr>
          <a:xfrm>
            <a:off x="7398643" y="2110565"/>
            <a:ext cx="1174512" cy="8594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200" dirty="0" smtClean="0">
                <a:solidFill>
                  <a:srgbClr val="FF0000"/>
                </a:solidFill>
                <a:latin typeface="微軟正黑體"/>
                <a:ea typeface="微軟正黑體"/>
                <a:cs typeface="微軟正黑體"/>
              </a:rPr>
              <a:t>加劇</a:t>
            </a:r>
            <a:endParaRPr lang="en-US" altLang="zh-TW" sz="1200" dirty="0" smtClean="0">
              <a:solidFill>
                <a:srgbClr val="FF0000"/>
              </a:solidFill>
              <a:latin typeface="微軟正黑體"/>
              <a:ea typeface="微軟正黑體"/>
              <a:cs typeface="微軟正黑體"/>
            </a:endParaRPr>
          </a:p>
          <a:p>
            <a:pPr algn="ctr"/>
            <a:r>
              <a:rPr lang="zh-TW" altLang="zh-TW" sz="1200" dirty="0" smtClean="0">
                <a:solidFill>
                  <a:srgbClr val="FF0000"/>
                </a:solidFill>
                <a:latin typeface="微軟正黑體"/>
                <a:ea typeface="微軟正黑體"/>
                <a:cs typeface="微軟正黑體"/>
              </a:rPr>
              <a:t>氣候變遷</a:t>
            </a:r>
            <a:r>
              <a:rPr lang="zh-TW" altLang="zh-TW" sz="1200" dirty="0" smtClean="0">
                <a:solidFill>
                  <a:srgbClr val="FF0000"/>
                </a:solidFill>
              </a:rPr>
              <a:t> </a:t>
            </a:r>
            <a:endParaRPr kumimoji="1" lang="zh-TW" altLang="en-US" sz="1200" dirty="0">
              <a:solidFill>
                <a:srgbClr val="FF0000"/>
              </a:solidFill>
            </a:endParaRPr>
          </a:p>
        </p:txBody>
      </p:sp>
      <p:sp>
        <p:nvSpPr>
          <p:cNvPr id="15" name="圓角矩形 14"/>
          <p:cNvSpPr/>
          <p:nvPr/>
        </p:nvSpPr>
        <p:spPr>
          <a:xfrm>
            <a:off x="7398643" y="3604238"/>
            <a:ext cx="1174512" cy="859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1200" dirty="0" smtClean="0">
                <a:solidFill>
                  <a:srgbClr val="0000FF"/>
                </a:solidFill>
                <a:latin typeface="微軟正黑體"/>
                <a:ea typeface="微軟正黑體"/>
                <a:cs typeface="微軟正黑體"/>
              </a:rPr>
              <a:t>增加</a:t>
            </a:r>
            <a:endParaRPr lang="en-US" altLang="zh-TW" sz="1200" dirty="0" smtClean="0">
              <a:solidFill>
                <a:srgbClr val="0000FF"/>
              </a:solidFill>
              <a:latin typeface="微軟正黑體"/>
              <a:ea typeface="微軟正黑體"/>
              <a:cs typeface="微軟正黑體"/>
            </a:endParaRPr>
          </a:p>
          <a:p>
            <a:pPr algn="ctr"/>
            <a:r>
              <a:rPr lang="zh-TW" altLang="zh-TW" sz="1200" dirty="0" smtClean="0">
                <a:solidFill>
                  <a:srgbClr val="0000FF"/>
                </a:solidFill>
                <a:latin typeface="微軟正黑體"/>
                <a:ea typeface="微軟正黑體"/>
                <a:cs typeface="微軟正黑體"/>
              </a:rPr>
              <a:t>生物危害 </a:t>
            </a:r>
            <a:endParaRPr kumimoji="1" lang="zh-TW" altLang="en-US" sz="1200" dirty="0">
              <a:solidFill>
                <a:srgbClr val="0000FF"/>
              </a:solidFill>
              <a:latin typeface="微軟正黑體"/>
              <a:ea typeface="微軟正黑體"/>
              <a:cs typeface="微軟正黑體"/>
            </a:endParaRPr>
          </a:p>
        </p:txBody>
      </p:sp>
      <p:sp>
        <p:nvSpPr>
          <p:cNvPr id="44" name="文字方塊 43"/>
          <p:cNvSpPr txBox="1"/>
          <p:nvPr/>
        </p:nvSpPr>
        <p:spPr>
          <a:xfrm>
            <a:off x="6978215" y="4606149"/>
            <a:ext cx="679875" cy="461471"/>
          </a:xfrm>
          <a:prstGeom prst="rect">
            <a:avLst/>
          </a:prstGeom>
          <a:noFill/>
        </p:spPr>
        <p:txBody>
          <a:bodyPr wrap="square" rtlCol="0">
            <a:spAutoFit/>
          </a:bodyPr>
          <a:lstStyle/>
          <a:p>
            <a:r>
              <a:rPr kumimoji="1" lang="zh-TW" altLang="en-US" sz="1200" b="1" dirty="0">
                <a:latin typeface="微軟正黑體"/>
                <a:ea typeface="微軟正黑體"/>
                <a:cs typeface="微軟正黑體"/>
              </a:rPr>
              <a:t>造成</a:t>
            </a:r>
          </a:p>
        </p:txBody>
      </p:sp>
      <p:cxnSp>
        <p:nvCxnSpPr>
          <p:cNvPr id="45" name="直線箭頭接點 44"/>
          <p:cNvCxnSpPr/>
          <p:nvPr/>
        </p:nvCxnSpPr>
        <p:spPr>
          <a:xfrm>
            <a:off x="6947417" y="1847075"/>
            <a:ext cx="429778" cy="5203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箭頭接點 46"/>
          <p:cNvCxnSpPr/>
          <p:nvPr/>
        </p:nvCxnSpPr>
        <p:spPr>
          <a:xfrm flipV="1">
            <a:off x="6968865" y="4251158"/>
            <a:ext cx="429778" cy="4950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直線箭頭接點 50"/>
          <p:cNvCxnSpPr/>
          <p:nvPr/>
        </p:nvCxnSpPr>
        <p:spPr>
          <a:xfrm>
            <a:off x="5303343" y="4032875"/>
            <a:ext cx="476324" cy="5522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2" name="矩形 51"/>
          <p:cNvSpPr/>
          <p:nvPr/>
        </p:nvSpPr>
        <p:spPr>
          <a:xfrm>
            <a:off x="5479907" y="2459505"/>
            <a:ext cx="1776826" cy="1281864"/>
          </a:xfrm>
          <a:prstGeom prst="rect">
            <a:avLst/>
          </a:prstGeom>
        </p:spPr>
        <p:txBody>
          <a:bodyPr wrap="square">
            <a:spAutoFit/>
          </a:bodyPr>
          <a:lstStyle/>
          <a:p>
            <a:pPr lvl="0" algn="ctr"/>
            <a:r>
              <a:rPr kumimoji="1" lang="zh-TW" altLang="en-US" sz="1600" b="1" dirty="0">
                <a:solidFill>
                  <a:prstClr val="black"/>
                </a:solidFill>
                <a:latin typeface="微軟正黑體"/>
                <a:ea typeface="微軟正黑體"/>
                <a:cs typeface="微軟正黑體"/>
              </a:rPr>
              <a:t>無</a:t>
            </a:r>
            <a:endParaRPr kumimoji="1" lang="en-US" altLang="zh-TW" sz="1600" b="1" dirty="0">
              <a:solidFill>
                <a:prstClr val="black"/>
              </a:solidFill>
              <a:latin typeface="微軟正黑體"/>
              <a:ea typeface="微軟正黑體"/>
              <a:cs typeface="微軟正黑體"/>
            </a:endParaRPr>
          </a:p>
          <a:p>
            <a:pPr lvl="0" algn="ctr"/>
            <a:r>
              <a:rPr kumimoji="1" lang="zh-TW" altLang="en-US" sz="1400" b="1" dirty="0">
                <a:solidFill>
                  <a:prstClr val="black"/>
                </a:solidFill>
                <a:latin typeface="微軟正黑體"/>
                <a:ea typeface="微軟正黑體"/>
                <a:cs typeface="微軟正黑體"/>
              </a:rPr>
              <a:t>節能減碳及防治污染措施</a:t>
            </a:r>
          </a:p>
        </p:txBody>
      </p:sp>
      <p:sp>
        <p:nvSpPr>
          <p:cNvPr id="53" name="圓角矩形 52"/>
          <p:cNvSpPr/>
          <p:nvPr/>
        </p:nvSpPr>
        <p:spPr>
          <a:xfrm flipH="1">
            <a:off x="2392556" y="1121693"/>
            <a:ext cx="1203280" cy="8817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200" dirty="0" smtClean="0">
                <a:solidFill>
                  <a:srgbClr val="FF0000"/>
                </a:solidFill>
                <a:latin typeface="微軟正黑體"/>
                <a:ea typeface="微軟正黑體"/>
                <a:cs typeface="微軟正黑體"/>
              </a:rPr>
              <a:t>減少</a:t>
            </a:r>
            <a:endParaRPr lang="en-US" altLang="zh-TW" sz="1200" dirty="0" smtClean="0">
              <a:solidFill>
                <a:srgbClr val="FF0000"/>
              </a:solidFill>
              <a:latin typeface="微軟正黑體"/>
              <a:ea typeface="微軟正黑體"/>
              <a:cs typeface="微軟正黑體"/>
            </a:endParaRPr>
          </a:p>
          <a:p>
            <a:pPr algn="ctr"/>
            <a:r>
              <a:rPr lang="zh-TW" altLang="zh-TW" sz="1200" dirty="0" smtClean="0">
                <a:solidFill>
                  <a:srgbClr val="FF0000"/>
                </a:solidFill>
                <a:latin typeface="微軟正黑體"/>
                <a:ea typeface="微軟正黑體"/>
                <a:cs typeface="微軟正黑體"/>
              </a:rPr>
              <a:t>溫室氣體</a:t>
            </a:r>
            <a:r>
              <a:rPr lang="zh-TW" altLang="zh-TW" sz="1600" dirty="0" smtClean="0">
                <a:latin typeface="微軟正黑體"/>
                <a:ea typeface="微軟正黑體"/>
                <a:cs typeface="微軟正黑體"/>
              </a:rPr>
              <a:t> </a:t>
            </a:r>
            <a:endParaRPr kumimoji="1" lang="zh-TW" altLang="en-US" sz="1600" dirty="0">
              <a:latin typeface="微軟正黑體"/>
              <a:ea typeface="微軟正黑體"/>
              <a:cs typeface="微軟正黑體"/>
            </a:endParaRPr>
          </a:p>
        </p:txBody>
      </p:sp>
      <p:cxnSp>
        <p:nvCxnSpPr>
          <p:cNvPr id="54" name="直線箭頭接點 53"/>
          <p:cNvCxnSpPr/>
          <p:nvPr/>
        </p:nvCxnSpPr>
        <p:spPr>
          <a:xfrm flipH="1">
            <a:off x="1308710" y="3018110"/>
            <a:ext cx="0" cy="6611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5" name="文字方塊 54"/>
          <p:cNvSpPr txBox="1"/>
          <p:nvPr/>
        </p:nvSpPr>
        <p:spPr>
          <a:xfrm flipH="1">
            <a:off x="3776637" y="1873820"/>
            <a:ext cx="687710" cy="473489"/>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sp>
        <p:nvSpPr>
          <p:cNvPr id="56" name="圓角矩形 55"/>
          <p:cNvSpPr/>
          <p:nvPr/>
        </p:nvSpPr>
        <p:spPr>
          <a:xfrm flipH="1">
            <a:off x="2392557" y="4550680"/>
            <a:ext cx="1203279" cy="8501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1200" b="1" dirty="0" smtClean="0">
                <a:solidFill>
                  <a:srgbClr val="0000FF"/>
                </a:solidFill>
                <a:latin typeface="微軟正黑體"/>
                <a:ea typeface="微軟正黑體"/>
                <a:cs typeface="微軟正黑體"/>
              </a:rPr>
              <a:t>減少</a:t>
            </a:r>
            <a:endParaRPr lang="en-US" altLang="zh-TW" sz="1200" b="1" dirty="0" smtClean="0">
              <a:solidFill>
                <a:srgbClr val="0000FF"/>
              </a:solidFill>
              <a:latin typeface="微軟正黑體"/>
              <a:ea typeface="微軟正黑體"/>
              <a:cs typeface="微軟正黑體"/>
            </a:endParaRPr>
          </a:p>
          <a:p>
            <a:pPr algn="ctr"/>
            <a:r>
              <a:rPr lang="zh-TW" altLang="zh-TW" sz="1200" b="1" dirty="0" smtClean="0">
                <a:solidFill>
                  <a:srgbClr val="0000FF"/>
                </a:solidFill>
                <a:latin typeface="微軟正黑體"/>
                <a:ea typeface="微軟正黑體"/>
                <a:cs typeface="微軟正黑體"/>
              </a:rPr>
              <a:t>各種污</a:t>
            </a:r>
            <a:r>
              <a:rPr lang="zh-TW" altLang="zh-TW" sz="1200" b="1" dirty="0">
                <a:solidFill>
                  <a:srgbClr val="0000FF"/>
                </a:solidFill>
                <a:latin typeface="微軟正黑體"/>
                <a:ea typeface="微軟正黑體"/>
                <a:cs typeface="微軟正黑體"/>
              </a:rPr>
              <a:t>染</a:t>
            </a:r>
            <a:endParaRPr kumimoji="1" lang="zh-TW" altLang="en-US" sz="1200" b="1" dirty="0">
              <a:solidFill>
                <a:srgbClr val="0000FF"/>
              </a:solidFill>
              <a:latin typeface="微軟正黑體"/>
              <a:ea typeface="微軟正黑體"/>
              <a:cs typeface="微軟正黑體"/>
            </a:endParaRPr>
          </a:p>
        </p:txBody>
      </p:sp>
      <p:sp>
        <p:nvSpPr>
          <p:cNvPr id="57" name="文字方塊 56"/>
          <p:cNvSpPr txBox="1"/>
          <p:nvPr/>
        </p:nvSpPr>
        <p:spPr>
          <a:xfrm flipH="1">
            <a:off x="1735821" y="1683757"/>
            <a:ext cx="687710" cy="473489"/>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sp>
        <p:nvSpPr>
          <p:cNvPr id="58" name="文字方塊 57"/>
          <p:cNvSpPr txBox="1"/>
          <p:nvPr/>
        </p:nvSpPr>
        <p:spPr>
          <a:xfrm flipH="1">
            <a:off x="3776637" y="4420976"/>
            <a:ext cx="687710" cy="473489"/>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sp>
        <p:nvSpPr>
          <p:cNvPr id="59" name="文字方塊 58"/>
          <p:cNvSpPr txBox="1"/>
          <p:nvPr/>
        </p:nvSpPr>
        <p:spPr>
          <a:xfrm flipH="1">
            <a:off x="762942" y="3280686"/>
            <a:ext cx="687710" cy="473489"/>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sp>
        <p:nvSpPr>
          <p:cNvPr id="60" name="圓角矩形 59"/>
          <p:cNvSpPr/>
          <p:nvPr/>
        </p:nvSpPr>
        <p:spPr>
          <a:xfrm flipH="1">
            <a:off x="748082" y="2136316"/>
            <a:ext cx="1188048" cy="8817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200" b="1" dirty="0" smtClean="0">
                <a:solidFill>
                  <a:srgbClr val="FF0000"/>
                </a:solidFill>
                <a:latin typeface="微軟正黑體"/>
                <a:ea typeface="微軟正黑體"/>
                <a:cs typeface="微軟正黑體"/>
              </a:rPr>
              <a:t>減緩</a:t>
            </a:r>
            <a:endParaRPr lang="en-US" altLang="zh-TW" sz="1200" b="1" dirty="0" smtClean="0">
              <a:solidFill>
                <a:srgbClr val="FF0000"/>
              </a:solidFill>
              <a:latin typeface="微軟正黑體"/>
              <a:ea typeface="微軟正黑體"/>
              <a:cs typeface="微軟正黑體"/>
            </a:endParaRPr>
          </a:p>
          <a:p>
            <a:pPr algn="ctr"/>
            <a:r>
              <a:rPr lang="zh-TW" altLang="zh-TW" sz="1200" b="1" dirty="0" smtClean="0">
                <a:solidFill>
                  <a:srgbClr val="FF0000"/>
                </a:solidFill>
                <a:latin typeface="微軟正黑體"/>
                <a:ea typeface="微軟正黑體"/>
                <a:cs typeface="微軟正黑體"/>
              </a:rPr>
              <a:t>氣候變遷</a:t>
            </a:r>
            <a:r>
              <a:rPr lang="zh-TW" altLang="zh-TW" sz="1200" b="1" dirty="0" smtClean="0">
                <a:solidFill>
                  <a:srgbClr val="FF0000"/>
                </a:solidFill>
                <a:latin typeface="Weibei TC Bold"/>
                <a:cs typeface="Weibei TC Bold"/>
              </a:rPr>
              <a:t> </a:t>
            </a:r>
            <a:endParaRPr kumimoji="1" lang="zh-TW" altLang="en-US" sz="1200" b="1" dirty="0">
              <a:solidFill>
                <a:srgbClr val="FF0000"/>
              </a:solidFill>
              <a:latin typeface="Weibei TC Bold"/>
              <a:cs typeface="Weibei TC Bold"/>
            </a:endParaRPr>
          </a:p>
        </p:txBody>
      </p:sp>
      <p:sp>
        <p:nvSpPr>
          <p:cNvPr id="61" name="圓角矩形 60"/>
          <p:cNvSpPr/>
          <p:nvPr/>
        </p:nvSpPr>
        <p:spPr>
          <a:xfrm flipH="1">
            <a:off x="748082" y="3668886"/>
            <a:ext cx="1188048" cy="88179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1200" b="1" dirty="0" smtClean="0">
                <a:solidFill>
                  <a:srgbClr val="0000FF"/>
                </a:solidFill>
                <a:latin typeface="微軟正黑體"/>
                <a:ea typeface="微軟正黑體"/>
                <a:cs typeface="微軟正黑體"/>
              </a:rPr>
              <a:t>減少</a:t>
            </a:r>
            <a:endParaRPr lang="en-US" altLang="zh-TW" sz="1200" b="1" dirty="0" smtClean="0">
              <a:solidFill>
                <a:srgbClr val="0000FF"/>
              </a:solidFill>
              <a:latin typeface="微軟正黑體"/>
              <a:ea typeface="微軟正黑體"/>
              <a:cs typeface="微軟正黑體"/>
            </a:endParaRPr>
          </a:p>
          <a:p>
            <a:pPr algn="ctr"/>
            <a:r>
              <a:rPr lang="zh-TW" altLang="zh-TW" sz="1200" b="1" dirty="0" smtClean="0">
                <a:solidFill>
                  <a:srgbClr val="0000FF"/>
                </a:solidFill>
                <a:latin typeface="微軟正黑體"/>
                <a:ea typeface="微軟正黑體"/>
                <a:cs typeface="微軟正黑體"/>
              </a:rPr>
              <a:t>生物危害 </a:t>
            </a:r>
            <a:endParaRPr kumimoji="1" lang="zh-TW" altLang="en-US" sz="1200" b="1" dirty="0">
              <a:solidFill>
                <a:srgbClr val="0000FF"/>
              </a:solidFill>
              <a:latin typeface="微軟正黑體"/>
              <a:ea typeface="微軟正黑體"/>
              <a:cs typeface="微軟正黑體"/>
            </a:endParaRPr>
          </a:p>
        </p:txBody>
      </p:sp>
      <p:sp>
        <p:nvSpPr>
          <p:cNvPr id="62" name="文字方塊 61"/>
          <p:cNvSpPr txBox="1"/>
          <p:nvPr/>
        </p:nvSpPr>
        <p:spPr>
          <a:xfrm flipH="1">
            <a:off x="1673693" y="4696888"/>
            <a:ext cx="687710" cy="473489"/>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cxnSp>
        <p:nvCxnSpPr>
          <p:cNvPr id="63" name="直線箭頭接點 62"/>
          <p:cNvCxnSpPr/>
          <p:nvPr/>
        </p:nvCxnSpPr>
        <p:spPr>
          <a:xfrm flipH="1">
            <a:off x="1957825" y="1865965"/>
            <a:ext cx="434731" cy="5338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4" name="直線箭頭接點 63"/>
          <p:cNvCxnSpPr/>
          <p:nvPr/>
        </p:nvCxnSpPr>
        <p:spPr>
          <a:xfrm flipH="1" flipV="1">
            <a:off x="1936130" y="4332653"/>
            <a:ext cx="434731" cy="5078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5" name="直線箭頭接點 64"/>
          <p:cNvCxnSpPr/>
          <p:nvPr/>
        </p:nvCxnSpPr>
        <p:spPr>
          <a:xfrm flipH="1" flipV="1">
            <a:off x="3594108" y="1920502"/>
            <a:ext cx="434731" cy="5078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6" name="直線箭頭接點 65"/>
          <p:cNvCxnSpPr/>
          <p:nvPr/>
        </p:nvCxnSpPr>
        <p:spPr>
          <a:xfrm flipH="1">
            <a:off x="3573764" y="4141479"/>
            <a:ext cx="434731" cy="5338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7" name="矩形 66"/>
          <p:cNvSpPr/>
          <p:nvPr/>
        </p:nvSpPr>
        <p:spPr>
          <a:xfrm flipH="1">
            <a:off x="2079676" y="2494343"/>
            <a:ext cx="1797303" cy="1281863"/>
          </a:xfrm>
          <a:prstGeom prst="rect">
            <a:avLst/>
          </a:prstGeom>
        </p:spPr>
        <p:txBody>
          <a:bodyPr wrap="square">
            <a:spAutoFit/>
          </a:bodyPr>
          <a:lstStyle/>
          <a:p>
            <a:pPr lvl="0" algn="ctr"/>
            <a:r>
              <a:rPr kumimoji="1" lang="zh-TW" altLang="en-US" sz="1600" b="1" dirty="0" smtClean="0">
                <a:solidFill>
                  <a:prstClr val="black"/>
                </a:solidFill>
                <a:latin typeface="微軟正黑體"/>
                <a:ea typeface="微軟正黑體"/>
                <a:cs typeface="微軟正黑體"/>
              </a:rPr>
              <a:t>有</a:t>
            </a:r>
            <a:endParaRPr kumimoji="1" lang="en-US" altLang="zh-TW" sz="1600" b="1" dirty="0" smtClean="0">
              <a:solidFill>
                <a:prstClr val="black"/>
              </a:solidFill>
              <a:latin typeface="微軟正黑體"/>
              <a:ea typeface="微軟正黑體"/>
              <a:cs typeface="微軟正黑體"/>
            </a:endParaRPr>
          </a:p>
          <a:p>
            <a:pPr lvl="0" algn="ctr"/>
            <a:r>
              <a:rPr kumimoji="1" lang="zh-TW" altLang="en-US" sz="1400" b="1" dirty="0" smtClean="0">
                <a:solidFill>
                  <a:prstClr val="black"/>
                </a:solidFill>
                <a:latin typeface="微軟正黑體"/>
                <a:ea typeface="微軟正黑體"/>
                <a:cs typeface="微軟正黑體"/>
              </a:rPr>
              <a:t>節能減碳及防治污染措施</a:t>
            </a:r>
            <a:endParaRPr kumimoji="1" lang="zh-TW" altLang="en-US" sz="1400" b="1" dirty="0">
              <a:solidFill>
                <a:prstClr val="black"/>
              </a:solidFill>
              <a:latin typeface="微軟正黑體"/>
              <a:ea typeface="微軟正黑體"/>
              <a:cs typeface="微軟正黑體"/>
            </a:endParaRPr>
          </a:p>
        </p:txBody>
      </p:sp>
      <p:sp>
        <p:nvSpPr>
          <p:cNvPr id="33" name="矩形 32"/>
          <p:cNvSpPr/>
          <p:nvPr/>
        </p:nvSpPr>
        <p:spPr>
          <a:xfrm>
            <a:off x="488569" y="391710"/>
            <a:ext cx="1723549" cy="461665"/>
          </a:xfrm>
          <a:prstGeom prst="rect">
            <a:avLst/>
          </a:prstGeom>
        </p:spPr>
        <p:txBody>
          <a:bodyPr wrap="none">
            <a:spAutoFit/>
          </a:bodyPr>
          <a:lstStyle/>
          <a:p>
            <a:r>
              <a:rPr lang="zh-TW" altLang="en-US" sz="2400" dirty="0" smtClean="0"/>
              <a:t>課程</a:t>
            </a:r>
            <a:r>
              <a:rPr lang="zh-TW" altLang="zh-TW" sz="2400" dirty="0" smtClean="0"/>
              <a:t>架構圖</a:t>
            </a:r>
            <a:r>
              <a:rPr lang="zh-TW" altLang="zh-TW" dirty="0" smtClean="0"/>
              <a:t> </a:t>
            </a:r>
            <a:endParaRPr lang="zh-TW" altLang="en-US" dirty="0"/>
          </a:p>
        </p:txBody>
      </p:sp>
    </p:spTree>
    <p:extLst>
      <p:ext uri="{BB962C8B-B14F-4D97-AF65-F5344CB8AC3E}">
        <p14:creationId xmlns:p14="http://schemas.microsoft.com/office/powerpoint/2010/main" val="190930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4"/>
                                        </p:tgtEl>
                                        <p:attrNameLst>
                                          <p:attrName>style.visibility</p:attrName>
                                        </p:attrNameLst>
                                      </p:cBhvr>
                                      <p:to>
                                        <p:strVal val="visible"/>
                                      </p:to>
                                    </p:set>
                                    <p:anim calcmode="lin" valueType="num">
                                      <p:cBhvr additive="base">
                                        <p:cTn id="89" dur="500" fill="hold"/>
                                        <p:tgtEl>
                                          <p:spTgt spid="54"/>
                                        </p:tgtEl>
                                        <p:attrNameLst>
                                          <p:attrName>ppt_x</p:attrName>
                                        </p:attrNameLst>
                                      </p:cBhvr>
                                      <p:tavLst>
                                        <p:tav tm="0">
                                          <p:val>
                                            <p:strVal val="#ppt_x"/>
                                          </p:val>
                                        </p:tav>
                                        <p:tav tm="100000">
                                          <p:val>
                                            <p:strVal val="#ppt_x"/>
                                          </p:val>
                                        </p:tav>
                                      </p:tavLst>
                                    </p:anim>
                                    <p:anim calcmode="lin" valueType="num">
                                      <p:cBhvr additive="base">
                                        <p:cTn id="90" dur="500" fill="hold"/>
                                        <p:tgtEl>
                                          <p:spTgt spid="5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 calcmode="lin" valueType="num">
                                      <p:cBhvr additive="base">
                                        <p:cTn id="93" dur="500" fill="hold"/>
                                        <p:tgtEl>
                                          <p:spTgt spid="59"/>
                                        </p:tgtEl>
                                        <p:attrNameLst>
                                          <p:attrName>ppt_x</p:attrName>
                                        </p:attrNameLst>
                                      </p:cBhvr>
                                      <p:tavLst>
                                        <p:tav tm="0">
                                          <p:val>
                                            <p:strVal val="#ppt_x"/>
                                          </p:val>
                                        </p:tav>
                                        <p:tav tm="100000">
                                          <p:val>
                                            <p:strVal val="#ppt_x"/>
                                          </p:val>
                                        </p:tav>
                                      </p:tavLst>
                                    </p:anim>
                                    <p:anim calcmode="lin" valueType="num">
                                      <p:cBhvr additive="base">
                                        <p:cTn id="9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p:bldP spid="11" grpId="0"/>
      <p:bldP spid="12" grpId="0"/>
      <p:bldP spid="14" grpId="0" animBg="1"/>
      <p:bldP spid="15" grpId="0" animBg="1"/>
      <p:bldP spid="44" grpId="0"/>
      <p:bldP spid="52" grpId="0"/>
      <p:bldP spid="53" grpId="0" animBg="1"/>
      <p:bldP spid="55" grpId="0"/>
      <p:bldP spid="56" grpId="0" animBg="1"/>
      <p:bldP spid="57" grpId="0"/>
      <p:bldP spid="58" grpId="0"/>
      <p:bldP spid="59" grpId="0"/>
      <p:bldP spid="60" grpId="0" animBg="1"/>
      <p:bldP spid="61" grpId="0" animBg="1"/>
      <p:bldP spid="62" grpId="0"/>
      <p:bldP spid="6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0128" y="1446998"/>
            <a:ext cx="7517815" cy="3416320"/>
          </a:xfrm>
          <a:prstGeom prst="rect">
            <a:avLst/>
          </a:prstGeom>
        </p:spPr>
        <p:txBody>
          <a:bodyPr wrap="square">
            <a:spAutoFit/>
          </a:bodyPr>
          <a:lstStyle/>
          <a:p>
            <a:pPr algn="ctr"/>
            <a:r>
              <a:rPr lang="zh-TW" altLang="zh-TW" sz="3600" dirty="0" smtClean="0"/>
              <a:t>★「</a:t>
            </a:r>
            <a:r>
              <a:rPr lang="zh-TW" altLang="zh-TW" sz="3600" u="sng" dirty="0">
                <a:hlinkClick r:id="rId2"/>
              </a:rPr>
              <a:t>柴靜《穹頂之下》</a:t>
            </a:r>
            <a:r>
              <a:rPr lang="zh-TW" altLang="zh-TW" sz="3600" dirty="0"/>
              <a:t>」</a:t>
            </a:r>
            <a:r>
              <a:rPr lang="zh-TW" altLang="zh-TW" sz="3600" dirty="0" smtClean="0"/>
              <a:t>影片</a:t>
            </a:r>
            <a:endParaRPr lang="en-US" altLang="zh-TW" sz="3600" dirty="0" smtClean="0"/>
          </a:p>
          <a:p>
            <a:pPr algn="ctr"/>
            <a:endParaRPr lang="en-US" altLang="zh-TW" sz="3600" dirty="0" smtClean="0"/>
          </a:p>
          <a:p>
            <a:pPr algn="ctr"/>
            <a:r>
              <a:rPr lang="zh-TW" altLang="zh-TW" sz="3600" dirty="0" smtClean="0">
                <a:solidFill>
                  <a:srgbClr val="FF0000"/>
                </a:solidFill>
              </a:rPr>
              <a:t>「</a:t>
            </a:r>
            <a:r>
              <a:rPr lang="zh-TW" altLang="zh-TW" sz="3600" dirty="0">
                <a:solidFill>
                  <a:srgbClr val="FF0000"/>
                </a:solidFill>
              </a:rPr>
              <a:t>同呼吸共命運</a:t>
            </a:r>
            <a:r>
              <a:rPr lang="zh-TW" altLang="zh-TW" sz="3600" dirty="0" smtClean="0">
                <a:solidFill>
                  <a:srgbClr val="FF0000"/>
                </a:solidFill>
              </a:rPr>
              <a:t>」</a:t>
            </a:r>
            <a:endParaRPr lang="zh-TW" altLang="zh-TW" sz="3600" dirty="0"/>
          </a:p>
          <a:p>
            <a:pPr algn="ctr"/>
            <a:endParaRPr lang="en-US" altLang="zh-TW" sz="3600" dirty="0" smtClean="0"/>
          </a:p>
          <a:p>
            <a:pPr algn="ctr"/>
            <a:endParaRPr lang="en-US" altLang="zh-TW" sz="3600" dirty="0"/>
          </a:p>
          <a:p>
            <a:pPr algn="ctr"/>
            <a:r>
              <a:rPr lang="zh-TW" altLang="zh-TW" sz="3600" dirty="0" smtClean="0"/>
              <a:t>請</a:t>
            </a:r>
            <a:r>
              <a:rPr lang="zh-TW" altLang="en-US" sz="3600" dirty="0" smtClean="0"/>
              <a:t>發表</a:t>
            </a:r>
            <a:r>
              <a:rPr lang="zh-TW" altLang="zh-TW" sz="3600" dirty="0" smtClean="0"/>
              <a:t>你對這部</a:t>
            </a:r>
            <a:r>
              <a:rPr lang="zh-TW" altLang="zh-TW" sz="3600" dirty="0"/>
              <a:t>影片的觀後</a:t>
            </a:r>
            <a:r>
              <a:rPr lang="zh-TW" altLang="zh-TW" sz="3600" dirty="0" smtClean="0"/>
              <a:t>心得</a:t>
            </a:r>
            <a:r>
              <a:rPr lang="zh-TW" altLang="en-US" sz="3600" dirty="0" smtClean="0"/>
              <a:t>？</a:t>
            </a:r>
            <a:endParaRPr lang="zh-TW" altLang="en-US" sz="3600" dirty="0"/>
          </a:p>
        </p:txBody>
      </p:sp>
    </p:spTree>
    <p:extLst>
      <p:ext uri="{BB962C8B-B14F-4D97-AF65-F5344CB8AC3E}">
        <p14:creationId xmlns:p14="http://schemas.microsoft.com/office/powerpoint/2010/main" val="37335106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9563" y="476515"/>
            <a:ext cx="7676527" cy="1569660"/>
          </a:xfrm>
          <a:prstGeom prst="rect">
            <a:avLst/>
          </a:prstGeom>
        </p:spPr>
        <p:txBody>
          <a:bodyPr wrap="square">
            <a:spAutoFit/>
          </a:bodyPr>
          <a:lstStyle/>
          <a:p>
            <a:pPr lvl="0"/>
            <a:r>
              <a:rPr lang="zh-TW" altLang="zh-TW" sz="3200" dirty="0">
                <a:solidFill>
                  <a:srgbClr val="FF0000"/>
                </a:solidFill>
              </a:rPr>
              <a:t>從上二堂課可以了解氣候變遷會造成各種災害，也會對我們的健康產生影響，那麼我們要怎麼辦？</a:t>
            </a:r>
          </a:p>
        </p:txBody>
      </p:sp>
      <p:sp>
        <p:nvSpPr>
          <p:cNvPr id="3" name="矩形 2"/>
          <p:cNvSpPr/>
          <p:nvPr/>
        </p:nvSpPr>
        <p:spPr>
          <a:xfrm>
            <a:off x="834503" y="4614447"/>
            <a:ext cx="7264173"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zh-TW" altLang="zh-TW" sz="3200" dirty="0" smtClean="0">
                <a:latin typeface="Lucida Grande"/>
                <a:ea typeface="Lucida Grande"/>
                <a:cs typeface="Lucida Grande"/>
              </a:rPr>
              <a:t>⌘</a:t>
            </a:r>
            <a:r>
              <a:rPr lang="zh-TW" altLang="zh-TW" sz="3200" dirty="0" smtClean="0"/>
              <a:t>發展</a:t>
            </a:r>
            <a:r>
              <a:rPr lang="zh-TW" altLang="zh-TW" sz="3200" dirty="0"/>
              <a:t>新的</a:t>
            </a:r>
            <a:r>
              <a:rPr lang="zh-TW" altLang="zh-TW" sz="3200" dirty="0" smtClean="0"/>
              <a:t>能源</a:t>
            </a:r>
            <a:endParaRPr lang="en-US" altLang="zh-TW" sz="3200" dirty="0" smtClean="0"/>
          </a:p>
          <a:p>
            <a:pPr lvl="0"/>
            <a:r>
              <a:rPr lang="zh-TW" altLang="zh-TW" sz="3200" dirty="0" smtClean="0"/>
              <a:t>，</a:t>
            </a:r>
            <a:r>
              <a:rPr lang="zh-TW" altLang="zh-TW" sz="3200" dirty="0"/>
              <a:t>例如</a:t>
            </a:r>
            <a:r>
              <a:rPr lang="en-US" altLang="zh-TW" sz="3200" dirty="0"/>
              <a:t>: </a:t>
            </a:r>
            <a:r>
              <a:rPr lang="zh-TW" altLang="zh-TW" sz="3200" dirty="0"/>
              <a:t>可再生能源：太陽能、水力能、風能、生質能、地熱能、海洋能</a:t>
            </a:r>
            <a:r>
              <a:rPr lang="en-US" altLang="zh-TW" sz="3200" dirty="0"/>
              <a:t>……</a:t>
            </a:r>
            <a:r>
              <a:rPr lang="zh-TW" altLang="zh-TW" sz="3200" dirty="0"/>
              <a:t>等。</a:t>
            </a:r>
          </a:p>
        </p:txBody>
      </p:sp>
      <p:sp>
        <p:nvSpPr>
          <p:cNvPr id="4" name="矩形 3"/>
          <p:cNvSpPr/>
          <p:nvPr/>
        </p:nvSpPr>
        <p:spPr>
          <a:xfrm>
            <a:off x="834505" y="2122776"/>
            <a:ext cx="1976823" cy="584776"/>
          </a:xfrm>
          <a:prstGeom prst="rect">
            <a:avLst/>
          </a:prstGeom>
        </p:spPr>
        <p:txBody>
          <a:bodyPr wrap="none">
            <a:spAutoFit/>
          </a:bodyPr>
          <a:lstStyle/>
          <a:p>
            <a:pPr lvl="0"/>
            <a:r>
              <a:rPr lang="zh-TW" altLang="zh-TW" sz="3200" dirty="0">
                <a:solidFill>
                  <a:prstClr val="black"/>
                </a:solidFill>
              </a:rPr>
              <a:t>學生回答</a:t>
            </a:r>
            <a:r>
              <a:rPr lang="en-US" altLang="zh-TW" sz="3200" dirty="0">
                <a:solidFill>
                  <a:prstClr val="black"/>
                </a:solidFill>
              </a:rPr>
              <a:t>:</a:t>
            </a:r>
            <a:endParaRPr lang="zh-TW" altLang="zh-TW" sz="3200" dirty="0">
              <a:solidFill>
                <a:prstClr val="black"/>
              </a:solidFill>
            </a:endParaRPr>
          </a:p>
        </p:txBody>
      </p:sp>
      <p:sp>
        <p:nvSpPr>
          <p:cNvPr id="5" name="矩形 4"/>
          <p:cNvSpPr/>
          <p:nvPr/>
        </p:nvSpPr>
        <p:spPr>
          <a:xfrm>
            <a:off x="834505" y="2938146"/>
            <a:ext cx="7264171" cy="58477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zh-TW" altLang="zh-TW" sz="3200" dirty="0">
                <a:solidFill>
                  <a:prstClr val="black"/>
                </a:solidFill>
                <a:latin typeface="Lucida Grande"/>
                <a:ea typeface="Lucida Grande"/>
                <a:cs typeface="Lucida Grande"/>
              </a:rPr>
              <a:t>⌘</a:t>
            </a:r>
            <a:r>
              <a:rPr lang="zh-TW" altLang="zh-TW" sz="3200" dirty="0">
                <a:solidFill>
                  <a:prstClr val="black"/>
                </a:solidFill>
              </a:rPr>
              <a:t>節能減碳</a:t>
            </a:r>
            <a:r>
              <a:rPr lang="en-US" altLang="zh-TW" sz="3200" dirty="0">
                <a:solidFill>
                  <a:prstClr val="black"/>
                </a:solidFill>
              </a:rPr>
              <a:t>(</a:t>
            </a:r>
            <a:r>
              <a:rPr lang="zh-TW" altLang="zh-TW" sz="3200" dirty="0">
                <a:solidFill>
                  <a:prstClr val="black"/>
                </a:solidFill>
              </a:rPr>
              <a:t>表達生活情境即可</a:t>
            </a:r>
            <a:r>
              <a:rPr lang="en-US" altLang="zh-TW" sz="3200" dirty="0">
                <a:solidFill>
                  <a:prstClr val="black"/>
                </a:solidFill>
              </a:rPr>
              <a:t>)</a:t>
            </a:r>
            <a:r>
              <a:rPr lang="zh-TW" altLang="zh-TW" sz="3200" dirty="0">
                <a:solidFill>
                  <a:prstClr val="black"/>
                </a:solidFill>
              </a:rPr>
              <a:t>。</a:t>
            </a:r>
          </a:p>
        </p:txBody>
      </p:sp>
      <p:sp>
        <p:nvSpPr>
          <p:cNvPr id="6" name="矩形 5"/>
          <p:cNvSpPr/>
          <p:nvPr/>
        </p:nvSpPr>
        <p:spPr>
          <a:xfrm>
            <a:off x="834504" y="3783141"/>
            <a:ext cx="7264172" cy="58477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zh-TW" altLang="zh-TW" sz="3200" dirty="0" smtClean="0">
                <a:solidFill>
                  <a:prstClr val="black"/>
                </a:solidFill>
                <a:latin typeface="Lucida Grande"/>
                <a:ea typeface="Lucida Grande"/>
                <a:cs typeface="Lucida Grande"/>
              </a:rPr>
              <a:t>⌘</a:t>
            </a:r>
            <a:r>
              <a:rPr lang="zh-TW" altLang="zh-TW" sz="3200" dirty="0"/>
              <a:t>避險與降險</a:t>
            </a:r>
            <a:r>
              <a:rPr lang="en-US" altLang="zh-TW" sz="3200" dirty="0"/>
              <a:t>(</a:t>
            </a:r>
            <a:r>
              <a:rPr lang="zh-TW" altLang="zh-TW" sz="3200" dirty="0"/>
              <a:t>引導出調適概念</a:t>
            </a:r>
            <a:r>
              <a:rPr lang="en-US" altLang="zh-TW" sz="3200" dirty="0"/>
              <a:t>)</a:t>
            </a:r>
            <a:r>
              <a:rPr lang="zh-TW" altLang="zh-TW" sz="3200" dirty="0"/>
              <a:t> </a:t>
            </a:r>
            <a:r>
              <a:rPr lang="zh-TW" altLang="zh-TW" sz="3200" dirty="0" smtClean="0">
                <a:solidFill>
                  <a:prstClr val="black"/>
                </a:solidFill>
              </a:rPr>
              <a:t>。</a:t>
            </a:r>
            <a:endParaRPr lang="zh-TW" altLang="zh-TW" sz="3200" dirty="0">
              <a:solidFill>
                <a:prstClr val="black"/>
              </a:solidFill>
            </a:endParaRPr>
          </a:p>
        </p:txBody>
      </p:sp>
    </p:spTree>
    <p:extLst>
      <p:ext uri="{BB962C8B-B14F-4D97-AF65-F5344CB8AC3E}">
        <p14:creationId xmlns:p14="http://schemas.microsoft.com/office/powerpoint/2010/main" val="387322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4095" y="842926"/>
            <a:ext cx="7591478" cy="1077218"/>
          </a:xfrm>
          <a:prstGeom prst="rect">
            <a:avLst/>
          </a:prstGeom>
        </p:spPr>
        <p:txBody>
          <a:bodyPr wrap="square">
            <a:spAutoFit/>
          </a:bodyPr>
          <a:lstStyle/>
          <a:p>
            <a:pPr lvl="0"/>
            <a:r>
              <a:rPr lang="en-US" altLang="zh-TW" sz="3200" dirty="0"/>
              <a:t>1</a:t>
            </a:r>
            <a:r>
              <a:rPr lang="en-US" altLang="zh-TW" sz="3200" dirty="0" smtClean="0"/>
              <a:t>.</a:t>
            </a:r>
            <a:r>
              <a:rPr lang="zh-TW" altLang="zh-TW" sz="3200" dirty="0"/>
              <a:t>提問</a:t>
            </a:r>
            <a:r>
              <a:rPr lang="en-US" altLang="zh-TW" sz="3200" dirty="0"/>
              <a:t>: </a:t>
            </a:r>
            <a:r>
              <a:rPr lang="zh-TW" altLang="zh-TW" sz="3200" dirty="0"/>
              <a:t>「化石能源」是什麼？</a:t>
            </a:r>
          </a:p>
          <a:p>
            <a:r>
              <a:rPr lang="en-US" altLang="zh-TW" sz="3200" dirty="0" smtClean="0"/>
              <a:t>   A</a:t>
            </a:r>
            <a:r>
              <a:rPr lang="en-US" altLang="zh-TW" sz="3200" dirty="0"/>
              <a:t>.</a:t>
            </a:r>
            <a:r>
              <a:rPr lang="zh-TW" altLang="zh-TW" sz="3200" dirty="0"/>
              <a:t>石油</a:t>
            </a:r>
            <a:r>
              <a:rPr lang="en-US" altLang="zh-TW" sz="3200" dirty="0"/>
              <a:t>   B.</a:t>
            </a:r>
            <a:r>
              <a:rPr lang="zh-TW" altLang="zh-TW" sz="3200" dirty="0"/>
              <a:t>煤</a:t>
            </a:r>
            <a:r>
              <a:rPr lang="en-US" altLang="zh-TW" sz="3200" dirty="0"/>
              <a:t>  C.</a:t>
            </a:r>
            <a:r>
              <a:rPr lang="zh-TW" altLang="zh-TW" sz="3200" dirty="0"/>
              <a:t>以上皆</a:t>
            </a:r>
            <a:r>
              <a:rPr lang="zh-TW" altLang="zh-TW" sz="3200" dirty="0" smtClean="0"/>
              <a:t>是</a:t>
            </a:r>
            <a:endParaRPr lang="zh-TW" altLang="zh-TW" sz="3200" dirty="0"/>
          </a:p>
        </p:txBody>
      </p:sp>
      <p:sp>
        <p:nvSpPr>
          <p:cNvPr id="3" name="矩形 2"/>
          <p:cNvSpPr/>
          <p:nvPr/>
        </p:nvSpPr>
        <p:spPr>
          <a:xfrm>
            <a:off x="4033964" y="6280659"/>
            <a:ext cx="3982242" cy="369332"/>
          </a:xfrm>
          <a:prstGeom prst="rect">
            <a:avLst/>
          </a:prstGeom>
        </p:spPr>
        <p:txBody>
          <a:bodyPr wrap="none">
            <a:spAutoFit/>
          </a:bodyPr>
          <a:lstStyle/>
          <a:p>
            <a:r>
              <a:rPr lang="zh-TW" altLang="zh-TW" dirty="0"/>
              <a:t>資料來源</a:t>
            </a:r>
            <a:r>
              <a:rPr lang="en-US" altLang="zh-TW" dirty="0"/>
              <a:t>: </a:t>
            </a:r>
            <a:r>
              <a:rPr lang="zh-TW" altLang="zh-TW" dirty="0"/>
              <a:t>中華電視公司</a:t>
            </a:r>
            <a:r>
              <a:rPr lang="en-US" altLang="zh-TW" dirty="0"/>
              <a:t>--60</a:t>
            </a:r>
            <a:r>
              <a:rPr lang="zh-TW" altLang="zh-TW" dirty="0"/>
              <a:t>秒科學讚 </a:t>
            </a:r>
            <a:endParaRPr lang="zh-TW" altLang="en-US" dirty="0"/>
          </a:p>
        </p:txBody>
      </p:sp>
      <p:pic>
        <p:nvPicPr>
          <p:cNvPr id="4" name="圖片 3">
            <a:hlinkClick r:id="rId2"/>
          </p:cNvPr>
          <p:cNvPicPr>
            <a:picLocks noChangeAspect="1"/>
          </p:cNvPicPr>
          <p:nvPr/>
        </p:nvPicPr>
        <p:blipFill>
          <a:blip r:embed="rId3"/>
          <a:stretch>
            <a:fillRect/>
          </a:stretch>
        </p:blipFill>
        <p:spPr>
          <a:xfrm>
            <a:off x="1454150" y="2628900"/>
            <a:ext cx="6562056" cy="3374772"/>
          </a:xfrm>
          <a:prstGeom prst="rect">
            <a:avLst/>
          </a:prstGeom>
        </p:spPr>
      </p:pic>
    </p:spTree>
    <p:extLst>
      <p:ext uri="{BB962C8B-B14F-4D97-AF65-F5344CB8AC3E}">
        <p14:creationId xmlns:p14="http://schemas.microsoft.com/office/powerpoint/2010/main" val="11039426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3176" y="842926"/>
            <a:ext cx="8570824" cy="1077218"/>
          </a:xfrm>
          <a:prstGeom prst="rect">
            <a:avLst/>
          </a:prstGeom>
        </p:spPr>
        <p:txBody>
          <a:bodyPr wrap="square">
            <a:spAutoFit/>
          </a:bodyPr>
          <a:lstStyle/>
          <a:p>
            <a:pPr lvl="0"/>
            <a:r>
              <a:rPr lang="en-US" altLang="zh-TW" sz="3200" dirty="0"/>
              <a:t>2</a:t>
            </a:r>
            <a:r>
              <a:rPr lang="en-US" altLang="zh-TW" sz="3200" dirty="0" smtClean="0"/>
              <a:t>.</a:t>
            </a:r>
            <a:r>
              <a:rPr lang="zh-TW" altLang="zh-TW" sz="3200" dirty="0"/>
              <a:t>你知道台灣最主要的發電方式是哪一種？</a:t>
            </a:r>
          </a:p>
          <a:p>
            <a:r>
              <a:rPr lang="zh-TW" altLang="en-US" sz="3200" dirty="0" smtClean="0"/>
              <a:t>    </a:t>
            </a:r>
            <a:r>
              <a:rPr lang="en-US" altLang="zh-TW" sz="3200" dirty="0" smtClean="0"/>
              <a:t>A</a:t>
            </a:r>
            <a:r>
              <a:rPr lang="en-US" altLang="zh-TW" sz="3200" dirty="0"/>
              <a:t>.</a:t>
            </a:r>
            <a:r>
              <a:rPr lang="zh-TW" altLang="zh-TW" sz="3200" dirty="0"/>
              <a:t>火力發電</a:t>
            </a:r>
            <a:r>
              <a:rPr lang="en-US" altLang="zh-TW" sz="3200" dirty="0"/>
              <a:t>   B.</a:t>
            </a:r>
            <a:r>
              <a:rPr lang="zh-TW" altLang="zh-TW" sz="3200" dirty="0"/>
              <a:t>水力發電</a:t>
            </a:r>
            <a:r>
              <a:rPr lang="en-US" altLang="zh-TW" sz="3200" dirty="0"/>
              <a:t>  C.</a:t>
            </a:r>
            <a:r>
              <a:rPr lang="zh-TW" altLang="zh-TW" sz="3200" dirty="0"/>
              <a:t>核能發電 </a:t>
            </a:r>
          </a:p>
        </p:txBody>
      </p:sp>
      <p:sp>
        <p:nvSpPr>
          <p:cNvPr id="3" name="矩形 2"/>
          <p:cNvSpPr/>
          <p:nvPr/>
        </p:nvSpPr>
        <p:spPr>
          <a:xfrm>
            <a:off x="4033964" y="6280659"/>
            <a:ext cx="3982242" cy="369332"/>
          </a:xfrm>
          <a:prstGeom prst="rect">
            <a:avLst/>
          </a:prstGeom>
        </p:spPr>
        <p:txBody>
          <a:bodyPr wrap="none">
            <a:spAutoFit/>
          </a:bodyPr>
          <a:lstStyle/>
          <a:p>
            <a:r>
              <a:rPr lang="zh-TW" altLang="zh-TW" dirty="0"/>
              <a:t>資料來源</a:t>
            </a:r>
            <a:r>
              <a:rPr lang="en-US" altLang="zh-TW" dirty="0"/>
              <a:t>: </a:t>
            </a:r>
            <a:r>
              <a:rPr lang="zh-TW" altLang="zh-TW" dirty="0"/>
              <a:t>中華電視公司</a:t>
            </a:r>
            <a:r>
              <a:rPr lang="en-US" altLang="zh-TW" dirty="0"/>
              <a:t>--60</a:t>
            </a:r>
            <a:r>
              <a:rPr lang="zh-TW" altLang="zh-TW" dirty="0"/>
              <a:t>秒科學讚 </a:t>
            </a:r>
            <a:endParaRPr lang="zh-TW" altLang="en-US" dirty="0"/>
          </a:p>
        </p:txBody>
      </p:sp>
      <p:pic>
        <p:nvPicPr>
          <p:cNvPr id="4" name="圖片 3">
            <a:hlinkClick r:id="rId2"/>
          </p:cNvPr>
          <p:cNvPicPr>
            <a:picLocks noChangeAspect="1"/>
          </p:cNvPicPr>
          <p:nvPr/>
        </p:nvPicPr>
        <p:blipFill>
          <a:blip r:embed="rId3"/>
          <a:stretch>
            <a:fillRect/>
          </a:stretch>
        </p:blipFill>
        <p:spPr>
          <a:xfrm>
            <a:off x="1454150" y="2628900"/>
            <a:ext cx="6562056" cy="3374772"/>
          </a:xfrm>
          <a:prstGeom prst="rect">
            <a:avLst/>
          </a:prstGeom>
        </p:spPr>
      </p:pic>
    </p:spTree>
    <p:extLst>
      <p:ext uri="{BB962C8B-B14F-4D97-AF65-F5344CB8AC3E}">
        <p14:creationId xmlns:p14="http://schemas.microsoft.com/office/powerpoint/2010/main" val="11039426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8967" y="5158699"/>
            <a:ext cx="8747411"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zh-TW" sz="3200" dirty="0" smtClean="0"/>
              <a:t>為了降低氣候變遷</a:t>
            </a:r>
            <a:r>
              <a:rPr lang="zh-TW" altLang="zh-TW" sz="3200" dirty="0"/>
              <a:t>的衝擊，再生能源是較好的方式</a:t>
            </a:r>
            <a:r>
              <a:rPr lang="en-US" altLang="zh-TW" sz="3200" dirty="0"/>
              <a:t>(</a:t>
            </a:r>
            <a:r>
              <a:rPr lang="zh-TW" altLang="zh-TW" sz="3200" dirty="0"/>
              <a:t>沒有碳排放產生或是不會產生溫室氣體的能源方式</a:t>
            </a:r>
            <a:r>
              <a:rPr lang="en-US" altLang="zh-TW" sz="3200" dirty="0"/>
              <a:t>)</a:t>
            </a:r>
            <a:r>
              <a:rPr lang="zh-TW" altLang="zh-TW" sz="3200" dirty="0"/>
              <a:t>。 </a:t>
            </a:r>
            <a:endParaRPr lang="zh-TW" altLang="en-US" sz="3200" dirty="0"/>
          </a:p>
        </p:txBody>
      </p:sp>
      <p:sp>
        <p:nvSpPr>
          <p:cNvPr id="3" name="矩形 2"/>
          <p:cNvSpPr/>
          <p:nvPr/>
        </p:nvSpPr>
        <p:spPr>
          <a:xfrm>
            <a:off x="208967" y="51657"/>
            <a:ext cx="1976823" cy="584776"/>
          </a:xfrm>
          <a:prstGeom prst="rect">
            <a:avLst/>
          </a:prstGeom>
        </p:spPr>
        <p:txBody>
          <a:bodyPr wrap="none">
            <a:spAutoFit/>
          </a:bodyPr>
          <a:lstStyle/>
          <a:p>
            <a:pPr lvl="0"/>
            <a:r>
              <a:rPr lang="zh-TW" altLang="zh-TW" sz="3200" dirty="0">
                <a:solidFill>
                  <a:prstClr val="black"/>
                </a:solidFill>
              </a:rPr>
              <a:t>總整概念</a:t>
            </a:r>
            <a:r>
              <a:rPr lang="en-US" altLang="zh-TW" sz="3200" dirty="0">
                <a:solidFill>
                  <a:prstClr val="black"/>
                </a:solidFill>
              </a:rPr>
              <a:t>:</a:t>
            </a:r>
            <a:endParaRPr lang="zh-TW" altLang="zh-TW" sz="3200" dirty="0">
              <a:solidFill>
                <a:prstClr val="black"/>
              </a:solidFill>
            </a:endParaRPr>
          </a:p>
        </p:txBody>
      </p:sp>
      <p:pic>
        <p:nvPicPr>
          <p:cNvPr id="5" name="圖片 4"/>
          <p:cNvPicPr>
            <a:picLocks noChangeAspect="1"/>
          </p:cNvPicPr>
          <p:nvPr/>
        </p:nvPicPr>
        <p:blipFill>
          <a:blip r:embed="rId2"/>
          <a:stretch>
            <a:fillRect/>
          </a:stretch>
        </p:blipFill>
        <p:spPr>
          <a:xfrm>
            <a:off x="1901106" y="1590539"/>
            <a:ext cx="5182344" cy="3535099"/>
          </a:xfrm>
          <a:prstGeom prst="rect">
            <a:avLst/>
          </a:prstGeom>
        </p:spPr>
      </p:pic>
      <p:sp>
        <p:nvSpPr>
          <p:cNvPr id="6" name="矩形 5"/>
          <p:cNvSpPr/>
          <p:nvPr/>
        </p:nvSpPr>
        <p:spPr>
          <a:xfrm>
            <a:off x="536822" y="636433"/>
            <a:ext cx="7999977" cy="954107"/>
          </a:xfrm>
          <a:prstGeom prst="rect">
            <a:avLst/>
          </a:prstGeom>
        </p:spPr>
        <p:txBody>
          <a:bodyPr wrap="square">
            <a:spAutoFit/>
          </a:bodyPr>
          <a:lstStyle/>
          <a:p>
            <a:pPr lvl="0"/>
            <a:r>
              <a:rPr lang="zh-TW" altLang="zh-TW" sz="2800" dirty="0">
                <a:solidFill>
                  <a:prstClr val="black"/>
                </a:solidFill>
              </a:rPr>
              <a:t>台灣能源短缺</a:t>
            </a:r>
            <a:r>
              <a:rPr lang="en-US" altLang="zh-TW" sz="2800" dirty="0">
                <a:solidFill>
                  <a:prstClr val="black"/>
                </a:solidFill>
              </a:rPr>
              <a:t> 99.4%</a:t>
            </a:r>
            <a:r>
              <a:rPr lang="zh-TW" altLang="zh-TW" sz="2800" dirty="0">
                <a:solidFill>
                  <a:prstClr val="black"/>
                </a:solidFill>
              </a:rPr>
              <a:t>靠國外進口，所以對臺灣而言，有必要開發新的能源</a:t>
            </a:r>
            <a:r>
              <a:rPr lang="en-US" altLang="zh-TW" sz="2800" dirty="0">
                <a:solidFill>
                  <a:prstClr val="black"/>
                </a:solidFill>
              </a:rPr>
              <a:t>(</a:t>
            </a:r>
            <a:r>
              <a:rPr lang="zh-TW" altLang="zh-TW" sz="2800" dirty="0">
                <a:solidFill>
                  <a:prstClr val="black"/>
                </a:solidFill>
              </a:rPr>
              <a:t>或替代能源</a:t>
            </a:r>
            <a:r>
              <a:rPr lang="en-US" altLang="zh-TW" sz="2800" dirty="0">
                <a:solidFill>
                  <a:prstClr val="black"/>
                </a:solidFill>
              </a:rPr>
              <a:t>)</a:t>
            </a:r>
            <a:r>
              <a:rPr lang="zh-TW" altLang="zh-TW" sz="2800" dirty="0">
                <a:solidFill>
                  <a:prstClr val="black"/>
                </a:solidFill>
              </a:rPr>
              <a:t>。</a:t>
            </a:r>
            <a:endParaRPr lang="en-US" altLang="zh-TW" sz="2800" dirty="0">
              <a:solidFill>
                <a:prstClr val="black"/>
              </a:solidFill>
            </a:endParaRPr>
          </a:p>
        </p:txBody>
      </p:sp>
    </p:spTree>
    <p:extLst>
      <p:ext uri="{BB962C8B-B14F-4D97-AF65-F5344CB8AC3E}">
        <p14:creationId xmlns:p14="http://schemas.microsoft.com/office/powerpoint/2010/main" val="31508067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3176" y="348061"/>
            <a:ext cx="8570824" cy="2062103"/>
          </a:xfrm>
          <a:prstGeom prst="rect">
            <a:avLst/>
          </a:prstGeom>
        </p:spPr>
        <p:txBody>
          <a:bodyPr wrap="square">
            <a:spAutoFit/>
          </a:bodyPr>
          <a:lstStyle/>
          <a:p>
            <a:pPr lvl="0"/>
            <a:r>
              <a:rPr lang="en-US" altLang="zh-TW" sz="3200" dirty="0" smtClean="0"/>
              <a:t>3.</a:t>
            </a:r>
            <a:r>
              <a:rPr lang="zh-TW" altLang="zh-TW" sz="3200" dirty="0"/>
              <a:t>什麼是替代能源？？</a:t>
            </a:r>
          </a:p>
          <a:p>
            <a:r>
              <a:rPr lang="zh-TW" altLang="en-US" sz="3200" dirty="0" smtClean="0"/>
              <a:t>   </a:t>
            </a:r>
            <a:r>
              <a:rPr lang="en-US" altLang="zh-TW" sz="3200" dirty="0" smtClean="0"/>
              <a:t>A</a:t>
            </a:r>
            <a:r>
              <a:rPr lang="en-US" altLang="zh-TW" sz="3200" dirty="0"/>
              <a:t>.</a:t>
            </a:r>
            <a:r>
              <a:rPr lang="zh-TW" altLang="zh-TW" sz="3200" dirty="0"/>
              <a:t>一種新發現的能源</a:t>
            </a:r>
            <a:r>
              <a:rPr lang="en-US" altLang="zh-TW" sz="3200" dirty="0"/>
              <a:t> </a:t>
            </a:r>
            <a:endParaRPr lang="zh-TW" altLang="zh-TW" sz="3200" dirty="0"/>
          </a:p>
          <a:p>
            <a:r>
              <a:rPr lang="zh-TW" altLang="en-US" sz="3200" dirty="0" smtClean="0"/>
              <a:t>   </a:t>
            </a:r>
            <a:r>
              <a:rPr lang="en-US" altLang="zh-TW" sz="3200" dirty="0" smtClean="0"/>
              <a:t>B</a:t>
            </a:r>
            <a:r>
              <a:rPr lang="en-US" altLang="zh-TW" sz="3200" dirty="0"/>
              <a:t>.</a:t>
            </a:r>
            <a:r>
              <a:rPr lang="zh-TW" altLang="zh-TW" sz="3200" dirty="0"/>
              <a:t>可以替代化石燃料的能源</a:t>
            </a:r>
            <a:r>
              <a:rPr lang="en-US" altLang="zh-TW" sz="3200" dirty="0"/>
              <a:t>  </a:t>
            </a:r>
            <a:endParaRPr lang="zh-TW" altLang="zh-TW" sz="3200" dirty="0"/>
          </a:p>
          <a:p>
            <a:r>
              <a:rPr lang="zh-TW" altLang="en-US" sz="3200" dirty="0" smtClean="0"/>
              <a:t>   </a:t>
            </a:r>
            <a:r>
              <a:rPr lang="en-US" altLang="zh-TW" sz="3200" dirty="0" smtClean="0"/>
              <a:t>C</a:t>
            </a:r>
            <a:r>
              <a:rPr lang="en-US" altLang="zh-TW" sz="3200" dirty="0"/>
              <a:t>.</a:t>
            </a:r>
            <a:r>
              <a:rPr lang="zh-TW" altLang="zh-TW" sz="3200" dirty="0"/>
              <a:t>可以被替代的能源 </a:t>
            </a:r>
          </a:p>
        </p:txBody>
      </p:sp>
      <p:sp>
        <p:nvSpPr>
          <p:cNvPr id="3" name="矩形 2"/>
          <p:cNvSpPr/>
          <p:nvPr/>
        </p:nvSpPr>
        <p:spPr>
          <a:xfrm>
            <a:off x="4033964" y="6280659"/>
            <a:ext cx="3982242" cy="369332"/>
          </a:xfrm>
          <a:prstGeom prst="rect">
            <a:avLst/>
          </a:prstGeom>
        </p:spPr>
        <p:txBody>
          <a:bodyPr wrap="none">
            <a:spAutoFit/>
          </a:bodyPr>
          <a:lstStyle/>
          <a:p>
            <a:r>
              <a:rPr lang="zh-TW" altLang="zh-TW" dirty="0"/>
              <a:t>資料來源</a:t>
            </a:r>
            <a:r>
              <a:rPr lang="en-US" altLang="zh-TW" dirty="0"/>
              <a:t>: </a:t>
            </a:r>
            <a:r>
              <a:rPr lang="zh-TW" altLang="zh-TW" dirty="0"/>
              <a:t>中華電視公司</a:t>
            </a:r>
            <a:r>
              <a:rPr lang="en-US" altLang="zh-TW" dirty="0"/>
              <a:t>--60</a:t>
            </a:r>
            <a:r>
              <a:rPr lang="zh-TW" altLang="zh-TW" dirty="0"/>
              <a:t>秒科學讚 </a:t>
            </a:r>
            <a:endParaRPr lang="zh-TW" altLang="en-US" dirty="0"/>
          </a:p>
        </p:txBody>
      </p:sp>
      <p:pic>
        <p:nvPicPr>
          <p:cNvPr id="4" name="圖片 3">
            <a:hlinkClick r:id="rId2"/>
          </p:cNvPr>
          <p:cNvPicPr>
            <a:picLocks noChangeAspect="1"/>
          </p:cNvPicPr>
          <p:nvPr/>
        </p:nvPicPr>
        <p:blipFill>
          <a:blip r:embed="rId3"/>
          <a:stretch>
            <a:fillRect/>
          </a:stretch>
        </p:blipFill>
        <p:spPr>
          <a:xfrm>
            <a:off x="1454150" y="2628900"/>
            <a:ext cx="6562056" cy="3374772"/>
          </a:xfrm>
          <a:prstGeom prst="rect">
            <a:avLst/>
          </a:prstGeom>
        </p:spPr>
      </p:pic>
    </p:spTree>
    <p:extLst>
      <p:ext uri="{BB962C8B-B14F-4D97-AF65-F5344CB8AC3E}">
        <p14:creationId xmlns:p14="http://schemas.microsoft.com/office/powerpoint/2010/main" val="25015267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3274" y="3365947"/>
            <a:ext cx="7429113" cy="2062103"/>
          </a:xfrm>
          <a:prstGeom prst="rect">
            <a:avLst/>
          </a:prstGeom>
        </p:spPr>
        <p:txBody>
          <a:bodyPr wrap="square">
            <a:spAutoFit/>
          </a:bodyPr>
          <a:lstStyle/>
          <a:p>
            <a:r>
              <a:rPr lang="zh-TW" altLang="zh-TW" sz="3200" dirty="0" smtClean="0">
                <a:solidFill>
                  <a:srgbClr val="FF0000"/>
                </a:solidFill>
              </a:rPr>
              <a:t>請</a:t>
            </a:r>
            <a:r>
              <a:rPr lang="zh-TW" altLang="zh-TW" sz="3200" dirty="0">
                <a:solidFill>
                  <a:srgbClr val="FF0000"/>
                </a:solidFill>
              </a:rPr>
              <a:t>問在生活中，那些是你能做到的節能減碳方式</a:t>
            </a:r>
            <a:r>
              <a:rPr lang="zh-TW" altLang="zh-TW" sz="3200" dirty="0" smtClean="0">
                <a:solidFill>
                  <a:srgbClr val="FF0000"/>
                </a:solidFill>
              </a:rPr>
              <a:t>？</a:t>
            </a:r>
            <a:endParaRPr lang="en-US" altLang="zh-TW" sz="3200" dirty="0" smtClean="0">
              <a:solidFill>
                <a:srgbClr val="FF0000"/>
              </a:solidFill>
            </a:endParaRPr>
          </a:p>
          <a:p>
            <a:endParaRPr lang="en-US" altLang="zh-TW" sz="3200" dirty="0"/>
          </a:p>
          <a:p>
            <a:r>
              <a:rPr lang="zh-TW" altLang="en-US" sz="3200" dirty="0" smtClean="0"/>
              <a:t>可以從食、衣、住、行及消費來回答</a:t>
            </a:r>
            <a:endParaRPr lang="en-US" altLang="zh-TW" sz="3200" dirty="0" smtClean="0"/>
          </a:p>
        </p:txBody>
      </p:sp>
      <p:sp>
        <p:nvSpPr>
          <p:cNvPr id="3" name="矩形 2"/>
          <p:cNvSpPr/>
          <p:nvPr/>
        </p:nvSpPr>
        <p:spPr>
          <a:xfrm>
            <a:off x="803274" y="775785"/>
            <a:ext cx="7625287"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zh-TW" altLang="zh-TW" sz="3200" dirty="0">
                <a:solidFill>
                  <a:prstClr val="black"/>
                </a:solidFill>
              </a:rPr>
              <a:t>看了以上的影片介紹後，為了降低氣候變遷的衝擊，再生能源是較好的方式，也就是碳排放減少或是不會產生溫室氣體的能源方式是最好的</a:t>
            </a:r>
            <a:r>
              <a:rPr lang="zh-TW" altLang="en-US" sz="3200" dirty="0">
                <a:solidFill>
                  <a:prstClr val="black"/>
                </a:solidFill>
              </a:rPr>
              <a:t>。</a:t>
            </a:r>
            <a:endParaRPr lang="en-US" altLang="zh-TW" sz="3200" dirty="0">
              <a:solidFill>
                <a:prstClr val="black"/>
              </a:solidFill>
            </a:endParaRPr>
          </a:p>
        </p:txBody>
      </p:sp>
    </p:spTree>
    <p:extLst>
      <p:ext uri="{BB962C8B-B14F-4D97-AF65-F5344CB8AC3E}">
        <p14:creationId xmlns:p14="http://schemas.microsoft.com/office/powerpoint/2010/main" val="5941822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31127" y="356981"/>
            <a:ext cx="7007046" cy="523220"/>
          </a:xfrm>
          <a:prstGeom prst="rect">
            <a:avLst/>
          </a:prstGeom>
        </p:spPr>
        <p:txBody>
          <a:bodyPr wrap="none">
            <a:spAutoFit/>
          </a:bodyPr>
          <a:lstStyle/>
          <a:p>
            <a:r>
              <a:rPr lang="zh-TW" altLang="zh-TW" sz="2800" u="sng" dirty="0"/>
              <a:t>節能減碳」好看好學又好玩！【中小學篇】</a:t>
            </a:r>
            <a:r>
              <a:rPr lang="zh-TW" altLang="zh-TW" sz="2800" dirty="0"/>
              <a:t> </a:t>
            </a:r>
            <a:endParaRPr lang="zh-TW" altLang="en-US" sz="2800" dirty="0"/>
          </a:p>
        </p:txBody>
      </p:sp>
      <p:pic>
        <p:nvPicPr>
          <p:cNvPr id="3" name="圖片 2" descr="螢幕快照 2015-09-27 18.01.18.png">
            <a:hlinkClick r:id="rId2"/>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95669"/>
            <a:ext cx="9144000" cy="5715000"/>
          </a:xfrm>
          <a:prstGeom prst="rect">
            <a:avLst/>
          </a:prstGeom>
        </p:spPr>
      </p:pic>
    </p:spTree>
    <p:extLst>
      <p:ext uri="{BB962C8B-B14F-4D97-AF65-F5344CB8AC3E}">
        <p14:creationId xmlns:p14="http://schemas.microsoft.com/office/powerpoint/2010/main" val="6137856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71092" y="4323068"/>
            <a:ext cx="4107068" cy="2308324"/>
          </a:xfrm>
          <a:prstGeom prst="rect">
            <a:avLst/>
          </a:prstGeom>
        </p:spPr>
        <p:txBody>
          <a:bodyPr wrap="square">
            <a:spAutoFit/>
          </a:bodyPr>
          <a:lstStyle/>
          <a:p>
            <a:r>
              <a:rPr lang="zh-TW" altLang="en-US" sz="2400" dirty="0" smtClean="0"/>
              <a:t>提醒</a:t>
            </a:r>
            <a:r>
              <a:rPr lang="en-US" altLang="zh-TW" sz="2400" dirty="0" smtClean="0"/>
              <a:t>:</a:t>
            </a:r>
            <a:r>
              <a:rPr lang="zh-TW" altLang="zh-TW" sz="2400" dirty="0" smtClean="0"/>
              <a:t>影片</a:t>
            </a:r>
            <a:r>
              <a:rPr lang="zh-TW" altLang="zh-TW" sz="2400" dirty="0"/>
              <a:t>中的北極熊會因為暖化而造成冰山融化，有一天會看不到北極熊，是指物種的消失，千萬不要又產生北極的融冰會造成海平面上升的錯誤概念。 </a:t>
            </a:r>
            <a:endParaRPr lang="zh-TW" altLang="en-US" sz="2400" dirty="0"/>
          </a:p>
        </p:txBody>
      </p:sp>
      <p:sp>
        <p:nvSpPr>
          <p:cNvPr id="3" name="矩形 2"/>
          <p:cNvSpPr/>
          <p:nvPr/>
        </p:nvSpPr>
        <p:spPr>
          <a:xfrm>
            <a:off x="449988" y="449984"/>
            <a:ext cx="8440413" cy="584776"/>
          </a:xfrm>
          <a:prstGeom prst="rect">
            <a:avLst/>
          </a:prstGeom>
        </p:spPr>
        <p:txBody>
          <a:bodyPr wrap="square">
            <a:spAutoFit/>
          </a:bodyPr>
          <a:lstStyle/>
          <a:p>
            <a:pPr lvl="0"/>
            <a:r>
              <a:rPr lang="zh-TW" altLang="zh-TW" sz="3200" dirty="0">
                <a:solidFill>
                  <a:prstClr val="black"/>
                </a:solidFill>
              </a:rPr>
              <a:t>系統思考之總整概念</a:t>
            </a:r>
            <a:r>
              <a:rPr lang="en-US" altLang="zh-TW" sz="3200" dirty="0">
                <a:solidFill>
                  <a:prstClr val="black"/>
                </a:solidFill>
              </a:rPr>
              <a:t>:(</a:t>
            </a:r>
            <a:r>
              <a:rPr lang="zh-TW" altLang="zh-TW" sz="3200" dirty="0">
                <a:solidFill>
                  <a:prstClr val="black"/>
                </a:solidFill>
              </a:rPr>
              <a:t>幫助學生看見整體變化</a:t>
            </a:r>
            <a:r>
              <a:rPr lang="en-US" altLang="zh-TW" sz="3200" dirty="0">
                <a:solidFill>
                  <a:prstClr val="black"/>
                </a:solidFill>
              </a:rPr>
              <a:t>)</a:t>
            </a:r>
            <a:endParaRPr lang="zh-TW" altLang="zh-TW" sz="3200" dirty="0">
              <a:solidFill>
                <a:prstClr val="black"/>
              </a:solidFill>
            </a:endParaRPr>
          </a:p>
        </p:txBody>
      </p:sp>
      <p:sp>
        <p:nvSpPr>
          <p:cNvPr id="4" name="矩形 3"/>
          <p:cNvSpPr/>
          <p:nvPr/>
        </p:nvSpPr>
        <p:spPr>
          <a:xfrm>
            <a:off x="280403" y="1231245"/>
            <a:ext cx="8494537" cy="3046988"/>
          </a:xfrm>
          <a:prstGeom prst="rect">
            <a:avLst/>
          </a:prstGeom>
        </p:spPr>
        <p:txBody>
          <a:bodyPr wrap="square">
            <a:spAutoFit/>
          </a:bodyPr>
          <a:lstStyle/>
          <a:p>
            <a:pPr lvl="0"/>
            <a:r>
              <a:rPr lang="zh-TW" altLang="zh-TW" sz="3200" dirty="0">
                <a:solidFill>
                  <a:srgbClr val="FF0000"/>
                </a:solidFill>
              </a:rPr>
              <a:t>節能減碳</a:t>
            </a:r>
            <a:r>
              <a:rPr lang="zh-TW" altLang="zh-TW" sz="3200" dirty="0">
                <a:solidFill>
                  <a:prstClr val="black"/>
                </a:solidFill>
              </a:rPr>
              <a:t>簡單來說就是</a:t>
            </a:r>
            <a:r>
              <a:rPr lang="zh-TW" altLang="zh-TW" sz="3200" dirty="0">
                <a:solidFill>
                  <a:srgbClr val="FF0000"/>
                </a:solidFill>
              </a:rPr>
              <a:t>節約能源</a:t>
            </a:r>
            <a:r>
              <a:rPr lang="zh-TW" altLang="zh-TW" sz="3200" dirty="0">
                <a:solidFill>
                  <a:prstClr val="black"/>
                </a:solidFill>
              </a:rPr>
              <a:t>，減少二氧化碳的排放量。因為二氧化碳就是</a:t>
            </a:r>
            <a:r>
              <a:rPr lang="zh-TW" altLang="zh-TW" sz="3200" dirty="0">
                <a:solidFill>
                  <a:srgbClr val="FF0000"/>
                </a:solidFill>
              </a:rPr>
              <a:t>溫室氣體</a:t>
            </a:r>
            <a:r>
              <a:rPr lang="zh-TW" altLang="zh-TW" sz="3200" dirty="0">
                <a:solidFill>
                  <a:prstClr val="black"/>
                </a:solidFill>
              </a:rPr>
              <a:t>，溫室效應會加劇，會造成</a:t>
            </a:r>
            <a:r>
              <a:rPr lang="zh-TW" altLang="zh-TW" sz="3200" dirty="0">
                <a:solidFill>
                  <a:srgbClr val="FF0000"/>
                </a:solidFill>
              </a:rPr>
              <a:t>全球暖化</a:t>
            </a:r>
            <a:r>
              <a:rPr lang="zh-TW" altLang="zh-TW" sz="3200" dirty="0">
                <a:solidFill>
                  <a:prstClr val="black"/>
                </a:solidFill>
              </a:rPr>
              <a:t>。</a:t>
            </a:r>
            <a:r>
              <a:rPr lang="zh-TW" altLang="zh-TW" sz="3200" dirty="0">
                <a:solidFill>
                  <a:srgbClr val="FF0000"/>
                </a:solidFill>
              </a:rPr>
              <a:t>人類的行為</a:t>
            </a:r>
            <a:r>
              <a:rPr lang="zh-TW" altLang="zh-TW" sz="3200" dirty="0">
                <a:solidFill>
                  <a:prstClr val="black"/>
                </a:solidFill>
              </a:rPr>
              <a:t>會生產過多的溫室氣體，所以要節能減碳，更要從平常生活做起，培養正確的觀念及好習慣建立。</a:t>
            </a:r>
            <a:endParaRPr lang="en-US" altLang="zh-TW" sz="3200" dirty="0">
              <a:solidFill>
                <a:prstClr val="black"/>
              </a:solidFill>
            </a:endParaRPr>
          </a:p>
        </p:txBody>
      </p:sp>
      <p:pic>
        <p:nvPicPr>
          <p:cNvPr id="5" name="圖片 4" descr="氣候變遷節能空污概念.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73521" y="3897266"/>
            <a:ext cx="2399838" cy="2734126"/>
          </a:xfrm>
          <a:prstGeom prst="rect">
            <a:avLst/>
          </a:prstGeom>
        </p:spPr>
      </p:pic>
    </p:spTree>
    <p:extLst>
      <p:ext uri="{BB962C8B-B14F-4D97-AF65-F5344CB8AC3E}">
        <p14:creationId xmlns:p14="http://schemas.microsoft.com/office/powerpoint/2010/main" val="23231155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4010821" y="2207526"/>
            <a:ext cx="1270701" cy="213431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TW" altLang="zh-TW" b="1" dirty="0" smtClean="0">
                <a:latin typeface="微軟正黑體"/>
                <a:ea typeface="微軟正黑體"/>
                <a:cs typeface="微軟正黑體"/>
              </a:rPr>
              <a:t>能源</a:t>
            </a:r>
            <a:r>
              <a:rPr lang="zh-TW" altLang="en-US" b="1" dirty="0" smtClean="0">
                <a:latin typeface="微軟正黑體"/>
                <a:ea typeface="微軟正黑體"/>
                <a:cs typeface="微軟正黑體"/>
              </a:rPr>
              <a:t>使用</a:t>
            </a:r>
            <a:endParaRPr lang="zh-TW" altLang="zh-TW" b="1" dirty="0">
              <a:latin typeface="微軟正黑體"/>
              <a:ea typeface="微軟正黑體"/>
              <a:cs typeface="微軟正黑體"/>
            </a:endParaRPr>
          </a:p>
        </p:txBody>
      </p:sp>
      <p:cxnSp>
        <p:nvCxnSpPr>
          <p:cNvPr id="50" name="直線箭頭接點 49"/>
          <p:cNvCxnSpPr/>
          <p:nvPr/>
        </p:nvCxnSpPr>
        <p:spPr>
          <a:xfrm flipV="1">
            <a:off x="5281522" y="2008832"/>
            <a:ext cx="456213" cy="5592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 name="圓角矩形 3"/>
          <p:cNvSpPr/>
          <p:nvPr/>
        </p:nvSpPr>
        <p:spPr>
          <a:xfrm>
            <a:off x="5757847" y="1121693"/>
            <a:ext cx="1189570" cy="8594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200" dirty="0">
                <a:solidFill>
                  <a:srgbClr val="FF0000"/>
                </a:solidFill>
                <a:latin typeface="微軟正黑體"/>
                <a:ea typeface="微軟正黑體"/>
                <a:cs typeface="微軟正黑體"/>
              </a:rPr>
              <a:t>增加</a:t>
            </a:r>
            <a:endParaRPr lang="en-US" altLang="zh-TW" sz="1200" dirty="0">
              <a:solidFill>
                <a:srgbClr val="FF0000"/>
              </a:solidFill>
              <a:latin typeface="微軟正黑體"/>
              <a:ea typeface="微軟正黑體"/>
              <a:cs typeface="微軟正黑體"/>
            </a:endParaRPr>
          </a:p>
          <a:p>
            <a:pPr algn="ctr"/>
            <a:r>
              <a:rPr lang="zh-TW" altLang="zh-TW" sz="1200" dirty="0">
                <a:solidFill>
                  <a:srgbClr val="FF0000"/>
                </a:solidFill>
                <a:latin typeface="微軟正黑體"/>
                <a:ea typeface="微軟正黑體"/>
                <a:cs typeface="微軟正黑體"/>
              </a:rPr>
              <a:t>溫</a:t>
            </a:r>
            <a:r>
              <a:rPr lang="zh-TW" altLang="zh-TW" sz="1200" dirty="0" smtClean="0">
                <a:solidFill>
                  <a:srgbClr val="FF0000"/>
                </a:solidFill>
                <a:latin typeface="微軟正黑體"/>
                <a:ea typeface="微軟正黑體"/>
                <a:cs typeface="微軟正黑體"/>
              </a:rPr>
              <a:t>室氣體</a:t>
            </a:r>
            <a:r>
              <a:rPr lang="zh-TW" altLang="zh-TW" sz="1600" dirty="0" smtClean="0">
                <a:latin typeface="微軟正黑體"/>
                <a:ea typeface="微軟正黑體"/>
                <a:cs typeface="微軟正黑體"/>
              </a:rPr>
              <a:t> </a:t>
            </a:r>
            <a:endParaRPr kumimoji="1" lang="zh-TW" altLang="en-US" sz="1600" dirty="0">
              <a:latin typeface="微軟正黑體"/>
              <a:ea typeface="微軟正黑體"/>
              <a:cs typeface="微軟正黑體"/>
            </a:endParaRPr>
          </a:p>
        </p:txBody>
      </p:sp>
      <p:cxnSp>
        <p:nvCxnSpPr>
          <p:cNvPr id="5" name="直線箭頭接點 4"/>
          <p:cNvCxnSpPr/>
          <p:nvPr/>
        </p:nvCxnSpPr>
        <p:spPr>
          <a:xfrm>
            <a:off x="8018914" y="2969979"/>
            <a:ext cx="0" cy="6444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文字方塊 5"/>
          <p:cNvSpPr txBox="1"/>
          <p:nvPr/>
        </p:nvSpPr>
        <p:spPr>
          <a:xfrm>
            <a:off x="5139969" y="1847075"/>
            <a:ext cx="679875" cy="461471"/>
          </a:xfrm>
          <a:prstGeom prst="rect">
            <a:avLst/>
          </a:prstGeom>
          <a:noFill/>
        </p:spPr>
        <p:txBody>
          <a:bodyPr wrap="square" rtlCol="0">
            <a:spAutoFit/>
          </a:bodyPr>
          <a:lstStyle/>
          <a:p>
            <a:r>
              <a:rPr kumimoji="1" lang="zh-TW" altLang="en-US" sz="1200" b="1" dirty="0">
                <a:latin typeface="微軟正黑體"/>
                <a:ea typeface="微軟正黑體"/>
                <a:cs typeface="微軟正黑體"/>
              </a:rPr>
              <a:t>造成</a:t>
            </a:r>
          </a:p>
        </p:txBody>
      </p:sp>
      <p:sp>
        <p:nvSpPr>
          <p:cNvPr id="9" name="圓角矩形 8"/>
          <p:cNvSpPr/>
          <p:nvPr/>
        </p:nvSpPr>
        <p:spPr>
          <a:xfrm>
            <a:off x="5757847" y="4463652"/>
            <a:ext cx="1189569" cy="82852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1200" dirty="0" smtClean="0">
                <a:solidFill>
                  <a:srgbClr val="0000FF"/>
                </a:solidFill>
                <a:latin typeface="微軟正黑體"/>
                <a:ea typeface="微軟正黑體"/>
                <a:cs typeface="微軟正黑體"/>
              </a:rPr>
              <a:t>增加</a:t>
            </a:r>
            <a:endParaRPr lang="en-US" altLang="zh-TW" sz="1200" dirty="0" smtClean="0">
              <a:solidFill>
                <a:srgbClr val="0000FF"/>
              </a:solidFill>
              <a:latin typeface="微軟正黑體"/>
              <a:ea typeface="微軟正黑體"/>
              <a:cs typeface="微軟正黑體"/>
            </a:endParaRPr>
          </a:p>
          <a:p>
            <a:pPr algn="ctr"/>
            <a:r>
              <a:rPr lang="zh-TW" altLang="zh-TW" sz="1200" dirty="0" smtClean="0">
                <a:solidFill>
                  <a:srgbClr val="0000FF"/>
                </a:solidFill>
                <a:latin typeface="微軟正黑體"/>
                <a:ea typeface="微軟正黑體"/>
                <a:cs typeface="微軟正黑體"/>
              </a:rPr>
              <a:t>各種污</a:t>
            </a:r>
            <a:r>
              <a:rPr lang="zh-TW" altLang="zh-TW" sz="1200" dirty="0">
                <a:solidFill>
                  <a:srgbClr val="0000FF"/>
                </a:solidFill>
                <a:latin typeface="微軟正黑體"/>
                <a:ea typeface="微軟正黑體"/>
                <a:cs typeface="微軟正黑體"/>
              </a:rPr>
              <a:t>染</a:t>
            </a:r>
            <a:endParaRPr kumimoji="1" lang="zh-TW" altLang="en-US" sz="1200" dirty="0">
              <a:solidFill>
                <a:srgbClr val="0000FF"/>
              </a:solidFill>
              <a:latin typeface="微軟正黑體"/>
              <a:ea typeface="微軟正黑體"/>
              <a:cs typeface="微軟正黑體"/>
            </a:endParaRPr>
          </a:p>
        </p:txBody>
      </p:sp>
      <p:sp>
        <p:nvSpPr>
          <p:cNvPr id="10" name="文字方塊 9"/>
          <p:cNvSpPr txBox="1"/>
          <p:nvPr/>
        </p:nvSpPr>
        <p:spPr>
          <a:xfrm>
            <a:off x="7037257" y="1695775"/>
            <a:ext cx="679875" cy="461471"/>
          </a:xfrm>
          <a:prstGeom prst="rect">
            <a:avLst/>
          </a:prstGeom>
          <a:noFill/>
        </p:spPr>
        <p:txBody>
          <a:bodyPr wrap="square" rtlCol="0">
            <a:spAutoFit/>
          </a:bodyPr>
          <a:lstStyle/>
          <a:p>
            <a:r>
              <a:rPr kumimoji="1" lang="zh-TW" altLang="en-US" sz="1200" b="1" dirty="0">
                <a:latin typeface="微軟正黑體"/>
                <a:ea typeface="微軟正黑體"/>
                <a:cs typeface="微軟正黑體"/>
              </a:rPr>
              <a:t>造成</a:t>
            </a:r>
          </a:p>
        </p:txBody>
      </p:sp>
      <p:sp>
        <p:nvSpPr>
          <p:cNvPr id="11" name="文字方塊 10"/>
          <p:cNvSpPr txBox="1"/>
          <p:nvPr/>
        </p:nvSpPr>
        <p:spPr>
          <a:xfrm>
            <a:off x="5099792" y="4392954"/>
            <a:ext cx="679875" cy="461471"/>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sp>
        <p:nvSpPr>
          <p:cNvPr id="12" name="文字方塊 11"/>
          <p:cNvSpPr txBox="1"/>
          <p:nvPr/>
        </p:nvSpPr>
        <p:spPr>
          <a:xfrm>
            <a:off x="8018914" y="3207415"/>
            <a:ext cx="679875" cy="461471"/>
          </a:xfrm>
          <a:prstGeom prst="rect">
            <a:avLst/>
          </a:prstGeom>
          <a:noFill/>
        </p:spPr>
        <p:txBody>
          <a:bodyPr wrap="square" rtlCol="0">
            <a:spAutoFit/>
          </a:bodyPr>
          <a:lstStyle/>
          <a:p>
            <a:r>
              <a:rPr kumimoji="1" lang="zh-TW" altLang="en-US" sz="1200" b="1" dirty="0">
                <a:latin typeface="微軟正黑體"/>
                <a:ea typeface="微軟正黑體"/>
                <a:cs typeface="微軟正黑體"/>
              </a:rPr>
              <a:t>造成</a:t>
            </a:r>
          </a:p>
        </p:txBody>
      </p:sp>
      <p:sp>
        <p:nvSpPr>
          <p:cNvPr id="14" name="圓角矩形 13"/>
          <p:cNvSpPr/>
          <p:nvPr/>
        </p:nvSpPr>
        <p:spPr>
          <a:xfrm>
            <a:off x="7398643" y="2110565"/>
            <a:ext cx="1174512" cy="8594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200" dirty="0" smtClean="0">
                <a:solidFill>
                  <a:srgbClr val="FF0000"/>
                </a:solidFill>
                <a:latin typeface="微軟正黑體"/>
                <a:ea typeface="微軟正黑體"/>
                <a:cs typeface="微軟正黑體"/>
              </a:rPr>
              <a:t>加劇</a:t>
            </a:r>
            <a:endParaRPr lang="en-US" altLang="zh-TW" sz="1200" dirty="0" smtClean="0">
              <a:solidFill>
                <a:srgbClr val="FF0000"/>
              </a:solidFill>
              <a:latin typeface="微軟正黑體"/>
              <a:ea typeface="微軟正黑體"/>
              <a:cs typeface="微軟正黑體"/>
            </a:endParaRPr>
          </a:p>
          <a:p>
            <a:pPr algn="ctr"/>
            <a:r>
              <a:rPr lang="zh-TW" altLang="zh-TW" sz="1200" dirty="0" smtClean="0">
                <a:solidFill>
                  <a:srgbClr val="FF0000"/>
                </a:solidFill>
                <a:latin typeface="微軟正黑體"/>
                <a:ea typeface="微軟正黑體"/>
                <a:cs typeface="微軟正黑體"/>
              </a:rPr>
              <a:t>氣候變遷</a:t>
            </a:r>
            <a:r>
              <a:rPr lang="zh-TW" altLang="zh-TW" sz="1200" dirty="0" smtClean="0">
                <a:solidFill>
                  <a:srgbClr val="FF0000"/>
                </a:solidFill>
              </a:rPr>
              <a:t> </a:t>
            </a:r>
            <a:endParaRPr kumimoji="1" lang="zh-TW" altLang="en-US" sz="1200" dirty="0">
              <a:solidFill>
                <a:srgbClr val="FF0000"/>
              </a:solidFill>
            </a:endParaRPr>
          </a:p>
        </p:txBody>
      </p:sp>
      <p:sp>
        <p:nvSpPr>
          <p:cNvPr id="15" name="圓角矩形 14"/>
          <p:cNvSpPr/>
          <p:nvPr/>
        </p:nvSpPr>
        <p:spPr>
          <a:xfrm>
            <a:off x="7398643" y="3604238"/>
            <a:ext cx="1174512" cy="859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1200" dirty="0" smtClean="0">
                <a:solidFill>
                  <a:srgbClr val="0000FF"/>
                </a:solidFill>
                <a:latin typeface="微軟正黑體"/>
                <a:ea typeface="微軟正黑體"/>
                <a:cs typeface="微軟正黑體"/>
              </a:rPr>
              <a:t>增加</a:t>
            </a:r>
            <a:endParaRPr lang="en-US" altLang="zh-TW" sz="1200" dirty="0" smtClean="0">
              <a:solidFill>
                <a:srgbClr val="0000FF"/>
              </a:solidFill>
              <a:latin typeface="微軟正黑體"/>
              <a:ea typeface="微軟正黑體"/>
              <a:cs typeface="微軟正黑體"/>
            </a:endParaRPr>
          </a:p>
          <a:p>
            <a:pPr algn="ctr"/>
            <a:r>
              <a:rPr lang="zh-TW" altLang="zh-TW" sz="1200" dirty="0" smtClean="0">
                <a:solidFill>
                  <a:srgbClr val="0000FF"/>
                </a:solidFill>
                <a:latin typeface="微軟正黑體"/>
                <a:ea typeface="微軟正黑體"/>
                <a:cs typeface="微軟正黑體"/>
              </a:rPr>
              <a:t>生物危害 </a:t>
            </a:r>
            <a:endParaRPr kumimoji="1" lang="zh-TW" altLang="en-US" sz="1200" dirty="0">
              <a:solidFill>
                <a:srgbClr val="0000FF"/>
              </a:solidFill>
              <a:latin typeface="微軟正黑體"/>
              <a:ea typeface="微軟正黑體"/>
              <a:cs typeface="微軟正黑體"/>
            </a:endParaRPr>
          </a:p>
        </p:txBody>
      </p:sp>
      <p:sp>
        <p:nvSpPr>
          <p:cNvPr id="44" name="文字方塊 43"/>
          <p:cNvSpPr txBox="1"/>
          <p:nvPr/>
        </p:nvSpPr>
        <p:spPr>
          <a:xfrm>
            <a:off x="6978215" y="4606149"/>
            <a:ext cx="679875" cy="461471"/>
          </a:xfrm>
          <a:prstGeom prst="rect">
            <a:avLst/>
          </a:prstGeom>
          <a:noFill/>
        </p:spPr>
        <p:txBody>
          <a:bodyPr wrap="square" rtlCol="0">
            <a:spAutoFit/>
          </a:bodyPr>
          <a:lstStyle/>
          <a:p>
            <a:r>
              <a:rPr kumimoji="1" lang="zh-TW" altLang="en-US" sz="1200" b="1" dirty="0">
                <a:latin typeface="微軟正黑體"/>
                <a:ea typeface="微軟正黑體"/>
                <a:cs typeface="微軟正黑體"/>
              </a:rPr>
              <a:t>造成</a:t>
            </a:r>
          </a:p>
        </p:txBody>
      </p:sp>
      <p:cxnSp>
        <p:nvCxnSpPr>
          <p:cNvPr id="45" name="直線箭頭接點 44"/>
          <p:cNvCxnSpPr/>
          <p:nvPr/>
        </p:nvCxnSpPr>
        <p:spPr>
          <a:xfrm>
            <a:off x="6947417" y="1847075"/>
            <a:ext cx="429778" cy="5203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箭頭接點 46"/>
          <p:cNvCxnSpPr/>
          <p:nvPr/>
        </p:nvCxnSpPr>
        <p:spPr>
          <a:xfrm flipV="1">
            <a:off x="6968865" y="4251158"/>
            <a:ext cx="429778" cy="4950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直線箭頭接點 50"/>
          <p:cNvCxnSpPr/>
          <p:nvPr/>
        </p:nvCxnSpPr>
        <p:spPr>
          <a:xfrm>
            <a:off x="5303343" y="4032875"/>
            <a:ext cx="476324" cy="5522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2" name="矩形 51"/>
          <p:cNvSpPr/>
          <p:nvPr/>
        </p:nvSpPr>
        <p:spPr>
          <a:xfrm>
            <a:off x="5479907" y="2459505"/>
            <a:ext cx="1776826" cy="1281864"/>
          </a:xfrm>
          <a:prstGeom prst="rect">
            <a:avLst/>
          </a:prstGeom>
        </p:spPr>
        <p:txBody>
          <a:bodyPr wrap="square">
            <a:spAutoFit/>
          </a:bodyPr>
          <a:lstStyle/>
          <a:p>
            <a:pPr lvl="0" algn="ctr"/>
            <a:r>
              <a:rPr kumimoji="1" lang="zh-TW" altLang="en-US" sz="1600" b="1" dirty="0">
                <a:solidFill>
                  <a:prstClr val="black"/>
                </a:solidFill>
                <a:latin typeface="微軟正黑體"/>
                <a:ea typeface="微軟正黑體"/>
                <a:cs typeface="微軟正黑體"/>
              </a:rPr>
              <a:t>無</a:t>
            </a:r>
            <a:endParaRPr kumimoji="1" lang="en-US" altLang="zh-TW" sz="1600" b="1" dirty="0">
              <a:solidFill>
                <a:prstClr val="black"/>
              </a:solidFill>
              <a:latin typeface="微軟正黑體"/>
              <a:ea typeface="微軟正黑體"/>
              <a:cs typeface="微軟正黑體"/>
            </a:endParaRPr>
          </a:p>
          <a:p>
            <a:pPr lvl="0" algn="ctr"/>
            <a:r>
              <a:rPr kumimoji="1" lang="zh-TW" altLang="en-US" sz="1400" b="1" dirty="0">
                <a:solidFill>
                  <a:prstClr val="black"/>
                </a:solidFill>
                <a:latin typeface="微軟正黑體"/>
                <a:ea typeface="微軟正黑體"/>
                <a:cs typeface="微軟正黑體"/>
              </a:rPr>
              <a:t>節能減碳及防治污染措施</a:t>
            </a:r>
          </a:p>
        </p:txBody>
      </p:sp>
      <p:sp>
        <p:nvSpPr>
          <p:cNvPr id="53" name="圓角矩形 52"/>
          <p:cNvSpPr/>
          <p:nvPr/>
        </p:nvSpPr>
        <p:spPr>
          <a:xfrm flipH="1">
            <a:off x="2392556" y="1121693"/>
            <a:ext cx="1203280" cy="8817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200" dirty="0" smtClean="0">
                <a:solidFill>
                  <a:srgbClr val="FF0000"/>
                </a:solidFill>
                <a:latin typeface="微軟正黑體"/>
                <a:ea typeface="微軟正黑體"/>
                <a:cs typeface="微軟正黑體"/>
              </a:rPr>
              <a:t>減少</a:t>
            </a:r>
            <a:endParaRPr lang="en-US" altLang="zh-TW" sz="1200" dirty="0" smtClean="0">
              <a:solidFill>
                <a:srgbClr val="FF0000"/>
              </a:solidFill>
              <a:latin typeface="微軟正黑體"/>
              <a:ea typeface="微軟正黑體"/>
              <a:cs typeface="微軟正黑體"/>
            </a:endParaRPr>
          </a:p>
          <a:p>
            <a:pPr algn="ctr"/>
            <a:r>
              <a:rPr lang="zh-TW" altLang="zh-TW" sz="1200" dirty="0" smtClean="0">
                <a:solidFill>
                  <a:srgbClr val="FF0000"/>
                </a:solidFill>
                <a:latin typeface="微軟正黑體"/>
                <a:ea typeface="微軟正黑體"/>
                <a:cs typeface="微軟正黑體"/>
              </a:rPr>
              <a:t>溫室氣體</a:t>
            </a:r>
            <a:r>
              <a:rPr lang="zh-TW" altLang="zh-TW" sz="1600" dirty="0" smtClean="0">
                <a:latin typeface="微軟正黑體"/>
                <a:ea typeface="微軟正黑體"/>
                <a:cs typeface="微軟正黑體"/>
              </a:rPr>
              <a:t> </a:t>
            </a:r>
            <a:endParaRPr kumimoji="1" lang="zh-TW" altLang="en-US" sz="1600" dirty="0">
              <a:latin typeface="微軟正黑體"/>
              <a:ea typeface="微軟正黑體"/>
              <a:cs typeface="微軟正黑體"/>
            </a:endParaRPr>
          </a:p>
        </p:txBody>
      </p:sp>
      <p:cxnSp>
        <p:nvCxnSpPr>
          <p:cNvPr id="54" name="直線箭頭接點 53"/>
          <p:cNvCxnSpPr/>
          <p:nvPr/>
        </p:nvCxnSpPr>
        <p:spPr>
          <a:xfrm flipH="1">
            <a:off x="1308710" y="3018110"/>
            <a:ext cx="0" cy="6611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5" name="文字方塊 54"/>
          <p:cNvSpPr txBox="1"/>
          <p:nvPr/>
        </p:nvSpPr>
        <p:spPr>
          <a:xfrm flipH="1">
            <a:off x="3776637" y="1873820"/>
            <a:ext cx="687710" cy="473489"/>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sp>
        <p:nvSpPr>
          <p:cNvPr id="56" name="圓角矩形 55"/>
          <p:cNvSpPr/>
          <p:nvPr/>
        </p:nvSpPr>
        <p:spPr>
          <a:xfrm flipH="1">
            <a:off x="2392557" y="4550680"/>
            <a:ext cx="1203279" cy="8501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1200" b="1" dirty="0" smtClean="0">
                <a:solidFill>
                  <a:srgbClr val="0000FF"/>
                </a:solidFill>
                <a:latin typeface="微軟正黑體"/>
                <a:ea typeface="微軟正黑體"/>
                <a:cs typeface="微軟正黑體"/>
              </a:rPr>
              <a:t>減少</a:t>
            </a:r>
            <a:endParaRPr lang="en-US" altLang="zh-TW" sz="1200" b="1" dirty="0" smtClean="0">
              <a:solidFill>
                <a:srgbClr val="0000FF"/>
              </a:solidFill>
              <a:latin typeface="微軟正黑體"/>
              <a:ea typeface="微軟正黑體"/>
              <a:cs typeface="微軟正黑體"/>
            </a:endParaRPr>
          </a:p>
          <a:p>
            <a:pPr algn="ctr"/>
            <a:r>
              <a:rPr lang="zh-TW" altLang="zh-TW" sz="1200" b="1" dirty="0" smtClean="0">
                <a:solidFill>
                  <a:srgbClr val="0000FF"/>
                </a:solidFill>
                <a:latin typeface="微軟正黑體"/>
                <a:ea typeface="微軟正黑體"/>
                <a:cs typeface="微軟正黑體"/>
              </a:rPr>
              <a:t>各種污</a:t>
            </a:r>
            <a:r>
              <a:rPr lang="zh-TW" altLang="zh-TW" sz="1200" b="1" dirty="0">
                <a:solidFill>
                  <a:srgbClr val="0000FF"/>
                </a:solidFill>
                <a:latin typeface="微軟正黑體"/>
                <a:ea typeface="微軟正黑體"/>
                <a:cs typeface="微軟正黑體"/>
              </a:rPr>
              <a:t>染</a:t>
            </a:r>
            <a:endParaRPr kumimoji="1" lang="zh-TW" altLang="en-US" sz="1200" b="1" dirty="0">
              <a:solidFill>
                <a:srgbClr val="0000FF"/>
              </a:solidFill>
              <a:latin typeface="微軟正黑體"/>
              <a:ea typeface="微軟正黑體"/>
              <a:cs typeface="微軟正黑體"/>
            </a:endParaRPr>
          </a:p>
        </p:txBody>
      </p:sp>
      <p:sp>
        <p:nvSpPr>
          <p:cNvPr id="57" name="文字方塊 56"/>
          <p:cNvSpPr txBox="1"/>
          <p:nvPr/>
        </p:nvSpPr>
        <p:spPr>
          <a:xfrm flipH="1">
            <a:off x="1735821" y="1683757"/>
            <a:ext cx="687710" cy="473489"/>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sp>
        <p:nvSpPr>
          <p:cNvPr id="58" name="文字方塊 57"/>
          <p:cNvSpPr txBox="1"/>
          <p:nvPr/>
        </p:nvSpPr>
        <p:spPr>
          <a:xfrm flipH="1">
            <a:off x="3776637" y="4420976"/>
            <a:ext cx="687710" cy="473489"/>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sp>
        <p:nvSpPr>
          <p:cNvPr id="59" name="文字方塊 58"/>
          <p:cNvSpPr txBox="1"/>
          <p:nvPr/>
        </p:nvSpPr>
        <p:spPr>
          <a:xfrm flipH="1">
            <a:off x="762942" y="3280686"/>
            <a:ext cx="687710" cy="473489"/>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sp>
        <p:nvSpPr>
          <p:cNvPr id="60" name="圓角矩形 59"/>
          <p:cNvSpPr/>
          <p:nvPr/>
        </p:nvSpPr>
        <p:spPr>
          <a:xfrm flipH="1">
            <a:off x="748082" y="2136316"/>
            <a:ext cx="1188048" cy="8817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200" b="1" dirty="0" smtClean="0">
                <a:solidFill>
                  <a:srgbClr val="FF0000"/>
                </a:solidFill>
                <a:latin typeface="微軟正黑體"/>
                <a:ea typeface="微軟正黑體"/>
                <a:cs typeface="微軟正黑體"/>
              </a:rPr>
              <a:t>減緩</a:t>
            </a:r>
            <a:endParaRPr lang="en-US" altLang="zh-TW" sz="1200" b="1" dirty="0" smtClean="0">
              <a:solidFill>
                <a:srgbClr val="FF0000"/>
              </a:solidFill>
              <a:latin typeface="微軟正黑體"/>
              <a:ea typeface="微軟正黑體"/>
              <a:cs typeface="微軟正黑體"/>
            </a:endParaRPr>
          </a:p>
          <a:p>
            <a:pPr algn="ctr"/>
            <a:r>
              <a:rPr lang="zh-TW" altLang="zh-TW" sz="1200" b="1" dirty="0" smtClean="0">
                <a:solidFill>
                  <a:srgbClr val="FF0000"/>
                </a:solidFill>
                <a:latin typeface="微軟正黑體"/>
                <a:ea typeface="微軟正黑體"/>
                <a:cs typeface="微軟正黑體"/>
              </a:rPr>
              <a:t>氣候變遷</a:t>
            </a:r>
            <a:r>
              <a:rPr lang="zh-TW" altLang="zh-TW" sz="1200" b="1" dirty="0" smtClean="0">
                <a:solidFill>
                  <a:srgbClr val="FF0000"/>
                </a:solidFill>
                <a:latin typeface="Weibei TC Bold"/>
                <a:cs typeface="Weibei TC Bold"/>
              </a:rPr>
              <a:t> </a:t>
            </a:r>
            <a:endParaRPr kumimoji="1" lang="zh-TW" altLang="en-US" sz="1200" b="1" dirty="0">
              <a:solidFill>
                <a:srgbClr val="FF0000"/>
              </a:solidFill>
              <a:latin typeface="Weibei TC Bold"/>
              <a:cs typeface="Weibei TC Bold"/>
            </a:endParaRPr>
          </a:p>
        </p:txBody>
      </p:sp>
      <p:sp>
        <p:nvSpPr>
          <p:cNvPr id="61" name="圓角矩形 60"/>
          <p:cNvSpPr/>
          <p:nvPr/>
        </p:nvSpPr>
        <p:spPr>
          <a:xfrm flipH="1">
            <a:off x="748082" y="3668886"/>
            <a:ext cx="1188048" cy="88179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1200" b="1" dirty="0" smtClean="0">
                <a:solidFill>
                  <a:srgbClr val="0000FF"/>
                </a:solidFill>
                <a:latin typeface="微軟正黑體"/>
                <a:ea typeface="微軟正黑體"/>
                <a:cs typeface="微軟正黑體"/>
              </a:rPr>
              <a:t>減少</a:t>
            </a:r>
            <a:endParaRPr lang="en-US" altLang="zh-TW" sz="1200" b="1" dirty="0" smtClean="0">
              <a:solidFill>
                <a:srgbClr val="0000FF"/>
              </a:solidFill>
              <a:latin typeface="微軟正黑體"/>
              <a:ea typeface="微軟正黑體"/>
              <a:cs typeface="微軟正黑體"/>
            </a:endParaRPr>
          </a:p>
          <a:p>
            <a:pPr algn="ctr"/>
            <a:r>
              <a:rPr lang="zh-TW" altLang="zh-TW" sz="1200" b="1" dirty="0" smtClean="0">
                <a:solidFill>
                  <a:srgbClr val="0000FF"/>
                </a:solidFill>
                <a:latin typeface="微軟正黑體"/>
                <a:ea typeface="微軟正黑體"/>
                <a:cs typeface="微軟正黑體"/>
              </a:rPr>
              <a:t>生物危害 </a:t>
            </a:r>
            <a:endParaRPr kumimoji="1" lang="zh-TW" altLang="en-US" sz="1200" b="1" dirty="0">
              <a:solidFill>
                <a:srgbClr val="0000FF"/>
              </a:solidFill>
              <a:latin typeface="微軟正黑體"/>
              <a:ea typeface="微軟正黑體"/>
              <a:cs typeface="微軟正黑體"/>
            </a:endParaRPr>
          </a:p>
        </p:txBody>
      </p:sp>
      <p:sp>
        <p:nvSpPr>
          <p:cNvPr id="62" name="文字方塊 61"/>
          <p:cNvSpPr txBox="1"/>
          <p:nvPr/>
        </p:nvSpPr>
        <p:spPr>
          <a:xfrm flipH="1">
            <a:off x="1673693" y="4696888"/>
            <a:ext cx="687710" cy="473489"/>
          </a:xfrm>
          <a:prstGeom prst="rect">
            <a:avLst/>
          </a:prstGeom>
          <a:noFill/>
        </p:spPr>
        <p:txBody>
          <a:bodyPr wrap="square" rtlCol="0">
            <a:spAutoFit/>
          </a:bodyPr>
          <a:lstStyle/>
          <a:p>
            <a:r>
              <a:rPr kumimoji="1" lang="zh-TW" altLang="en-US" sz="1200" b="1" dirty="0" smtClean="0">
                <a:latin typeface="微軟正黑體"/>
                <a:ea typeface="微軟正黑體"/>
                <a:cs typeface="微軟正黑體"/>
              </a:rPr>
              <a:t>造成</a:t>
            </a:r>
            <a:endParaRPr kumimoji="1" lang="zh-TW" altLang="en-US" sz="1200" b="1" dirty="0">
              <a:latin typeface="微軟正黑體"/>
              <a:ea typeface="微軟正黑體"/>
              <a:cs typeface="微軟正黑體"/>
            </a:endParaRPr>
          </a:p>
        </p:txBody>
      </p:sp>
      <p:cxnSp>
        <p:nvCxnSpPr>
          <p:cNvPr id="63" name="直線箭頭接點 62"/>
          <p:cNvCxnSpPr/>
          <p:nvPr/>
        </p:nvCxnSpPr>
        <p:spPr>
          <a:xfrm flipH="1">
            <a:off x="1957825" y="1865965"/>
            <a:ext cx="434731" cy="5338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4" name="直線箭頭接點 63"/>
          <p:cNvCxnSpPr/>
          <p:nvPr/>
        </p:nvCxnSpPr>
        <p:spPr>
          <a:xfrm flipH="1" flipV="1">
            <a:off x="1936130" y="4332653"/>
            <a:ext cx="434731" cy="5078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5" name="直線箭頭接點 64"/>
          <p:cNvCxnSpPr/>
          <p:nvPr/>
        </p:nvCxnSpPr>
        <p:spPr>
          <a:xfrm flipH="1" flipV="1">
            <a:off x="3594108" y="1920502"/>
            <a:ext cx="434731" cy="5078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6" name="直線箭頭接點 65"/>
          <p:cNvCxnSpPr/>
          <p:nvPr/>
        </p:nvCxnSpPr>
        <p:spPr>
          <a:xfrm flipH="1">
            <a:off x="3573764" y="4141479"/>
            <a:ext cx="434731" cy="5338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7" name="矩形 66"/>
          <p:cNvSpPr/>
          <p:nvPr/>
        </p:nvSpPr>
        <p:spPr>
          <a:xfrm flipH="1">
            <a:off x="2079676" y="2494343"/>
            <a:ext cx="1797303" cy="1281863"/>
          </a:xfrm>
          <a:prstGeom prst="rect">
            <a:avLst/>
          </a:prstGeom>
        </p:spPr>
        <p:txBody>
          <a:bodyPr wrap="square">
            <a:spAutoFit/>
          </a:bodyPr>
          <a:lstStyle/>
          <a:p>
            <a:pPr lvl="0" algn="ctr"/>
            <a:r>
              <a:rPr kumimoji="1" lang="zh-TW" altLang="en-US" sz="1600" b="1" dirty="0" smtClean="0">
                <a:solidFill>
                  <a:prstClr val="black"/>
                </a:solidFill>
                <a:latin typeface="微軟正黑體"/>
                <a:ea typeface="微軟正黑體"/>
                <a:cs typeface="微軟正黑體"/>
              </a:rPr>
              <a:t>有</a:t>
            </a:r>
            <a:endParaRPr kumimoji="1" lang="en-US" altLang="zh-TW" sz="1600" b="1" dirty="0" smtClean="0">
              <a:solidFill>
                <a:prstClr val="black"/>
              </a:solidFill>
              <a:latin typeface="微軟正黑體"/>
              <a:ea typeface="微軟正黑體"/>
              <a:cs typeface="微軟正黑體"/>
            </a:endParaRPr>
          </a:p>
          <a:p>
            <a:pPr lvl="0" algn="ctr"/>
            <a:r>
              <a:rPr kumimoji="1" lang="zh-TW" altLang="en-US" sz="1400" b="1" dirty="0" smtClean="0">
                <a:solidFill>
                  <a:prstClr val="black"/>
                </a:solidFill>
                <a:latin typeface="微軟正黑體"/>
                <a:ea typeface="微軟正黑體"/>
                <a:cs typeface="微軟正黑體"/>
              </a:rPr>
              <a:t>節能減碳及防治污染措施</a:t>
            </a:r>
            <a:endParaRPr kumimoji="1" lang="zh-TW" altLang="en-US" sz="1400" b="1" dirty="0">
              <a:solidFill>
                <a:prstClr val="black"/>
              </a:solidFill>
              <a:latin typeface="微軟正黑體"/>
              <a:ea typeface="微軟正黑體"/>
              <a:cs typeface="微軟正黑體"/>
            </a:endParaRPr>
          </a:p>
        </p:txBody>
      </p:sp>
    </p:spTree>
    <p:extLst>
      <p:ext uri="{BB962C8B-B14F-4D97-AF65-F5344CB8AC3E}">
        <p14:creationId xmlns:p14="http://schemas.microsoft.com/office/powerpoint/2010/main" val="110790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4"/>
                                        </p:tgtEl>
                                        <p:attrNameLst>
                                          <p:attrName>style.visibility</p:attrName>
                                        </p:attrNameLst>
                                      </p:cBhvr>
                                      <p:to>
                                        <p:strVal val="visible"/>
                                      </p:to>
                                    </p:set>
                                    <p:anim calcmode="lin" valueType="num">
                                      <p:cBhvr additive="base">
                                        <p:cTn id="89" dur="500" fill="hold"/>
                                        <p:tgtEl>
                                          <p:spTgt spid="54"/>
                                        </p:tgtEl>
                                        <p:attrNameLst>
                                          <p:attrName>ppt_x</p:attrName>
                                        </p:attrNameLst>
                                      </p:cBhvr>
                                      <p:tavLst>
                                        <p:tav tm="0">
                                          <p:val>
                                            <p:strVal val="#ppt_x"/>
                                          </p:val>
                                        </p:tav>
                                        <p:tav tm="100000">
                                          <p:val>
                                            <p:strVal val="#ppt_x"/>
                                          </p:val>
                                        </p:tav>
                                      </p:tavLst>
                                    </p:anim>
                                    <p:anim calcmode="lin" valueType="num">
                                      <p:cBhvr additive="base">
                                        <p:cTn id="90" dur="500" fill="hold"/>
                                        <p:tgtEl>
                                          <p:spTgt spid="5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 calcmode="lin" valueType="num">
                                      <p:cBhvr additive="base">
                                        <p:cTn id="93" dur="500" fill="hold"/>
                                        <p:tgtEl>
                                          <p:spTgt spid="59"/>
                                        </p:tgtEl>
                                        <p:attrNameLst>
                                          <p:attrName>ppt_x</p:attrName>
                                        </p:attrNameLst>
                                      </p:cBhvr>
                                      <p:tavLst>
                                        <p:tav tm="0">
                                          <p:val>
                                            <p:strVal val="#ppt_x"/>
                                          </p:val>
                                        </p:tav>
                                        <p:tav tm="100000">
                                          <p:val>
                                            <p:strVal val="#ppt_x"/>
                                          </p:val>
                                        </p:tav>
                                      </p:tavLst>
                                    </p:anim>
                                    <p:anim calcmode="lin" valueType="num">
                                      <p:cBhvr additive="base">
                                        <p:cTn id="9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p:bldP spid="11" grpId="0"/>
      <p:bldP spid="12" grpId="0"/>
      <p:bldP spid="14" grpId="0" animBg="1"/>
      <p:bldP spid="15" grpId="0" animBg="1"/>
      <p:bldP spid="44" grpId="0"/>
      <p:bldP spid="52" grpId="0"/>
      <p:bldP spid="53" grpId="0" animBg="1"/>
      <p:bldP spid="55" grpId="0"/>
      <p:bldP spid="56" grpId="0" animBg="1"/>
      <p:bldP spid="57" grpId="0"/>
      <p:bldP spid="58" grpId="0"/>
      <p:bldP spid="59" grpId="0"/>
      <p:bldP spid="60" grpId="0" animBg="1"/>
      <p:bldP spid="61" grpId="0" animBg="1"/>
      <p:bldP spid="62" grpId="0"/>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9342" y="1846784"/>
            <a:ext cx="8083857" cy="1508105"/>
          </a:xfrm>
          <a:prstGeom prst="rect">
            <a:avLst/>
          </a:prstGeom>
        </p:spPr>
        <p:txBody>
          <a:bodyPr wrap="square">
            <a:spAutoFit/>
          </a:bodyPr>
          <a:lstStyle/>
          <a:p>
            <a:pPr>
              <a:spcBef>
                <a:spcPts val="600"/>
              </a:spcBef>
              <a:spcAft>
                <a:spcPts val="600"/>
              </a:spcAft>
            </a:pPr>
            <a:r>
              <a:rPr lang="zh-TW" altLang="zh-TW" sz="2400" dirty="0">
                <a:solidFill>
                  <a:schemeClr val="dk1"/>
                </a:solidFill>
              </a:rPr>
              <a:t>評量方式</a:t>
            </a:r>
            <a:r>
              <a:rPr lang="en-US" altLang="zh-TW" sz="2400" dirty="0">
                <a:solidFill>
                  <a:schemeClr val="dk1"/>
                </a:solidFill>
              </a:rPr>
              <a:t>:</a:t>
            </a:r>
            <a:r>
              <a:rPr lang="zh-TW" altLang="zh-TW" sz="2400" dirty="0">
                <a:solidFill>
                  <a:srgbClr val="0000FF"/>
                </a:solidFill>
              </a:rPr>
              <a:t>口頭問答、學習單</a:t>
            </a:r>
          </a:p>
          <a:p>
            <a:pPr>
              <a:spcBef>
                <a:spcPts val="600"/>
              </a:spcBef>
              <a:spcAft>
                <a:spcPts val="600"/>
              </a:spcAft>
            </a:pPr>
            <a:r>
              <a:rPr lang="zh-TW" altLang="zh-TW" sz="2400" dirty="0">
                <a:solidFill>
                  <a:schemeClr val="dk1"/>
                </a:solidFill>
              </a:rPr>
              <a:t>教</a:t>
            </a:r>
            <a:r>
              <a:rPr lang="en-US" altLang="zh-TW" sz="2400" dirty="0">
                <a:solidFill>
                  <a:schemeClr val="dk1"/>
                </a:solidFill>
              </a:rPr>
              <a:t>  </a:t>
            </a:r>
            <a:r>
              <a:rPr lang="zh-TW" altLang="zh-TW" sz="2400" dirty="0">
                <a:solidFill>
                  <a:schemeClr val="dk1"/>
                </a:solidFill>
              </a:rPr>
              <a:t>材</a:t>
            </a:r>
            <a:r>
              <a:rPr lang="en-US" altLang="zh-TW" sz="2400" dirty="0">
                <a:solidFill>
                  <a:schemeClr val="dk1"/>
                </a:solidFill>
              </a:rPr>
              <a:t>:</a:t>
            </a:r>
            <a:r>
              <a:rPr lang="zh-TW" altLang="zh-TW" sz="2400" dirty="0">
                <a:solidFill>
                  <a:srgbClr val="0000FF"/>
                </a:solidFill>
              </a:rPr>
              <a:t>自編、網路多媒體、</a:t>
            </a:r>
            <a:r>
              <a:rPr lang="en-US" altLang="zh-TW" sz="2400" dirty="0">
                <a:solidFill>
                  <a:srgbClr val="0000FF"/>
                </a:solidFill>
              </a:rPr>
              <a:t>PPT</a:t>
            </a:r>
            <a:endParaRPr lang="zh-TW" altLang="zh-TW" sz="2400" dirty="0">
              <a:solidFill>
                <a:srgbClr val="0000FF"/>
              </a:solidFill>
            </a:endParaRPr>
          </a:p>
          <a:p>
            <a:pPr>
              <a:spcBef>
                <a:spcPts val="600"/>
              </a:spcBef>
              <a:spcAft>
                <a:spcPts val="600"/>
              </a:spcAft>
            </a:pPr>
            <a:r>
              <a:rPr lang="zh-TW" altLang="zh-TW" sz="2400" dirty="0">
                <a:solidFill>
                  <a:schemeClr val="dk1"/>
                </a:solidFill>
              </a:rPr>
              <a:t>教</a:t>
            </a:r>
            <a:r>
              <a:rPr lang="en-US" altLang="zh-TW" sz="2400" dirty="0">
                <a:solidFill>
                  <a:schemeClr val="dk1"/>
                </a:solidFill>
              </a:rPr>
              <a:t>  </a:t>
            </a:r>
            <a:r>
              <a:rPr lang="zh-TW" altLang="zh-TW" sz="2400" dirty="0">
                <a:solidFill>
                  <a:schemeClr val="dk1"/>
                </a:solidFill>
              </a:rPr>
              <a:t>具</a:t>
            </a:r>
            <a:r>
              <a:rPr lang="en-US" altLang="zh-TW" sz="2400" dirty="0">
                <a:solidFill>
                  <a:schemeClr val="dk1"/>
                </a:solidFill>
              </a:rPr>
              <a:t>:</a:t>
            </a:r>
            <a:r>
              <a:rPr lang="zh-TW" altLang="zh-TW" sz="2400" dirty="0">
                <a:solidFill>
                  <a:srgbClr val="0000FF"/>
                </a:solidFill>
              </a:rPr>
              <a:t>電腦、單槍、樹脂土、竹筷、回收透明免洗杯簽字筆 </a:t>
            </a:r>
            <a:endParaRPr lang="zh-TW" altLang="en-US" sz="2400" dirty="0">
              <a:solidFill>
                <a:srgbClr val="0000FF"/>
              </a:solidFill>
            </a:endParaRPr>
          </a:p>
        </p:txBody>
      </p:sp>
      <p:pic>
        <p:nvPicPr>
          <p:cNvPr id="3" name="圖片 2" descr="圖畫相片 06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6452697" y="4251716"/>
            <a:ext cx="2606288" cy="1954716"/>
          </a:xfrm>
          <a:prstGeom prst="rect">
            <a:avLst/>
          </a:prstGeom>
        </p:spPr>
      </p:pic>
    </p:spTree>
    <p:extLst>
      <p:ext uri="{BB962C8B-B14F-4D97-AF65-F5344CB8AC3E}">
        <p14:creationId xmlns:p14="http://schemas.microsoft.com/office/powerpoint/2010/main" val="24748158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8654" y="3318569"/>
            <a:ext cx="7319128" cy="310854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zh-TW" altLang="zh-TW" sz="2800" dirty="0" smtClean="0">
                <a:latin typeface="Lucida Grande"/>
                <a:ea typeface="Lucida Grande"/>
                <a:cs typeface="Lucida Grande"/>
              </a:rPr>
              <a:t>⌘</a:t>
            </a:r>
            <a:r>
              <a:rPr lang="zh-TW" altLang="zh-TW" sz="2800" dirty="0" smtClean="0"/>
              <a:t>天氣熱</a:t>
            </a:r>
            <a:r>
              <a:rPr lang="zh-TW" altLang="zh-TW" sz="2800" dirty="0"/>
              <a:t>時，盡量穿著輕便淺色衣物，非正式場合不穿西裝不打領帶。</a:t>
            </a:r>
          </a:p>
          <a:p>
            <a:pPr lvl="0"/>
            <a:r>
              <a:rPr lang="zh-TW" altLang="zh-TW" sz="2800" dirty="0">
                <a:latin typeface="Lucida Grande"/>
                <a:ea typeface="Lucida Grande"/>
                <a:cs typeface="Lucida Grande"/>
              </a:rPr>
              <a:t>⌘</a:t>
            </a:r>
            <a:r>
              <a:rPr lang="zh-TW" altLang="zh-TW" sz="2800" dirty="0" smtClean="0"/>
              <a:t>不要選擇製程消耗較</a:t>
            </a:r>
            <a:r>
              <a:rPr lang="zh-TW" altLang="zh-TW" sz="2800" dirty="0"/>
              <a:t>多的能源之化學合成纖維的衣服，多選擇天然纖維材質的衣服來減少二氧化碳排放量。</a:t>
            </a:r>
          </a:p>
          <a:p>
            <a:r>
              <a:rPr lang="zh-TW" altLang="zh-TW" sz="2800" dirty="0">
                <a:latin typeface="Lucida Grande"/>
                <a:ea typeface="Lucida Grande"/>
                <a:cs typeface="Lucida Grande"/>
              </a:rPr>
              <a:t>⌘</a:t>
            </a:r>
            <a:r>
              <a:rPr lang="zh-TW" altLang="zh-TW" sz="2800" dirty="0" smtClean="0"/>
              <a:t>舊</a:t>
            </a:r>
            <a:r>
              <a:rPr lang="zh-TW" altLang="zh-TW" sz="2800" dirty="0"/>
              <a:t>衣回收工作，可以有效幫助他人及減少廢棄物的產生。 </a:t>
            </a:r>
            <a:endParaRPr lang="zh-TW" altLang="en-US" sz="2800" dirty="0"/>
          </a:p>
        </p:txBody>
      </p:sp>
      <p:sp>
        <p:nvSpPr>
          <p:cNvPr id="3" name="矩形 2"/>
          <p:cNvSpPr/>
          <p:nvPr/>
        </p:nvSpPr>
        <p:spPr>
          <a:xfrm>
            <a:off x="90309" y="973641"/>
            <a:ext cx="5754220"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zh-TW" altLang="zh-TW" sz="2800" dirty="0" smtClean="0">
                <a:solidFill>
                  <a:prstClr val="black"/>
                </a:solidFill>
                <a:latin typeface="Lucida Grande"/>
                <a:ea typeface="Lucida Grande"/>
                <a:cs typeface="Lucida Grande"/>
              </a:rPr>
              <a:t></a:t>
            </a:r>
            <a:r>
              <a:rPr lang="zh-TW" altLang="zh-TW" sz="2800" dirty="0" smtClean="0">
                <a:solidFill>
                  <a:prstClr val="black"/>
                </a:solidFill>
              </a:rPr>
              <a:t>在地食材</a:t>
            </a:r>
            <a:r>
              <a:rPr lang="zh-TW" altLang="zh-TW" sz="2800" dirty="0">
                <a:solidFill>
                  <a:prstClr val="black"/>
                </a:solidFill>
              </a:rPr>
              <a:t>，減少食物</a:t>
            </a:r>
            <a:r>
              <a:rPr lang="zh-TW" altLang="zh-TW" sz="2800" dirty="0" smtClean="0">
                <a:solidFill>
                  <a:prstClr val="black"/>
                </a:solidFill>
              </a:rPr>
              <a:t>旅程</a:t>
            </a:r>
            <a:r>
              <a:rPr lang="zh-TW" altLang="en-US" sz="2800" dirty="0" smtClean="0">
                <a:solidFill>
                  <a:prstClr val="black"/>
                </a:solidFill>
              </a:rPr>
              <a:t>。</a:t>
            </a:r>
            <a:endParaRPr lang="zh-TW" altLang="zh-TW" sz="2800" dirty="0">
              <a:solidFill>
                <a:prstClr val="black"/>
              </a:solidFill>
            </a:endParaRPr>
          </a:p>
          <a:p>
            <a:pPr lvl="0"/>
            <a:r>
              <a:rPr lang="zh-TW" altLang="zh-TW" sz="2800" dirty="0">
                <a:solidFill>
                  <a:prstClr val="black"/>
                </a:solidFill>
                <a:latin typeface="Lucida Grande"/>
                <a:ea typeface="Lucida Grande"/>
                <a:cs typeface="Lucida Grande"/>
              </a:rPr>
              <a:t></a:t>
            </a:r>
            <a:r>
              <a:rPr lang="zh-TW" altLang="zh-TW" sz="2800" dirty="0" smtClean="0">
                <a:solidFill>
                  <a:prstClr val="black"/>
                </a:solidFill>
              </a:rPr>
              <a:t>少喝瓶裝</a:t>
            </a:r>
            <a:r>
              <a:rPr lang="zh-TW" altLang="zh-TW" sz="2800" dirty="0">
                <a:solidFill>
                  <a:prstClr val="black"/>
                </a:solidFill>
              </a:rPr>
              <a:t>水，自備水</a:t>
            </a:r>
            <a:r>
              <a:rPr lang="zh-TW" altLang="zh-TW" sz="2800" dirty="0" smtClean="0">
                <a:solidFill>
                  <a:prstClr val="black"/>
                </a:solidFill>
              </a:rPr>
              <a:t>壺</a:t>
            </a:r>
            <a:r>
              <a:rPr lang="zh-TW" altLang="en-US" sz="2800" dirty="0" smtClean="0">
                <a:solidFill>
                  <a:prstClr val="black"/>
                </a:solidFill>
              </a:rPr>
              <a:t>。</a:t>
            </a:r>
            <a:endParaRPr lang="zh-TW" altLang="zh-TW" sz="2800" dirty="0">
              <a:solidFill>
                <a:prstClr val="black"/>
              </a:solidFill>
            </a:endParaRPr>
          </a:p>
          <a:p>
            <a:pPr lvl="0"/>
            <a:r>
              <a:rPr lang="zh-TW" altLang="zh-TW" sz="2800" dirty="0">
                <a:solidFill>
                  <a:prstClr val="black"/>
                </a:solidFill>
                <a:latin typeface="Lucida Grande"/>
                <a:ea typeface="Lucida Grande"/>
                <a:cs typeface="Lucida Grande"/>
              </a:rPr>
              <a:t></a:t>
            </a:r>
            <a:r>
              <a:rPr lang="zh-TW" altLang="zh-TW" sz="2800" dirty="0" smtClean="0">
                <a:solidFill>
                  <a:prstClr val="black"/>
                </a:solidFill>
              </a:rPr>
              <a:t>使用可</a:t>
            </a:r>
            <a:r>
              <a:rPr lang="zh-TW" altLang="zh-TW" sz="2800" dirty="0">
                <a:solidFill>
                  <a:prstClr val="black"/>
                </a:solidFill>
              </a:rPr>
              <a:t>重複使用的餐具與環保筷。</a:t>
            </a:r>
          </a:p>
        </p:txBody>
      </p:sp>
      <p:sp>
        <p:nvSpPr>
          <p:cNvPr id="4" name="矩形 3"/>
          <p:cNvSpPr/>
          <p:nvPr/>
        </p:nvSpPr>
        <p:spPr>
          <a:xfrm>
            <a:off x="201355" y="289848"/>
            <a:ext cx="1752804" cy="523220"/>
          </a:xfrm>
          <a:prstGeom prst="rect">
            <a:avLst/>
          </a:prstGeom>
        </p:spPr>
        <p:txBody>
          <a:bodyPr wrap="none">
            <a:spAutoFit/>
          </a:bodyPr>
          <a:lstStyle/>
          <a:p>
            <a:pPr lvl="0"/>
            <a:r>
              <a:rPr lang="zh-TW" altLang="zh-TW" sz="2800" dirty="0">
                <a:solidFill>
                  <a:prstClr val="black"/>
                </a:solidFill>
              </a:rPr>
              <a:t>食的面向</a:t>
            </a:r>
            <a:r>
              <a:rPr lang="en-US" altLang="zh-TW" sz="2800" dirty="0">
                <a:solidFill>
                  <a:prstClr val="black"/>
                </a:solidFill>
              </a:rPr>
              <a:t>:</a:t>
            </a:r>
            <a:endParaRPr lang="zh-TW" altLang="zh-TW" sz="2800" dirty="0">
              <a:solidFill>
                <a:prstClr val="black"/>
              </a:solidFill>
            </a:endParaRPr>
          </a:p>
        </p:txBody>
      </p:sp>
      <p:sp>
        <p:nvSpPr>
          <p:cNvPr id="5" name="矩形 4"/>
          <p:cNvSpPr/>
          <p:nvPr/>
        </p:nvSpPr>
        <p:spPr>
          <a:xfrm>
            <a:off x="778654" y="2605416"/>
            <a:ext cx="1752804" cy="523220"/>
          </a:xfrm>
          <a:prstGeom prst="rect">
            <a:avLst/>
          </a:prstGeom>
        </p:spPr>
        <p:txBody>
          <a:bodyPr wrap="none">
            <a:spAutoFit/>
          </a:bodyPr>
          <a:lstStyle/>
          <a:p>
            <a:pPr lvl="0"/>
            <a:r>
              <a:rPr lang="zh-TW" altLang="zh-TW" sz="2800" dirty="0">
                <a:solidFill>
                  <a:prstClr val="black"/>
                </a:solidFill>
              </a:rPr>
              <a:t>衣的面向</a:t>
            </a:r>
            <a:r>
              <a:rPr lang="en-US" altLang="zh-TW" sz="2800" dirty="0">
                <a:solidFill>
                  <a:prstClr val="black"/>
                </a:solidFill>
              </a:rPr>
              <a:t>:</a:t>
            </a:r>
            <a:endParaRPr lang="zh-TW" altLang="zh-TW" sz="2800" dirty="0">
              <a:solidFill>
                <a:prstClr val="black"/>
              </a:solidFill>
            </a:endParaRPr>
          </a:p>
        </p:txBody>
      </p:sp>
      <p:pic>
        <p:nvPicPr>
          <p:cNvPr id="6" name="圖片 5" descr="圖畫相片 051.jpg"/>
          <p:cNvPicPr>
            <a:picLocks noChangeAspect="1"/>
          </p:cNvPicPr>
          <p:nvPr/>
        </p:nvPicPr>
        <p:blipFill rotWithShape="1">
          <a:blip r:embed="rId2" cstate="email">
            <a:extLst>
              <a:ext uri="{28A0092B-C50C-407E-A947-70E740481C1C}">
                <a14:useLocalDpi xmlns:a14="http://schemas.microsoft.com/office/drawing/2010/main" val="0"/>
              </a:ext>
            </a:extLst>
          </a:blip>
          <a:srcRect b="8137"/>
          <a:stretch/>
        </p:blipFill>
        <p:spPr>
          <a:xfrm>
            <a:off x="5955575" y="544351"/>
            <a:ext cx="3039975" cy="2094463"/>
          </a:xfrm>
          <a:prstGeom prst="rect">
            <a:avLst/>
          </a:prstGeom>
        </p:spPr>
      </p:pic>
    </p:spTree>
    <p:extLst>
      <p:ext uri="{BB962C8B-B14F-4D97-AF65-F5344CB8AC3E}">
        <p14:creationId xmlns:p14="http://schemas.microsoft.com/office/powerpoint/2010/main" val="282191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1865" y="1131327"/>
            <a:ext cx="8707013" cy="212365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spcBef>
                <a:spcPts val="600"/>
              </a:spcBef>
              <a:spcAft>
                <a:spcPts val="600"/>
              </a:spcAft>
            </a:pPr>
            <a:r>
              <a:rPr lang="zh-TW" altLang="zh-TW" sz="2800" dirty="0" smtClean="0"/>
              <a:t>$冷氣設定溫度控制於</a:t>
            </a:r>
            <a:r>
              <a:rPr lang="en-US" altLang="zh-TW" sz="2800" dirty="0"/>
              <a:t>26~28</a:t>
            </a:r>
            <a:r>
              <a:rPr lang="zh-TW" altLang="zh-TW" sz="2800" dirty="0"/>
              <a:t>℃，並同時搭配電風扇使用。</a:t>
            </a:r>
          </a:p>
          <a:p>
            <a:pPr lvl="0">
              <a:spcBef>
                <a:spcPts val="600"/>
              </a:spcBef>
              <a:spcAft>
                <a:spcPts val="600"/>
              </a:spcAft>
            </a:pPr>
            <a:r>
              <a:rPr lang="zh-TW" altLang="zh-TW" sz="2800" dirty="0" smtClean="0"/>
              <a:t>$家電用品隨手關閉</a:t>
            </a:r>
            <a:r>
              <a:rPr lang="zh-TW" altLang="zh-TW" sz="2800" dirty="0"/>
              <a:t>電源，</a:t>
            </a:r>
            <a:r>
              <a:rPr lang="zh-TW" altLang="zh-TW" sz="2800" dirty="0" smtClean="0"/>
              <a:t>長時間不使用隨手拔除插頭</a:t>
            </a:r>
            <a:r>
              <a:rPr lang="zh-TW" altLang="zh-TW" sz="2800" dirty="0"/>
              <a:t>。</a:t>
            </a:r>
          </a:p>
          <a:p>
            <a:pPr lvl="0">
              <a:spcBef>
                <a:spcPts val="600"/>
              </a:spcBef>
              <a:spcAft>
                <a:spcPts val="600"/>
              </a:spcAft>
            </a:pPr>
            <a:r>
              <a:rPr lang="zh-TW" altLang="zh-TW" sz="2800" dirty="0" smtClean="0"/>
              <a:t>$購買家電盡量選擇</a:t>
            </a:r>
            <a:r>
              <a:rPr lang="zh-TW" altLang="zh-TW" sz="2800" dirty="0"/>
              <a:t>印有環保標章之產品</a:t>
            </a:r>
            <a:r>
              <a:rPr lang="zh-TW" altLang="zh-TW" sz="2800" dirty="0" smtClean="0"/>
              <a:t>。</a:t>
            </a:r>
            <a:endParaRPr lang="zh-TW" altLang="zh-TW" sz="2800" dirty="0"/>
          </a:p>
        </p:txBody>
      </p:sp>
      <p:sp>
        <p:nvSpPr>
          <p:cNvPr id="3" name="矩形 2"/>
          <p:cNvSpPr/>
          <p:nvPr/>
        </p:nvSpPr>
        <p:spPr>
          <a:xfrm>
            <a:off x="261865" y="417513"/>
            <a:ext cx="1752804" cy="523220"/>
          </a:xfrm>
          <a:prstGeom prst="rect">
            <a:avLst/>
          </a:prstGeom>
        </p:spPr>
        <p:txBody>
          <a:bodyPr wrap="none">
            <a:spAutoFit/>
          </a:bodyPr>
          <a:lstStyle/>
          <a:p>
            <a:pPr lvl="0">
              <a:spcBef>
                <a:spcPts val="600"/>
              </a:spcBef>
              <a:spcAft>
                <a:spcPts val="600"/>
              </a:spcAft>
            </a:pPr>
            <a:r>
              <a:rPr lang="zh-TW" altLang="zh-TW" sz="2800" dirty="0">
                <a:solidFill>
                  <a:prstClr val="black"/>
                </a:solidFill>
              </a:rPr>
              <a:t>住的面向</a:t>
            </a:r>
            <a:r>
              <a:rPr lang="en-US" altLang="zh-TW" sz="2800" dirty="0">
                <a:solidFill>
                  <a:prstClr val="black"/>
                </a:solidFill>
              </a:rPr>
              <a:t>:</a:t>
            </a:r>
            <a:endParaRPr lang="zh-TW" altLang="zh-TW" sz="2800" dirty="0">
              <a:solidFill>
                <a:prstClr val="black"/>
              </a:solidFill>
            </a:endParaRPr>
          </a:p>
        </p:txBody>
      </p:sp>
      <p:sp>
        <p:nvSpPr>
          <p:cNvPr id="4" name="矩形 3"/>
          <p:cNvSpPr/>
          <p:nvPr/>
        </p:nvSpPr>
        <p:spPr>
          <a:xfrm>
            <a:off x="261865" y="4038398"/>
            <a:ext cx="8707013" cy="255454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spcBef>
                <a:spcPts val="600"/>
              </a:spcBef>
              <a:spcAft>
                <a:spcPts val="600"/>
              </a:spcAft>
            </a:pPr>
            <a:r>
              <a:rPr lang="zh-TW" altLang="zh-TW" sz="2800" dirty="0" smtClean="0"/>
              <a:t>$汽車盡量共乘</a:t>
            </a:r>
            <a:r>
              <a:rPr lang="zh-TW" altLang="zh-TW" sz="2800" dirty="0"/>
              <a:t>，停車超過</a:t>
            </a:r>
            <a:r>
              <a:rPr lang="en-US" altLang="zh-TW" sz="2800" dirty="0"/>
              <a:t>3</a:t>
            </a:r>
            <a:r>
              <a:rPr lang="zh-TW" altLang="zh-TW" sz="2800" dirty="0"/>
              <a:t>分鐘以上應熄火。</a:t>
            </a:r>
          </a:p>
          <a:p>
            <a:pPr lvl="0">
              <a:spcBef>
                <a:spcPts val="600"/>
              </a:spcBef>
              <a:spcAft>
                <a:spcPts val="600"/>
              </a:spcAft>
            </a:pPr>
            <a:r>
              <a:rPr lang="zh-TW" altLang="zh-TW" sz="2800" dirty="0" smtClean="0"/>
              <a:t>$汽車上儘量避免</a:t>
            </a:r>
            <a:r>
              <a:rPr lang="zh-TW" altLang="zh-TW" sz="2800" dirty="0"/>
              <a:t>放置不必要物品，減少車上載重量</a:t>
            </a:r>
            <a:r>
              <a:rPr lang="en-US" altLang="zh-TW" sz="2800" dirty="0"/>
              <a:t>100kg</a:t>
            </a:r>
            <a:r>
              <a:rPr lang="zh-TW" altLang="zh-TW" sz="2800" dirty="0"/>
              <a:t>可省油</a:t>
            </a:r>
            <a:r>
              <a:rPr lang="en-US" altLang="zh-TW" sz="2800" dirty="0"/>
              <a:t>2.1</a:t>
            </a:r>
            <a:r>
              <a:rPr lang="zh-TW" altLang="zh-TW" sz="2800" dirty="0"/>
              <a:t>％。</a:t>
            </a:r>
          </a:p>
          <a:p>
            <a:pPr lvl="0">
              <a:spcBef>
                <a:spcPts val="600"/>
              </a:spcBef>
              <a:spcAft>
                <a:spcPts val="600"/>
              </a:spcAft>
            </a:pPr>
            <a:r>
              <a:rPr lang="zh-TW" altLang="zh-TW" sz="2800" dirty="0" smtClean="0"/>
              <a:t>$洽公或外出旅遊</a:t>
            </a:r>
            <a:r>
              <a:rPr lang="zh-TW" altLang="zh-TW" sz="2800" dirty="0"/>
              <a:t>多利用大眾運輸交通工具，可減少交通壅塞及耗油量</a:t>
            </a:r>
            <a:r>
              <a:rPr lang="zh-TW" altLang="zh-TW" sz="2800" dirty="0" smtClean="0"/>
              <a:t>。</a:t>
            </a:r>
            <a:endParaRPr lang="zh-TW" altLang="zh-TW" sz="2800" dirty="0"/>
          </a:p>
        </p:txBody>
      </p:sp>
      <p:sp>
        <p:nvSpPr>
          <p:cNvPr id="5" name="矩形 4"/>
          <p:cNvSpPr/>
          <p:nvPr/>
        </p:nvSpPr>
        <p:spPr>
          <a:xfrm>
            <a:off x="261865" y="3508448"/>
            <a:ext cx="1752804" cy="523220"/>
          </a:xfrm>
          <a:prstGeom prst="rect">
            <a:avLst/>
          </a:prstGeom>
        </p:spPr>
        <p:txBody>
          <a:bodyPr wrap="none">
            <a:spAutoFit/>
          </a:bodyPr>
          <a:lstStyle/>
          <a:p>
            <a:pPr lvl="0">
              <a:spcBef>
                <a:spcPts val="600"/>
              </a:spcBef>
              <a:spcAft>
                <a:spcPts val="600"/>
              </a:spcAft>
            </a:pPr>
            <a:r>
              <a:rPr lang="zh-TW" altLang="zh-TW" sz="2800" dirty="0">
                <a:solidFill>
                  <a:prstClr val="black"/>
                </a:solidFill>
              </a:rPr>
              <a:t>行的面向</a:t>
            </a:r>
            <a:r>
              <a:rPr lang="en-US" altLang="zh-TW" sz="2800" dirty="0">
                <a:solidFill>
                  <a:prstClr val="black"/>
                </a:solidFill>
              </a:rPr>
              <a:t>:</a:t>
            </a:r>
            <a:endParaRPr lang="zh-TW" altLang="zh-TW" sz="2800" dirty="0">
              <a:solidFill>
                <a:prstClr val="black"/>
              </a:solidFill>
            </a:endParaRPr>
          </a:p>
        </p:txBody>
      </p:sp>
    </p:spTree>
    <p:extLst>
      <p:ext uri="{BB962C8B-B14F-4D97-AF65-F5344CB8AC3E}">
        <p14:creationId xmlns:p14="http://schemas.microsoft.com/office/powerpoint/2010/main" val="5505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5678" y="679616"/>
            <a:ext cx="8759385" cy="578833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6000">
              <a:lnSpc>
                <a:spcPts val="4460"/>
              </a:lnSpc>
              <a:spcBef>
                <a:spcPts val="600"/>
              </a:spcBef>
              <a:spcAft>
                <a:spcPts val="1200"/>
              </a:spcAft>
            </a:pPr>
            <a:r>
              <a:rPr lang="en-US" altLang="zh-TW" sz="2800" dirty="0" smtClean="0"/>
              <a:t>$</a:t>
            </a:r>
            <a:r>
              <a:rPr lang="zh-TW" altLang="zh-TW" sz="2800" dirty="0" smtClean="0"/>
              <a:t>宜購買有環保標章、節能標章、</a:t>
            </a:r>
            <a:r>
              <a:rPr lang="zh-TW" altLang="zh-TW" sz="2800" dirty="0" smtClean="0">
                <a:solidFill>
                  <a:srgbClr val="000000"/>
                </a:solidFill>
              </a:rPr>
              <a:t>省水標章等綠色產品，使自己成為身體力行的「綠色消費者」。</a:t>
            </a:r>
            <a:r>
              <a:rPr lang="en-US" altLang="zh-TW" sz="2800" dirty="0" smtClean="0"/>
              <a:t/>
            </a:r>
            <a:br>
              <a:rPr lang="en-US" altLang="zh-TW" sz="2800" dirty="0" smtClean="0"/>
            </a:br>
            <a:r>
              <a:rPr lang="en-US" altLang="zh-TW" sz="2800" dirty="0" smtClean="0"/>
              <a:t>$</a:t>
            </a:r>
            <a:r>
              <a:rPr lang="zh-TW" altLang="zh-TW" sz="2800" dirty="0" smtClean="0"/>
              <a:t>自備購物袋，減少額外盛裝袋之使用。</a:t>
            </a:r>
            <a:r>
              <a:rPr lang="en-US" altLang="zh-TW" sz="2800" dirty="0" smtClean="0"/>
              <a:t/>
            </a:r>
            <a:br>
              <a:rPr lang="en-US" altLang="zh-TW" sz="2800" dirty="0" smtClean="0"/>
            </a:br>
            <a:r>
              <a:rPr lang="en-US" altLang="zh-TW" sz="2800" dirty="0" smtClean="0"/>
              <a:t>$</a:t>
            </a:r>
            <a:r>
              <a:rPr lang="zh-TW" altLang="zh-TW" sz="2800" dirty="0" smtClean="0"/>
              <a:t>避免購買過度包裝之商品。</a:t>
            </a:r>
            <a:r>
              <a:rPr lang="en-US" altLang="zh-TW" sz="2800" dirty="0" smtClean="0"/>
              <a:t/>
            </a:r>
            <a:br>
              <a:rPr lang="en-US" altLang="zh-TW" sz="2800" dirty="0" smtClean="0"/>
            </a:br>
            <a:r>
              <a:rPr lang="en-US" altLang="zh-TW" sz="2800" dirty="0" smtClean="0"/>
              <a:t>$</a:t>
            </a:r>
            <a:r>
              <a:rPr lang="zh-TW" altLang="zh-TW" sz="2800" dirty="0" smtClean="0"/>
              <a:t>外出旅行時，宜自行攜帶毛巾、牙刷、牙膏、拖鞋等個人用品，以減少廢棄物的產生。</a:t>
            </a:r>
            <a:r>
              <a:rPr lang="en-US" altLang="zh-TW" sz="2800" dirty="0" smtClean="0"/>
              <a:t/>
            </a:r>
            <a:br>
              <a:rPr lang="en-US" altLang="zh-TW" sz="2800" dirty="0" smtClean="0"/>
            </a:br>
            <a:r>
              <a:rPr lang="en-US" altLang="zh-TW" sz="2800" dirty="0" smtClean="0"/>
              <a:t>$</a:t>
            </a:r>
            <a:r>
              <a:rPr lang="zh-TW" altLang="zh-TW" sz="2800" dirty="0" smtClean="0"/>
              <a:t>選購再生紙可以減少砍伐樹林，除了保林之外，每一棵樹每年約可以為我們吸收掉</a:t>
            </a:r>
            <a:r>
              <a:rPr lang="en-US" altLang="zh-TW" sz="2800" dirty="0" smtClean="0"/>
              <a:t>5-10</a:t>
            </a:r>
            <a:r>
              <a:rPr lang="zh-TW" altLang="zh-TW" sz="2800" dirty="0" smtClean="0"/>
              <a:t>公斤的二氧化碳。</a:t>
            </a:r>
            <a:r>
              <a:rPr lang="en-US" altLang="zh-TW" sz="2800" dirty="0" smtClean="0"/>
              <a:t/>
            </a:r>
            <a:br>
              <a:rPr lang="en-US" altLang="zh-TW" sz="2800" dirty="0" smtClean="0"/>
            </a:br>
            <a:r>
              <a:rPr lang="en-US" altLang="zh-TW" sz="2800" dirty="0" smtClean="0"/>
              <a:t>$</a:t>
            </a:r>
            <a:r>
              <a:rPr lang="zh-TW" altLang="zh-TW" sz="2800" dirty="0" smtClean="0"/>
              <a:t>避免過度消費，或將二手物品進行適當交流，可減少垃圾。 </a:t>
            </a:r>
            <a:endParaRPr lang="zh-TW" altLang="en-US" sz="2800" dirty="0"/>
          </a:p>
        </p:txBody>
      </p:sp>
      <p:sp>
        <p:nvSpPr>
          <p:cNvPr id="3" name="矩形 2"/>
          <p:cNvSpPr/>
          <p:nvPr/>
        </p:nvSpPr>
        <p:spPr>
          <a:xfrm>
            <a:off x="284163" y="163969"/>
            <a:ext cx="3722372" cy="800219"/>
          </a:xfrm>
          <a:prstGeom prst="rect">
            <a:avLst/>
          </a:prstGeom>
        </p:spPr>
        <p:txBody>
          <a:bodyPr wrap="square">
            <a:spAutoFit/>
          </a:bodyPr>
          <a:lstStyle/>
          <a:p>
            <a:r>
              <a:rPr lang="zh-TW" altLang="zh-TW" sz="2800" dirty="0" smtClean="0">
                <a:solidFill>
                  <a:prstClr val="black"/>
                </a:solidFill>
              </a:rPr>
              <a:t>消費行為面向：</a:t>
            </a:r>
            <a:r>
              <a:rPr lang="en-US" altLang="zh-TW" sz="2800" dirty="0" smtClean="0">
                <a:solidFill>
                  <a:prstClr val="black"/>
                </a:solidFill>
              </a:rPr>
              <a:t/>
            </a:r>
            <a:br>
              <a:rPr lang="en-US" altLang="zh-TW" sz="2800" dirty="0" smtClean="0">
                <a:solidFill>
                  <a:prstClr val="black"/>
                </a:solidFill>
              </a:rPr>
            </a:br>
            <a:endParaRPr lang="zh-TW" altLang="en-US" dirty="0"/>
          </a:p>
        </p:txBody>
      </p:sp>
    </p:spTree>
    <p:extLst>
      <p:ext uri="{BB962C8B-B14F-4D97-AF65-F5344CB8AC3E}">
        <p14:creationId xmlns:p14="http://schemas.microsoft.com/office/powerpoint/2010/main" val="28322161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6714" y="39806"/>
            <a:ext cx="5228565" cy="461665"/>
          </a:xfrm>
          <a:prstGeom prst="rect">
            <a:avLst/>
          </a:prstGeom>
        </p:spPr>
        <p:txBody>
          <a:bodyPr wrap="none">
            <a:spAutoFit/>
          </a:bodyPr>
          <a:lstStyle/>
          <a:p>
            <a:r>
              <a:rPr lang="zh-TW" altLang="en-US" sz="2400" b="1" dirty="0" smtClean="0"/>
              <a:t>回家作業       </a:t>
            </a:r>
            <a:r>
              <a:rPr lang="zh-TW" altLang="zh-TW" sz="2400" b="1" dirty="0" smtClean="0"/>
              <a:t>學習單</a:t>
            </a:r>
            <a:r>
              <a:rPr lang="en-US" altLang="zh-TW" sz="2400" b="1" dirty="0"/>
              <a:t>(</a:t>
            </a:r>
            <a:r>
              <a:rPr lang="zh-TW" altLang="zh-TW" sz="2400" b="1" dirty="0"/>
              <a:t>三</a:t>
            </a:r>
            <a:r>
              <a:rPr lang="en-US" altLang="zh-TW" sz="2400" b="1" dirty="0"/>
              <a:t>)   </a:t>
            </a:r>
            <a:r>
              <a:rPr lang="zh-TW" altLang="zh-TW" sz="2400" b="1" u="sng" dirty="0"/>
              <a:t>節能小達人</a:t>
            </a:r>
            <a:r>
              <a:rPr lang="zh-TW" altLang="zh-TW" sz="2400" b="1" dirty="0"/>
              <a:t> </a:t>
            </a:r>
            <a:endParaRPr lang="zh-TW" altLang="en-US" sz="2400" dirty="0"/>
          </a:p>
        </p:txBody>
      </p:sp>
      <p:sp>
        <p:nvSpPr>
          <p:cNvPr id="3" name="文字方塊 2"/>
          <p:cNvSpPr txBox="1"/>
          <p:nvPr/>
        </p:nvSpPr>
        <p:spPr>
          <a:xfrm>
            <a:off x="6983253" y="11053"/>
            <a:ext cx="2160747" cy="523220"/>
          </a:xfrm>
          <a:prstGeom prst="rect">
            <a:avLst/>
          </a:prstGeom>
          <a:noFill/>
        </p:spPr>
        <p:txBody>
          <a:bodyPr wrap="square" rtlCol="0">
            <a:spAutoFit/>
          </a:bodyPr>
          <a:lstStyle/>
          <a:p>
            <a:r>
              <a:rPr kumimoji="1" lang="zh-TW" altLang="en-US" sz="2800" dirty="0" smtClean="0">
                <a:solidFill>
                  <a:srgbClr val="FF0000"/>
                </a:solidFill>
              </a:rPr>
              <a:t>第三節結束</a:t>
            </a:r>
            <a:endParaRPr kumimoji="1" lang="zh-TW" altLang="en-US" sz="2800" dirty="0">
              <a:solidFill>
                <a:srgbClr val="FF0000"/>
              </a:solidFill>
            </a:endParaRPr>
          </a:p>
        </p:txBody>
      </p:sp>
      <p:graphicFrame>
        <p:nvGraphicFramePr>
          <p:cNvPr id="4" name="物件 3"/>
          <p:cNvGraphicFramePr>
            <a:graphicFrameLocks noChangeAspect="1"/>
          </p:cNvGraphicFramePr>
          <p:nvPr>
            <p:extLst>
              <p:ext uri="{D42A27DB-BD31-4B8C-83A1-F6EECF244321}">
                <p14:modId xmlns:p14="http://schemas.microsoft.com/office/powerpoint/2010/main" val="2713666104"/>
              </p:ext>
            </p:extLst>
          </p:nvPr>
        </p:nvGraphicFramePr>
        <p:xfrm>
          <a:off x="1245051" y="583378"/>
          <a:ext cx="6104813" cy="3826343"/>
        </p:xfrm>
        <a:graphic>
          <a:graphicData uri="http://schemas.openxmlformats.org/presentationml/2006/ole">
            <mc:AlternateContent xmlns:mc="http://schemas.openxmlformats.org/markup-compatibility/2006">
              <mc:Choice xmlns:v="urn:schemas-microsoft-com:vml" Requires="v">
                <p:oleObj spid="_x0000_s2086" name="文件" r:id="rId4" imgW="6261100" imgH="3924300" progId="Word.Document.12">
                  <p:embed/>
                </p:oleObj>
              </mc:Choice>
              <mc:Fallback>
                <p:oleObj name="文件" r:id="rId4" imgW="6261100" imgH="3924300" progId="Word.Document.12">
                  <p:embed/>
                  <p:pic>
                    <p:nvPicPr>
                      <p:cNvPr id="0" name=""/>
                      <p:cNvPicPr/>
                      <p:nvPr/>
                    </p:nvPicPr>
                    <p:blipFill>
                      <a:blip r:embed="rId5"/>
                      <a:stretch>
                        <a:fillRect/>
                      </a:stretch>
                    </p:blipFill>
                    <p:spPr>
                      <a:xfrm>
                        <a:off x="1245051" y="583378"/>
                        <a:ext cx="6104813" cy="3826343"/>
                      </a:xfrm>
                      <a:prstGeom prst="rect">
                        <a:avLst/>
                      </a:prstGeom>
                    </p:spPr>
                  </p:pic>
                </p:oleObj>
              </mc:Fallback>
            </mc:AlternateContent>
          </a:graphicData>
        </a:graphic>
      </p:graphicFrame>
      <p:sp>
        <p:nvSpPr>
          <p:cNvPr id="5" name="矩形 4"/>
          <p:cNvSpPr/>
          <p:nvPr/>
        </p:nvSpPr>
        <p:spPr>
          <a:xfrm>
            <a:off x="471357" y="4445717"/>
            <a:ext cx="8523707" cy="2308324"/>
          </a:xfrm>
          <a:prstGeom prst="rect">
            <a:avLst/>
          </a:prstGeom>
        </p:spPr>
        <p:txBody>
          <a:bodyPr wrap="square">
            <a:spAutoFit/>
          </a:bodyPr>
          <a:lstStyle/>
          <a:p>
            <a:r>
              <a:rPr lang="zh-TW" altLang="zh-TW" b="1" dirty="0"/>
              <a:t>我的調查報告</a:t>
            </a:r>
            <a:r>
              <a:rPr lang="en-US" altLang="zh-TW" b="1" dirty="0"/>
              <a:t>:</a:t>
            </a:r>
            <a:endParaRPr lang="zh-TW" altLang="zh-TW" dirty="0"/>
          </a:p>
          <a:p>
            <a:r>
              <a:rPr lang="zh-TW" altLang="zh-TW" dirty="0"/>
              <a:t>我發現從上表的調查中，一共有</a:t>
            </a:r>
            <a:r>
              <a:rPr lang="en-US" altLang="zh-TW" dirty="0"/>
              <a:t>(      )</a:t>
            </a:r>
            <a:r>
              <a:rPr lang="zh-TW" altLang="zh-TW" dirty="0"/>
              <a:t>項物品或行為是有達到節能減碳目的。</a:t>
            </a:r>
          </a:p>
          <a:p>
            <a:r>
              <a:rPr lang="zh-TW" altLang="zh-TW" dirty="0"/>
              <a:t>我認為我的家</a:t>
            </a:r>
            <a:r>
              <a:rPr lang="en-US" altLang="zh-TW" dirty="0"/>
              <a:t>:  ☐</a:t>
            </a:r>
            <a:r>
              <a:rPr lang="zh-TW" altLang="zh-TW" dirty="0"/>
              <a:t>是</a:t>
            </a:r>
            <a:r>
              <a:rPr lang="en-US" altLang="zh-TW" dirty="0"/>
              <a:t>   ☐</a:t>
            </a:r>
            <a:r>
              <a:rPr lang="zh-TW" altLang="zh-TW" dirty="0"/>
              <a:t>不是</a:t>
            </a:r>
            <a:r>
              <a:rPr lang="en-US" altLang="zh-TW" dirty="0"/>
              <a:t>   </a:t>
            </a:r>
            <a:r>
              <a:rPr lang="zh-TW" altLang="zh-TW" dirty="0"/>
              <a:t>節能綠家庭。</a:t>
            </a:r>
          </a:p>
          <a:p>
            <a:r>
              <a:rPr lang="zh-TW" altLang="zh-TW" dirty="0"/>
              <a:t>除了以上的調查外，我更發現可以怎麼做？才能更達到節能減碳的目的，並對減緩氣候變遷有貢獻。請你寫下寶貴的建議，並和大家分享。</a:t>
            </a:r>
          </a:p>
          <a:p>
            <a:r>
              <a:rPr lang="en-US" altLang="zh-TW" u="sng" dirty="0"/>
              <a:t>        </a:t>
            </a:r>
            <a:r>
              <a:rPr lang="zh-TW" altLang="en-US" u="sng" dirty="0" smtClean="0"/>
              <a:t>                                                                                                        </a:t>
            </a:r>
            <a:r>
              <a:rPr lang="en-US" altLang="zh-TW" u="sng" dirty="0" smtClean="0"/>
              <a:t>                                   </a:t>
            </a:r>
            <a:endParaRPr lang="zh-TW" altLang="zh-TW" dirty="0"/>
          </a:p>
          <a:p>
            <a:r>
              <a:rPr lang="en-US" altLang="zh-TW" u="sng" dirty="0"/>
              <a:t>                                      </a:t>
            </a:r>
            <a:r>
              <a:rPr lang="zh-TW" altLang="en-US" u="sng" dirty="0" smtClean="0"/>
              <a:t>                                                                                                       </a:t>
            </a:r>
            <a:r>
              <a:rPr lang="en-US" altLang="zh-TW" u="sng" dirty="0" smtClean="0"/>
              <a:t>     </a:t>
            </a:r>
            <a:endParaRPr lang="zh-TW" altLang="zh-TW" dirty="0"/>
          </a:p>
          <a:p>
            <a:r>
              <a:rPr lang="en-US" altLang="zh-TW" u="sng" dirty="0"/>
              <a:t> </a:t>
            </a:r>
            <a:endParaRPr lang="zh-TW" altLang="en-US" dirty="0"/>
          </a:p>
        </p:txBody>
      </p:sp>
    </p:spTree>
    <p:extLst>
      <p:ext uri="{BB962C8B-B14F-4D97-AF65-F5344CB8AC3E}">
        <p14:creationId xmlns:p14="http://schemas.microsoft.com/office/powerpoint/2010/main" val="51272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螢幕快照 2015-09-27 02.23.1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6500"/>
            <a:ext cx="9144000" cy="5065222"/>
          </a:xfrm>
          <a:prstGeom prst="rect">
            <a:avLst/>
          </a:prstGeom>
        </p:spPr>
      </p:pic>
      <p:sp>
        <p:nvSpPr>
          <p:cNvPr id="3" name="文字方塊 2"/>
          <p:cNvSpPr txBox="1"/>
          <p:nvPr/>
        </p:nvSpPr>
        <p:spPr>
          <a:xfrm>
            <a:off x="2730499" y="631913"/>
            <a:ext cx="3889375" cy="461665"/>
          </a:xfrm>
          <a:prstGeom prst="rect">
            <a:avLst/>
          </a:prstGeom>
          <a:noFill/>
        </p:spPr>
        <p:txBody>
          <a:bodyPr wrap="square" rtlCol="0">
            <a:spAutoFit/>
          </a:bodyPr>
          <a:lstStyle/>
          <a:p>
            <a:r>
              <a:rPr kumimoji="1" lang="zh-TW" altLang="en-US" sz="2400" dirty="0" smtClean="0"/>
              <a:t>天氣預報</a:t>
            </a:r>
            <a:r>
              <a:rPr kumimoji="1" lang="en-US" altLang="zh-TW" sz="2400" dirty="0" smtClean="0"/>
              <a:t>(</a:t>
            </a:r>
            <a:r>
              <a:rPr kumimoji="1" lang="zh-TW" altLang="en-US" sz="2400" dirty="0" smtClean="0"/>
              <a:t>中央氣象局</a:t>
            </a:r>
            <a:r>
              <a:rPr kumimoji="1" lang="en-US" altLang="zh-TW" sz="2400" dirty="0" smtClean="0"/>
              <a:t>)</a:t>
            </a:r>
            <a:endParaRPr kumimoji="1" lang="zh-TW" altLang="en-US" sz="2400" dirty="0"/>
          </a:p>
        </p:txBody>
      </p:sp>
      <p:sp>
        <p:nvSpPr>
          <p:cNvPr id="4" name="文字方塊 3"/>
          <p:cNvSpPr txBox="1"/>
          <p:nvPr/>
        </p:nvSpPr>
        <p:spPr>
          <a:xfrm>
            <a:off x="171128" y="75702"/>
            <a:ext cx="3738009" cy="523220"/>
          </a:xfrm>
          <a:prstGeom prst="rect">
            <a:avLst/>
          </a:prstGeom>
          <a:noFill/>
        </p:spPr>
        <p:txBody>
          <a:bodyPr wrap="square" rtlCol="0">
            <a:spAutoFit/>
          </a:bodyPr>
          <a:lstStyle/>
          <a:p>
            <a:r>
              <a:rPr kumimoji="1" lang="zh-TW" altLang="en-US" sz="2800" dirty="0" smtClean="0">
                <a:solidFill>
                  <a:srgbClr val="FF0000"/>
                </a:solidFill>
              </a:rPr>
              <a:t>第一節開始   暖身活動</a:t>
            </a:r>
            <a:endParaRPr kumimoji="1" lang="zh-TW" altLang="en-US" sz="2800" dirty="0">
              <a:solidFill>
                <a:srgbClr val="FF0000"/>
              </a:solidFill>
            </a:endParaRPr>
          </a:p>
        </p:txBody>
      </p:sp>
    </p:spTree>
    <p:extLst>
      <p:ext uri="{BB962C8B-B14F-4D97-AF65-F5344CB8AC3E}">
        <p14:creationId xmlns:p14="http://schemas.microsoft.com/office/powerpoint/2010/main" val="3551693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螢幕快照 2015-09-27 02.23.4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45728"/>
            <a:ext cx="9144000" cy="5315795"/>
          </a:xfrm>
          <a:prstGeom prst="rect">
            <a:avLst/>
          </a:prstGeom>
        </p:spPr>
      </p:pic>
      <p:sp>
        <p:nvSpPr>
          <p:cNvPr id="3" name="文字方塊 2"/>
          <p:cNvSpPr txBox="1"/>
          <p:nvPr/>
        </p:nvSpPr>
        <p:spPr>
          <a:xfrm>
            <a:off x="2730499" y="401080"/>
            <a:ext cx="3889375" cy="461665"/>
          </a:xfrm>
          <a:prstGeom prst="rect">
            <a:avLst/>
          </a:prstGeom>
          <a:noFill/>
        </p:spPr>
        <p:txBody>
          <a:bodyPr wrap="square" rtlCol="0">
            <a:spAutoFit/>
          </a:bodyPr>
          <a:lstStyle/>
          <a:p>
            <a:r>
              <a:rPr kumimoji="1" lang="zh-TW" altLang="en-US" sz="2400" dirty="0" smtClean="0"/>
              <a:t>天氣預報</a:t>
            </a:r>
            <a:r>
              <a:rPr kumimoji="1" lang="en-US" altLang="zh-TW" sz="2400" dirty="0" smtClean="0"/>
              <a:t>(</a:t>
            </a:r>
            <a:r>
              <a:rPr kumimoji="1" lang="zh-TW" altLang="en-US" sz="2400" dirty="0" smtClean="0"/>
              <a:t>中央氣象局</a:t>
            </a:r>
            <a:r>
              <a:rPr kumimoji="1" lang="en-US" altLang="zh-TW" sz="2400" dirty="0" smtClean="0"/>
              <a:t>)</a:t>
            </a:r>
            <a:endParaRPr kumimoji="1" lang="zh-TW" altLang="en-US" sz="2400" dirty="0"/>
          </a:p>
        </p:txBody>
      </p:sp>
    </p:spTree>
    <p:extLst>
      <p:ext uri="{BB962C8B-B14F-4D97-AF65-F5344CB8AC3E}">
        <p14:creationId xmlns:p14="http://schemas.microsoft.com/office/powerpoint/2010/main" val="2347408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p:cNvGrpSpPr/>
          <p:nvPr/>
        </p:nvGrpSpPr>
        <p:grpSpPr>
          <a:xfrm>
            <a:off x="4875911" y="1378207"/>
            <a:ext cx="3648964" cy="4237632"/>
            <a:chOff x="4875911" y="2620368"/>
            <a:chExt cx="3648964" cy="4237632"/>
          </a:xfrm>
        </p:grpSpPr>
        <p:pic>
          <p:nvPicPr>
            <p:cNvPr id="5" name="圖片 4" descr="rbm2_25.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75911" y="2620368"/>
              <a:ext cx="3648964" cy="4237632"/>
            </a:xfrm>
            <a:prstGeom prst="rect">
              <a:avLst/>
            </a:prstGeom>
          </p:spPr>
        </p:pic>
        <p:sp>
          <p:nvSpPr>
            <p:cNvPr id="2" name="文字方塊 1"/>
            <p:cNvSpPr txBox="1"/>
            <p:nvPr/>
          </p:nvSpPr>
          <p:spPr>
            <a:xfrm>
              <a:off x="5370141" y="3618452"/>
              <a:ext cx="2723823" cy="1107996"/>
            </a:xfrm>
            <a:prstGeom prst="rect">
              <a:avLst/>
            </a:prstGeom>
            <a:noFill/>
          </p:spPr>
          <p:txBody>
            <a:bodyPr wrap="none" rtlCol="0">
              <a:spAutoFit/>
            </a:bodyPr>
            <a:lstStyle/>
            <a:p>
              <a:r>
                <a:rPr kumimoji="1" lang="zh-TW" altLang="en-US" sz="6600" dirty="0" smtClean="0">
                  <a:solidFill>
                    <a:schemeClr val="bg1"/>
                  </a:solidFill>
                </a:rPr>
                <a:t>氣候？</a:t>
              </a:r>
              <a:endParaRPr kumimoji="1" lang="zh-TW" altLang="en-US" sz="6600" dirty="0">
                <a:solidFill>
                  <a:schemeClr val="bg1"/>
                </a:solidFill>
              </a:endParaRPr>
            </a:p>
          </p:txBody>
        </p:sp>
      </p:grpSp>
      <p:grpSp>
        <p:nvGrpSpPr>
          <p:cNvPr id="7" name="群組 6"/>
          <p:cNvGrpSpPr/>
          <p:nvPr/>
        </p:nvGrpSpPr>
        <p:grpSpPr>
          <a:xfrm>
            <a:off x="1075055" y="948579"/>
            <a:ext cx="2834640" cy="3285744"/>
            <a:chOff x="709930" y="443833"/>
            <a:chExt cx="2834640" cy="3285744"/>
          </a:xfrm>
        </p:grpSpPr>
        <p:pic>
          <p:nvPicPr>
            <p:cNvPr id="6" name="圖片 5" descr="rbm2_6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930" y="443833"/>
              <a:ext cx="2834640" cy="3285744"/>
            </a:xfrm>
            <a:prstGeom prst="rect">
              <a:avLst/>
            </a:prstGeom>
          </p:spPr>
        </p:pic>
        <p:sp>
          <p:nvSpPr>
            <p:cNvPr id="3" name="矩形 2"/>
            <p:cNvSpPr/>
            <p:nvPr/>
          </p:nvSpPr>
          <p:spPr>
            <a:xfrm rot="942506">
              <a:off x="796335" y="1044119"/>
              <a:ext cx="2723823" cy="1107996"/>
            </a:xfrm>
            <a:prstGeom prst="rect">
              <a:avLst/>
            </a:prstGeom>
          </p:spPr>
          <p:txBody>
            <a:bodyPr wrap="none">
              <a:spAutoFit/>
            </a:bodyPr>
            <a:lstStyle/>
            <a:p>
              <a:r>
                <a:rPr kumimoji="1" lang="zh-TW" altLang="en-US" sz="6600" dirty="0" smtClean="0">
                  <a:solidFill>
                    <a:srgbClr val="FFFFFF"/>
                  </a:solidFill>
                </a:rPr>
                <a:t>天氣？</a:t>
              </a:r>
              <a:endParaRPr lang="zh-TW" altLang="en-US" sz="6600" dirty="0">
                <a:solidFill>
                  <a:srgbClr val="FFFFFF"/>
                </a:solidFill>
              </a:endParaRPr>
            </a:p>
          </p:txBody>
        </p:sp>
      </p:grpSp>
    </p:spTree>
    <p:extLst>
      <p:ext uri="{BB962C8B-B14F-4D97-AF65-F5344CB8AC3E}">
        <p14:creationId xmlns:p14="http://schemas.microsoft.com/office/powerpoint/2010/main" val="2627451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氣流">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氣流.thmx</Template>
  <TotalTime>716</TotalTime>
  <Words>3729</Words>
  <Application>Microsoft Office PowerPoint</Application>
  <PresentationFormat>如螢幕大小 (4:3)</PresentationFormat>
  <Paragraphs>339</Paragraphs>
  <Slides>63</Slides>
  <Notes>1</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63</vt:i4>
      </vt:variant>
    </vt:vector>
  </HeadingPairs>
  <TitlesOfParts>
    <vt:vector size="65" baseType="lpstr">
      <vt:lpstr>氣流</vt:lpstr>
      <vt:lpstr>文件</vt:lpstr>
      <vt:lpstr>能源教育研習工作坊</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ntnu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氣候變遷下的智慧好生活</dc:title>
  <dc:creator>LEE Wen-Shian</dc:creator>
  <cp:lastModifiedBy>UserNb</cp:lastModifiedBy>
  <cp:revision>70</cp:revision>
  <dcterms:created xsi:type="dcterms:W3CDTF">2015-09-26T17:59:35Z</dcterms:created>
  <dcterms:modified xsi:type="dcterms:W3CDTF">2015-10-05T06:31:34Z</dcterms:modified>
</cp:coreProperties>
</file>