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45" r:id="rId2"/>
    <p:sldId id="327" r:id="rId3"/>
    <p:sldId id="328" r:id="rId4"/>
    <p:sldId id="329" r:id="rId5"/>
    <p:sldId id="330" r:id="rId6"/>
    <p:sldId id="331" r:id="rId7"/>
    <p:sldId id="332" r:id="rId8"/>
    <p:sldId id="333" r:id="rId9"/>
    <p:sldId id="334" r:id="rId10"/>
    <p:sldId id="335" r:id="rId11"/>
    <p:sldId id="336" r:id="rId12"/>
    <p:sldId id="344" r:id="rId13"/>
    <p:sldId id="337" r:id="rId14"/>
    <p:sldId id="338" r:id="rId15"/>
    <p:sldId id="339" r:id="rId16"/>
    <p:sldId id="340" r:id="rId17"/>
    <p:sldId id="348" r:id="rId18"/>
    <p:sldId id="346" r:id="rId19"/>
    <p:sldId id="347" r:id="rId20"/>
    <p:sldId id="341" r:id="rId21"/>
    <p:sldId id="342" r:id="rId22"/>
    <p:sldId id="349" r:id="rId23"/>
    <p:sldId id="343" r:id="rId24"/>
  </p:sldIdLst>
  <p:sldSz cx="9144000" cy="6858000" type="screen4x3"/>
  <p:notesSz cx="9874250" cy="6797675"/>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3000"/>
    <a:srgbClr val="0000FF"/>
    <a:srgbClr val="CCFFFF"/>
    <a:srgbClr val="FF3300"/>
    <a:srgbClr val="0066FF"/>
    <a:srgbClr val="33CCFF"/>
    <a:srgbClr val="FF6600"/>
    <a:srgbClr val="FBC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2" autoAdjust="0"/>
    <p:restoredTop sz="94697" autoAdjust="0"/>
  </p:normalViewPr>
  <p:slideViewPr>
    <p:cSldViewPr>
      <p:cViewPr>
        <p:scale>
          <a:sx n="60" d="100"/>
          <a:sy n="60" d="100"/>
        </p:scale>
        <p:origin x="-2280" y="-5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8FB4-5982-4B1C-8A38-79F4DE06F60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58D57C2D-6D79-4C6B-81A0-55C75AFD00AF}">
      <dgm:prSet phldrT="[文字]" custT="1"/>
      <dgm:spPr>
        <a:solidFill>
          <a:srgbClr val="FFCC66"/>
        </a:solidFill>
      </dgm:spPr>
      <dgm:t>
        <a:bodyPr/>
        <a:lstStyle/>
        <a:p>
          <a:r>
            <a:rPr lang="zh-TW" altLang="en-US" sz="2200" dirty="0" smtClean="0">
              <a:solidFill>
                <a:schemeClr val="tx1"/>
              </a:solidFill>
              <a:latin typeface="標楷體" pitchFamily="65" charset="-120"/>
              <a:ea typeface="標楷體" pitchFamily="65" charset="-120"/>
            </a:rPr>
            <a:t>整合後精進教學作業要點</a:t>
          </a:r>
          <a:endParaRPr lang="en-US" altLang="zh-TW" sz="2200" dirty="0" smtClean="0">
            <a:solidFill>
              <a:schemeClr val="tx1"/>
            </a:solidFill>
            <a:latin typeface="標楷體" pitchFamily="65" charset="-120"/>
            <a:ea typeface="標楷體" pitchFamily="65" charset="-120"/>
          </a:endParaRPr>
        </a:p>
      </dgm:t>
    </dgm:pt>
    <dgm:pt modelId="{252569E4-8D30-455B-BA31-8DBDA11E8BEE}" type="parTrans" cxnId="{3A912115-7783-41DE-985A-20D73758CA3F}">
      <dgm:prSet/>
      <dgm:spPr/>
      <dgm:t>
        <a:bodyPr/>
        <a:lstStyle/>
        <a:p>
          <a:endParaRPr lang="zh-TW" altLang="en-US"/>
        </a:p>
      </dgm:t>
    </dgm:pt>
    <dgm:pt modelId="{91C10DA8-1F55-4796-891F-D17C9E5A052B}" type="sibTrans" cxnId="{3A912115-7783-41DE-985A-20D73758CA3F}">
      <dgm:prSet/>
      <dgm:spPr/>
      <dgm:t>
        <a:bodyPr/>
        <a:lstStyle/>
        <a:p>
          <a:endParaRPr lang="zh-TW" altLang="en-US"/>
        </a:p>
      </dgm:t>
    </dgm:pt>
    <dgm:pt modelId="{71F39B2B-369B-49AF-BB43-711ED5EC746A}">
      <dgm:prSet phldrT="[文字]"/>
      <dgm:spPr>
        <a:solidFill>
          <a:schemeClr val="accent3">
            <a:lumMod val="60000"/>
            <a:lumOff val="40000"/>
          </a:schemeClr>
        </a:solidFill>
      </dgm:spPr>
      <dgm:t>
        <a:bodyPr/>
        <a:lstStyle/>
        <a:p>
          <a:r>
            <a:rPr lang="zh-TW" altLang="en-US" dirty="0" smtClean="0">
              <a:solidFill>
                <a:schemeClr val="tx1"/>
              </a:solidFill>
              <a:latin typeface="標楷體" pitchFamily="65" charset="-120"/>
              <a:ea typeface="標楷體" pitchFamily="65" charset="-120"/>
            </a:rPr>
            <a:t>教專實踐方案經費</a:t>
          </a:r>
        </a:p>
      </dgm:t>
    </dgm:pt>
    <dgm:pt modelId="{70015A68-D974-4201-9D93-DB7DE26C7FA2}" type="parTrans" cxnId="{2ADEAC42-6D03-405C-B174-F13CEE0B36F2}">
      <dgm:prSet/>
      <dgm:spPr>
        <a:solidFill>
          <a:schemeClr val="accent3"/>
        </a:solidFill>
      </dgm:spPr>
      <dgm:t>
        <a:bodyPr/>
        <a:lstStyle/>
        <a:p>
          <a:endParaRPr lang="zh-TW" altLang="en-US"/>
        </a:p>
      </dgm:t>
    </dgm:pt>
    <dgm:pt modelId="{E8AF7089-F1C4-4672-8154-A5144519228D}" type="sibTrans" cxnId="{2ADEAC42-6D03-405C-B174-F13CEE0B36F2}">
      <dgm:prSet/>
      <dgm:spPr/>
      <dgm:t>
        <a:bodyPr/>
        <a:lstStyle/>
        <a:p>
          <a:endParaRPr lang="zh-TW" altLang="en-US"/>
        </a:p>
      </dgm:t>
    </dgm:pt>
    <dgm:pt modelId="{E765F3D7-0C38-45CC-B0D2-A37EB64E28CF}">
      <dgm:prSet phldrT="[文字]" custT="1"/>
      <dgm:spPr>
        <a:solidFill>
          <a:schemeClr val="accent1">
            <a:lumMod val="40000"/>
            <a:lumOff val="60000"/>
          </a:schemeClr>
        </a:solidFill>
      </dgm:spPr>
      <dgm:t>
        <a:bodyPr/>
        <a:lstStyle/>
        <a:p>
          <a:r>
            <a:rPr lang="zh-TW" altLang="en-US" sz="1800" dirty="0" smtClean="0">
              <a:solidFill>
                <a:schemeClr val="tx1"/>
              </a:solidFill>
              <a:latin typeface="標楷體" pitchFamily="65" charset="-120"/>
              <a:ea typeface="標楷體" pitchFamily="65" charset="-120"/>
            </a:rPr>
            <a:t>原精進教學計畫經費</a:t>
          </a:r>
          <a:endParaRPr lang="zh-TW" altLang="en-US" sz="1800" dirty="0">
            <a:solidFill>
              <a:schemeClr val="tx1"/>
            </a:solidFill>
            <a:latin typeface="標楷體" pitchFamily="65" charset="-120"/>
            <a:ea typeface="標楷體" pitchFamily="65" charset="-120"/>
          </a:endParaRPr>
        </a:p>
      </dgm:t>
    </dgm:pt>
    <dgm:pt modelId="{14434DB2-0117-4E82-9708-0E1E74DA4225}" type="parTrans" cxnId="{730FA778-7E32-4ADD-9B65-F33241776393}">
      <dgm:prSet/>
      <dgm:spPr/>
      <dgm:t>
        <a:bodyPr/>
        <a:lstStyle/>
        <a:p>
          <a:endParaRPr lang="zh-TW" altLang="en-US"/>
        </a:p>
      </dgm:t>
    </dgm:pt>
    <dgm:pt modelId="{3720C1AA-26D0-442C-B8BB-73DC751DABE3}" type="sibTrans" cxnId="{730FA778-7E32-4ADD-9B65-F33241776393}">
      <dgm:prSet/>
      <dgm:spPr/>
      <dgm:t>
        <a:bodyPr/>
        <a:lstStyle/>
        <a:p>
          <a:endParaRPr lang="zh-TW" altLang="en-US"/>
        </a:p>
      </dgm:t>
    </dgm:pt>
    <dgm:pt modelId="{BEACFE69-6435-40D9-9CF8-CC6BA28959BE}">
      <dgm:prSet phldrT="[文字]" custT="1"/>
      <dgm:spPr>
        <a:solidFill>
          <a:srgbClr val="FF3300"/>
        </a:solidFill>
      </dgm:spPr>
      <dgm:t>
        <a:bodyPr/>
        <a:lstStyle/>
        <a:p>
          <a:r>
            <a:rPr lang="zh-TW" altLang="en-US" sz="1800" dirty="0" smtClean="0">
              <a:solidFill>
                <a:schemeClr val="tx1"/>
              </a:solidFill>
              <a:latin typeface="標楷體" pitchFamily="65" charset="-120"/>
              <a:ea typeface="標楷體" pitchFamily="65" charset="-120"/>
            </a:rPr>
            <a:t>資訊知能培訓經費</a:t>
          </a:r>
        </a:p>
      </dgm:t>
    </dgm:pt>
    <dgm:pt modelId="{1918F58E-4AE2-494E-BA18-B0228E621901}" type="parTrans" cxnId="{EDD92DC8-88E6-4270-97A8-EB8E2B99549E}">
      <dgm:prSet/>
      <dgm:spPr>
        <a:solidFill>
          <a:srgbClr val="F08C78"/>
        </a:solidFill>
      </dgm:spPr>
      <dgm:t>
        <a:bodyPr/>
        <a:lstStyle/>
        <a:p>
          <a:endParaRPr lang="zh-TW" altLang="en-US"/>
        </a:p>
      </dgm:t>
    </dgm:pt>
    <dgm:pt modelId="{0E9D91DB-ECC6-4B53-B942-E35F9FAD05ED}" type="sibTrans" cxnId="{EDD92DC8-88E6-4270-97A8-EB8E2B99549E}">
      <dgm:prSet/>
      <dgm:spPr/>
      <dgm:t>
        <a:bodyPr/>
        <a:lstStyle/>
        <a:p>
          <a:endParaRPr lang="zh-TW" altLang="en-US"/>
        </a:p>
      </dgm:t>
    </dgm:pt>
    <dgm:pt modelId="{74205504-5307-431C-BC7B-87819B1C504F}" type="pres">
      <dgm:prSet presAssocID="{DCFF8FB4-5982-4B1C-8A38-79F4DE06F605}" presName="cycle" presStyleCnt="0">
        <dgm:presLayoutVars>
          <dgm:chMax val="1"/>
          <dgm:dir/>
          <dgm:animLvl val="ctr"/>
          <dgm:resizeHandles val="exact"/>
        </dgm:presLayoutVars>
      </dgm:prSet>
      <dgm:spPr/>
      <dgm:t>
        <a:bodyPr/>
        <a:lstStyle/>
        <a:p>
          <a:endParaRPr lang="zh-TW" altLang="en-US"/>
        </a:p>
      </dgm:t>
    </dgm:pt>
    <dgm:pt modelId="{84E0E520-9DCB-46CC-B847-7365DE9C64CB}" type="pres">
      <dgm:prSet presAssocID="{58D57C2D-6D79-4C6B-81A0-55C75AFD00AF}" presName="centerShape" presStyleLbl="node0" presStyleIdx="0" presStyleCnt="1" custScaleX="170859" custScaleY="105615" custLinFactNeighborX="614" custLinFactNeighborY="-5245"/>
      <dgm:spPr/>
      <dgm:t>
        <a:bodyPr/>
        <a:lstStyle/>
        <a:p>
          <a:endParaRPr lang="zh-TW" altLang="en-US"/>
        </a:p>
      </dgm:t>
    </dgm:pt>
    <dgm:pt modelId="{55890150-A632-4964-9776-8468A72CC8E1}" type="pres">
      <dgm:prSet presAssocID="{70015A68-D974-4201-9D93-DB7DE26C7FA2}" presName="parTrans" presStyleLbl="bgSibTrans2D1" presStyleIdx="0" presStyleCnt="3"/>
      <dgm:spPr/>
      <dgm:t>
        <a:bodyPr/>
        <a:lstStyle/>
        <a:p>
          <a:endParaRPr lang="zh-TW" altLang="en-US"/>
        </a:p>
      </dgm:t>
    </dgm:pt>
    <dgm:pt modelId="{2268197F-FF48-4727-8E43-9558E6645DAB}" type="pres">
      <dgm:prSet presAssocID="{71F39B2B-369B-49AF-BB43-711ED5EC746A}" presName="node" presStyleLbl="node1" presStyleIdx="0" presStyleCnt="3" custScaleX="88015" custScaleY="71789" custRadScaleRad="115255" custRadScaleInc="16075">
        <dgm:presLayoutVars>
          <dgm:bulletEnabled val="1"/>
        </dgm:presLayoutVars>
      </dgm:prSet>
      <dgm:spPr/>
      <dgm:t>
        <a:bodyPr/>
        <a:lstStyle/>
        <a:p>
          <a:endParaRPr lang="zh-TW" altLang="en-US"/>
        </a:p>
      </dgm:t>
    </dgm:pt>
    <dgm:pt modelId="{F1FF3867-270E-46FA-BB4A-4E2C206F87F0}" type="pres">
      <dgm:prSet presAssocID="{14434DB2-0117-4E82-9708-0E1E74DA4225}" presName="parTrans" presStyleLbl="bgSibTrans2D1" presStyleIdx="1" presStyleCnt="3"/>
      <dgm:spPr/>
      <dgm:t>
        <a:bodyPr/>
        <a:lstStyle/>
        <a:p>
          <a:endParaRPr lang="zh-TW" altLang="en-US"/>
        </a:p>
      </dgm:t>
    </dgm:pt>
    <dgm:pt modelId="{63BEA0F8-828D-4497-9F7C-FCF3FC28E6BC}" type="pres">
      <dgm:prSet presAssocID="{E765F3D7-0C38-45CC-B0D2-A37EB64E28CF}" presName="node" presStyleLbl="node1" presStyleIdx="1" presStyleCnt="3" custScaleX="95518" custScaleY="71007">
        <dgm:presLayoutVars>
          <dgm:bulletEnabled val="1"/>
        </dgm:presLayoutVars>
      </dgm:prSet>
      <dgm:spPr/>
      <dgm:t>
        <a:bodyPr/>
        <a:lstStyle/>
        <a:p>
          <a:endParaRPr lang="zh-TW" altLang="en-US"/>
        </a:p>
      </dgm:t>
    </dgm:pt>
    <dgm:pt modelId="{50AF06B3-EC7E-4DE0-BD1D-9481AC93E415}" type="pres">
      <dgm:prSet presAssocID="{1918F58E-4AE2-494E-BA18-B0228E621901}" presName="parTrans" presStyleLbl="bgSibTrans2D1" presStyleIdx="2" presStyleCnt="3"/>
      <dgm:spPr/>
      <dgm:t>
        <a:bodyPr/>
        <a:lstStyle/>
        <a:p>
          <a:endParaRPr lang="zh-TW" altLang="en-US"/>
        </a:p>
      </dgm:t>
    </dgm:pt>
    <dgm:pt modelId="{19BF8678-5DC5-41FC-9DFA-AB37E9DBB3EE}" type="pres">
      <dgm:prSet presAssocID="{BEACFE69-6435-40D9-9CF8-CC6BA28959BE}" presName="node" presStyleLbl="node1" presStyleIdx="2" presStyleCnt="3" custScaleX="82065" custScaleY="68229" custRadScaleRad="115960" custRadScaleInc="-16661">
        <dgm:presLayoutVars>
          <dgm:bulletEnabled val="1"/>
        </dgm:presLayoutVars>
      </dgm:prSet>
      <dgm:spPr/>
      <dgm:t>
        <a:bodyPr/>
        <a:lstStyle/>
        <a:p>
          <a:endParaRPr lang="zh-TW" altLang="en-US"/>
        </a:p>
      </dgm:t>
    </dgm:pt>
  </dgm:ptLst>
  <dgm:cxnLst>
    <dgm:cxn modelId="{730FA778-7E32-4ADD-9B65-F33241776393}" srcId="{58D57C2D-6D79-4C6B-81A0-55C75AFD00AF}" destId="{E765F3D7-0C38-45CC-B0D2-A37EB64E28CF}" srcOrd="1" destOrd="0" parTransId="{14434DB2-0117-4E82-9708-0E1E74DA4225}" sibTransId="{3720C1AA-26D0-442C-B8BB-73DC751DABE3}"/>
    <dgm:cxn modelId="{9D387CA9-5677-4133-AFBB-D7465B52BCCA}" type="presOf" srcId="{DCFF8FB4-5982-4B1C-8A38-79F4DE06F605}" destId="{74205504-5307-431C-BC7B-87819B1C504F}" srcOrd="0" destOrd="0" presId="urn:microsoft.com/office/officeart/2005/8/layout/radial4"/>
    <dgm:cxn modelId="{F17D3ADB-23F7-4651-B9E3-22B2B094C285}" type="presOf" srcId="{14434DB2-0117-4E82-9708-0E1E74DA4225}" destId="{F1FF3867-270E-46FA-BB4A-4E2C206F87F0}" srcOrd="0" destOrd="0" presId="urn:microsoft.com/office/officeart/2005/8/layout/radial4"/>
    <dgm:cxn modelId="{2ADEAC42-6D03-405C-B174-F13CEE0B36F2}" srcId="{58D57C2D-6D79-4C6B-81A0-55C75AFD00AF}" destId="{71F39B2B-369B-49AF-BB43-711ED5EC746A}" srcOrd="0" destOrd="0" parTransId="{70015A68-D974-4201-9D93-DB7DE26C7FA2}" sibTransId="{E8AF7089-F1C4-4672-8154-A5144519228D}"/>
    <dgm:cxn modelId="{12DAD262-B2C3-416F-B883-07B12C6F52C3}" type="presOf" srcId="{1918F58E-4AE2-494E-BA18-B0228E621901}" destId="{50AF06B3-EC7E-4DE0-BD1D-9481AC93E415}" srcOrd="0" destOrd="0" presId="urn:microsoft.com/office/officeart/2005/8/layout/radial4"/>
    <dgm:cxn modelId="{AF657A64-B9CC-4DC2-B7BB-8BB20C83CCAC}" type="presOf" srcId="{58D57C2D-6D79-4C6B-81A0-55C75AFD00AF}" destId="{84E0E520-9DCB-46CC-B847-7365DE9C64CB}" srcOrd="0" destOrd="0" presId="urn:microsoft.com/office/officeart/2005/8/layout/radial4"/>
    <dgm:cxn modelId="{B610FC9C-DC77-4485-A675-A7D677F09034}" type="presOf" srcId="{70015A68-D974-4201-9D93-DB7DE26C7FA2}" destId="{55890150-A632-4964-9776-8468A72CC8E1}" srcOrd="0" destOrd="0" presId="urn:microsoft.com/office/officeart/2005/8/layout/radial4"/>
    <dgm:cxn modelId="{3A912115-7783-41DE-985A-20D73758CA3F}" srcId="{DCFF8FB4-5982-4B1C-8A38-79F4DE06F605}" destId="{58D57C2D-6D79-4C6B-81A0-55C75AFD00AF}" srcOrd="0" destOrd="0" parTransId="{252569E4-8D30-455B-BA31-8DBDA11E8BEE}" sibTransId="{91C10DA8-1F55-4796-891F-D17C9E5A052B}"/>
    <dgm:cxn modelId="{EDD92DC8-88E6-4270-97A8-EB8E2B99549E}" srcId="{58D57C2D-6D79-4C6B-81A0-55C75AFD00AF}" destId="{BEACFE69-6435-40D9-9CF8-CC6BA28959BE}" srcOrd="2" destOrd="0" parTransId="{1918F58E-4AE2-494E-BA18-B0228E621901}" sibTransId="{0E9D91DB-ECC6-4B53-B942-E35F9FAD05ED}"/>
    <dgm:cxn modelId="{6A0FB0E3-82D1-414A-B564-FE54C4B450F1}" type="presOf" srcId="{BEACFE69-6435-40D9-9CF8-CC6BA28959BE}" destId="{19BF8678-5DC5-41FC-9DFA-AB37E9DBB3EE}" srcOrd="0" destOrd="0" presId="urn:microsoft.com/office/officeart/2005/8/layout/radial4"/>
    <dgm:cxn modelId="{FCF6E1B8-A09E-4286-A47B-C1A88311C51F}" type="presOf" srcId="{71F39B2B-369B-49AF-BB43-711ED5EC746A}" destId="{2268197F-FF48-4727-8E43-9558E6645DAB}" srcOrd="0" destOrd="0" presId="urn:microsoft.com/office/officeart/2005/8/layout/radial4"/>
    <dgm:cxn modelId="{53E1314C-2E57-46E6-A982-50B2FA9DBA94}" type="presOf" srcId="{E765F3D7-0C38-45CC-B0D2-A37EB64E28CF}" destId="{63BEA0F8-828D-4497-9F7C-FCF3FC28E6BC}" srcOrd="0" destOrd="0" presId="urn:microsoft.com/office/officeart/2005/8/layout/radial4"/>
    <dgm:cxn modelId="{6FE7D866-310F-4380-B362-FD8674453F2B}" type="presParOf" srcId="{74205504-5307-431C-BC7B-87819B1C504F}" destId="{84E0E520-9DCB-46CC-B847-7365DE9C64CB}" srcOrd="0" destOrd="0" presId="urn:microsoft.com/office/officeart/2005/8/layout/radial4"/>
    <dgm:cxn modelId="{3F2452AA-256E-419A-883C-A7DEC1E365C9}" type="presParOf" srcId="{74205504-5307-431C-BC7B-87819B1C504F}" destId="{55890150-A632-4964-9776-8468A72CC8E1}" srcOrd="1" destOrd="0" presId="urn:microsoft.com/office/officeart/2005/8/layout/radial4"/>
    <dgm:cxn modelId="{47A54D42-B134-474F-80C1-8C3A5DAD6600}" type="presParOf" srcId="{74205504-5307-431C-BC7B-87819B1C504F}" destId="{2268197F-FF48-4727-8E43-9558E6645DAB}" srcOrd="2" destOrd="0" presId="urn:microsoft.com/office/officeart/2005/8/layout/radial4"/>
    <dgm:cxn modelId="{4F956C83-2D1F-4AF9-A4A1-90C035F2A6FE}" type="presParOf" srcId="{74205504-5307-431C-BC7B-87819B1C504F}" destId="{F1FF3867-270E-46FA-BB4A-4E2C206F87F0}" srcOrd="3" destOrd="0" presId="urn:microsoft.com/office/officeart/2005/8/layout/radial4"/>
    <dgm:cxn modelId="{41F4A543-BE38-47E6-85C4-881B6B19D61D}" type="presParOf" srcId="{74205504-5307-431C-BC7B-87819B1C504F}" destId="{63BEA0F8-828D-4497-9F7C-FCF3FC28E6BC}" srcOrd="4" destOrd="0" presId="urn:microsoft.com/office/officeart/2005/8/layout/radial4"/>
    <dgm:cxn modelId="{7D0F5313-5E0D-4D07-8D70-D107E6B5CB57}" type="presParOf" srcId="{74205504-5307-431C-BC7B-87819B1C504F}" destId="{50AF06B3-EC7E-4DE0-BD1D-9481AC93E415}" srcOrd="5" destOrd="0" presId="urn:microsoft.com/office/officeart/2005/8/layout/radial4"/>
    <dgm:cxn modelId="{566F4127-6AB5-4AF7-A788-D9ED7A5B2FEF}" type="presParOf" srcId="{74205504-5307-431C-BC7B-87819B1C504F}" destId="{19BF8678-5DC5-41FC-9DFA-AB37E9DBB3EE}" srcOrd="6" destOrd="0" presId="urn:microsoft.com/office/officeart/2005/8/layout/radial4"/>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1FE25D-94C8-4561-AE4D-28C420E8C0BD}" type="doc">
      <dgm:prSet loTypeId="urn:microsoft.com/office/officeart/2005/8/layout/process2" loCatId="process" qsTypeId="urn:microsoft.com/office/officeart/2005/8/quickstyle/simple3" qsCatId="simple" csTypeId="urn:microsoft.com/office/officeart/2005/8/colors/colorful1#1" csCatId="colorful" phldr="1"/>
      <dgm:spPr/>
    </dgm:pt>
    <dgm:pt modelId="{8D771512-A1E8-4992-8EDD-C089A0CF4A11}">
      <dgm:prSet phldrT="[文字]" custT="1"/>
      <dgm:spPr/>
      <dgm:t>
        <a:bodyPr/>
        <a:lstStyle/>
        <a:p>
          <a:pPr>
            <a:spcAft>
              <a:spcPts val="0"/>
            </a:spcAft>
          </a:pPr>
          <a:r>
            <a:rPr lang="zh-TW" altLang="en-US" sz="3600" dirty="0" smtClean="0">
              <a:latin typeface="標楷體" pitchFamily="65" charset="-120"/>
              <a:ea typeface="標楷體" pitchFamily="65" charset="-120"/>
            </a:rPr>
            <a:t>教育部國民及學前教育署補助辦理十二年國民基本教育精進國民中學及國民小學</a:t>
          </a:r>
          <a:endParaRPr lang="en-US" altLang="zh-TW" sz="3600" dirty="0" smtClean="0">
            <a:latin typeface="標楷體" pitchFamily="65" charset="-120"/>
            <a:ea typeface="標楷體" pitchFamily="65" charset="-120"/>
          </a:endParaRPr>
        </a:p>
        <a:p>
          <a:pPr>
            <a:spcAft>
              <a:spcPts val="0"/>
            </a:spcAft>
          </a:pPr>
          <a:r>
            <a:rPr lang="zh-TW" altLang="en-US" sz="3600" dirty="0" smtClean="0">
              <a:solidFill>
                <a:srgbClr val="FF0000"/>
              </a:solidFill>
              <a:latin typeface="標楷體" pitchFamily="65" charset="-120"/>
              <a:ea typeface="標楷體" pitchFamily="65" charset="-120"/>
            </a:rPr>
            <a:t>教學品質</a:t>
          </a:r>
          <a:r>
            <a:rPr lang="zh-TW" altLang="en-US" sz="3600" dirty="0" smtClean="0">
              <a:latin typeface="標楷體" pitchFamily="65" charset="-120"/>
              <a:ea typeface="標楷體" pitchFamily="65" charset="-120"/>
            </a:rPr>
            <a:t>要點</a:t>
          </a:r>
          <a:endParaRPr lang="zh-TW" altLang="en-US" sz="3600" dirty="0">
            <a:latin typeface="標楷體" pitchFamily="65" charset="-120"/>
            <a:ea typeface="標楷體" pitchFamily="65" charset="-120"/>
          </a:endParaRPr>
        </a:p>
      </dgm:t>
    </dgm:pt>
    <dgm:pt modelId="{07BF4EC2-3733-4432-B074-979679A12579}" type="parTrans" cxnId="{A6C05A4B-757D-4F0E-B62D-CC043B297082}">
      <dgm:prSet/>
      <dgm:spPr/>
      <dgm:t>
        <a:bodyPr/>
        <a:lstStyle/>
        <a:p>
          <a:endParaRPr lang="zh-TW" altLang="en-US"/>
        </a:p>
      </dgm:t>
    </dgm:pt>
    <dgm:pt modelId="{C65AF180-E5D3-412A-902E-07EA348CFCAE}" type="sibTrans" cxnId="{A6C05A4B-757D-4F0E-B62D-CC043B297082}">
      <dgm:prSet/>
      <dgm:spPr>
        <a:solidFill>
          <a:srgbClr val="7030A0"/>
        </a:solidFill>
        <a:ln>
          <a:solidFill>
            <a:schemeClr val="accent2"/>
          </a:solidFill>
        </a:ln>
      </dgm:spPr>
      <dgm:t>
        <a:bodyPr/>
        <a:lstStyle/>
        <a:p>
          <a:endParaRPr lang="zh-TW" altLang="en-US"/>
        </a:p>
      </dgm:t>
    </dgm:pt>
    <dgm:pt modelId="{9A346F26-BA60-4C47-A519-34FDAD53890C}">
      <dgm:prSet custT="1"/>
      <dgm:spPr/>
      <dgm:t>
        <a:bodyPr/>
        <a:lstStyle/>
        <a:p>
          <a:r>
            <a:rPr lang="zh-TW" altLang="zh-TW" sz="3600" b="1" dirty="0" smtClean="0">
              <a:solidFill>
                <a:schemeClr val="tx1"/>
              </a:solidFill>
              <a:latin typeface="標楷體" pitchFamily="65" charset="-120"/>
              <a:ea typeface="標楷體" pitchFamily="65" charset="-120"/>
            </a:rPr>
            <a:t>教育部補助直轄市、縣</a:t>
          </a:r>
          <a:r>
            <a:rPr lang="en-US" altLang="zh-TW" sz="3600" b="1" dirty="0" smtClean="0">
              <a:solidFill>
                <a:schemeClr val="tx1"/>
              </a:solidFill>
              <a:latin typeface="標楷體" pitchFamily="65" charset="-120"/>
              <a:ea typeface="標楷體" pitchFamily="65" charset="-120"/>
            </a:rPr>
            <a:t>(</a:t>
          </a:r>
          <a:r>
            <a:rPr lang="zh-TW" altLang="zh-TW" sz="3600" b="1" dirty="0" smtClean="0">
              <a:solidFill>
                <a:schemeClr val="tx1"/>
              </a:solidFill>
              <a:latin typeface="標楷體" pitchFamily="65" charset="-120"/>
              <a:ea typeface="標楷體" pitchFamily="65" charset="-120"/>
            </a:rPr>
            <a:t>市</a:t>
          </a:r>
          <a:r>
            <a:rPr lang="en-US" altLang="zh-TW" sz="3600" b="1" dirty="0" smtClean="0">
              <a:solidFill>
                <a:schemeClr val="tx1"/>
              </a:solidFill>
              <a:latin typeface="標楷體" pitchFamily="65" charset="-120"/>
              <a:ea typeface="標楷體" pitchFamily="65" charset="-120"/>
            </a:rPr>
            <a:t>)</a:t>
          </a:r>
          <a:r>
            <a:rPr lang="zh-TW" altLang="zh-TW" sz="3600" b="1" dirty="0" smtClean="0">
              <a:solidFill>
                <a:schemeClr val="tx1"/>
              </a:solidFill>
              <a:latin typeface="標楷體" pitchFamily="65" charset="-120"/>
              <a:ea typeface="標楷體" pitchFamily="65" charset="-120"/>
            </a:rPr>
            <a:t>政府</a:t>
          </a:r>
          <a:endParaRPr lang="en-US" altLang="zh-TW" sz="3600" b="1" dirty="0" smtClean="0">
            <a:solidFill>
              <a:schemeClr val="tx1"/>
            </a:solidFill>
            <a:latin typeface="標楷體" pitchFamily="65" charset="-120"/>
            <a:ea typeface="標楷體" pitchFamily="65" charset="-120"/>
          </a:endParaRPr>
        </a:p>
        <a:p>
          <a:r>
            <a:rPr lang="zh-TW" altLang="zh-TW" sz="3600" b="1" dirty="0" smtClean="0">
              <a:latin typeface="標楷體" pitchFamily="65" charset="-120"/>
              <a:ea typeface="標楷體" pitchFamily="65" charset="-120"/>
            </a:rPr>
            <a:t>精進國民中學及國民小學</a:t>
          </a:r>
          <a:endParaRPr lang="en-US" altLang="zh-TW" sz="3600" b="1" dirty="0" smtClean="0">
            <a:latin typeface="標楷體" pitchFamily="65" charset="-120"/>
            <a:ea typeface="標楷體" pitchFamily="65" charset="-120"/>
          </a:endParaRPr>
        </a:p>
        <a:p>
          <a:r>
            <a:rPr lang="zh-TW" altLang="zh-TW" sz="3600" b="1" dirty="0" smtClean="0">
              <a:solidFill>
                <a:srgbClr val="FF0000"/>
              </a:solidFill>
              <a:latin typeface="標楷體" pitchFamily="65" charset="-120"/>
              <a:ea typeface="標楷體" pitchFamily="65" charset="-120"/>
            </a:rPr>
            <a:t>教師教學專業與課程品質</a:t>
          </a:r>
          <a:r>
            <a:rPr lang="zh-TW" altLang="zh-TW" sz="3600" b="1" dirty="0" smtClean="0">
              <a:latin typeface="標楷體" pitchFamily="65" charset="-120"/>
              <a:ea typeface="標楷體" pitchFamily="65" charset="-120"/>
            </a:rPr>
            <a:t>作業要點</a:t>
          </a:r>
          <a:endParaRPr lang="zh-TW" altLang="en-US" sz="3600" dirty="0">
            <a:latin typeface="標楷體" pitchFamily="65" charset="-120"/>
            <a:ea typeface="標楷體" pitchFamily="65" charset="-120"/>
          </a:endParaRPr>
        </a:p>
      </dgm:t>
    </dgm:pt>
    <dgm:pt modelId="{2A65FB44-3EF9-4EFB-A5D5-BEC776C8B417}" type="parTrans" cxnId="{CC2FB219-8348-4A6F-97C6-B02ADAB9296B}">
      <dgm:prSet/>
      <dgm:spPr/>
      <dgm:t>
        <a:bodyPr/>
        <a:lstStyle/>
        <a:p>
          <a:endParaRPr lang="zh-TW" altLang="en-US"/>
        </a:p>
      </dgm:t>
    </dgm:pt>
    <dgm:pt modelId="{B684BC1A-4936-4CE1-89ED-9F7CF9D17478}" type="sibTrans" cxnId="{CC2FB219-8348-4A6F-97C6-B02ADAB9296B}">
      <dgm:prSet/>
      <dgm:spPr/>
      <dgm:t>
        <a:bodyPr/>
        <a:lstStyle/>
        <a:p>
          <a:endParaRPr lang="zh-TW" altLang="en-US"/>
        </a:p>
      </dgm:t>
    </dgm:pt>
    <dgm:pt modelId="{E3E4F815-62E7-43F7-9EEF-C5BFEA011C5B}" type="pres">
      <dgm:prSet presAssocID="{4F1FE25D-94C8-4561-AE4D-28C420E8C0BD}" presName="linearFlow" presStyleCnt="0">
        <dgm:presLayoutVars>
          <dgm:resizeHandles val="exact"/>
        </dgm:presLayoutVars>
      </dgm:prSet>
      <dgm:spPr/>
    </dgm:pt>
    <dgm:pt modelId="{2229282D-FAFC-4F54-813F-DDFE33602084}" type="pres">
      <dgm:prSet presAssocID="{8D771512-A1E8-4992-8EDD-C089A0CF4A11}" presName="node" presStyleLbl="node1" presStyleIdx="0" presStyleCnt="2" custScaleX="208384" custScaleY="146035">
        <dgm:presLayoutVars>
          <dgm:bulletEnabled val="1"/>
        </dgm:presLayoutVars>
      </dgm:prSet>
      <dgm:spPr/>
      <dgm:t>
        <a:bodyPr/>
        <a:lstStyle/>
        <a:p>
          <a:endParaRPr lang="zh-TW" altLang="en-US"/>
        </a:p>
      </dgm:t>
    </dgm:pt>
    <dgm:pt modelId="{2D665152-4ED5-475A-8E07-8FA515EA3F0C}" type="pres">
      <dgm:prSet presAssocID="{C65AF180-E5D3-412A-902E-07EA348CFCAE}" presName="sibTrans" presStyleLbl="sibTrans2D1" presStyleIdx="0" presStyleCnt="1"/>
      <dgm:spPr/>
      <dgm:t>
        <a:bodyPr/>
        <a:lstStyle/>
        <a:p>
          <a:endParaRPr lang="zh-TW" altLang="en-US"/>
        </a:p>
      </dgm:t>
    </dgm:pt>
    <dgm:pt modelId="{AC037CB5-E76E-4808-AB2C-3AE191BE69E1}" type="pres">
      <dgm:prSet presAssocID="{C65AF180-E5D3-412A-902E-07EA348CFCAE}" presName="connectorText" presStyleLbl="sibTrans2D1" presStyleIdx="0" presStyleCnt="1"/>
      <dgm:spPr/>
      <dgm:t>
        <a:bodyPr/>
        <a:lstStyle/>
        <a:p>
          <a:endParaRPr lang="zh-TW" altLang="en-US"/>
        </a:p>
      </dgm:t>
    </dgm:pt>
    <dgm:pt modelId="{8796CBB7-E628-4E58-993C-6652F9D94718}" type="pres">
      <dgm:prSet presAssocID="{9A346F26-BA60-4C47-A519-34FDAD53890C}" presName="node" presStyleLbl="node1" presStyleIdx="1" presStyleCnt="2" custScaleX="208384" custScaleY="171118" custLinFactNeighborX="8611" custLinFactNeighborY="3659">
        <dgm:presLayoutVars>
          <dgm:bulletEnabled val="1"/>
        </dgm:presLayoutVars>
      </dgm:prSet>
      <dgm:spPr/>
      <dgm:t>
        <a:bodyPr/>
        <a:lstStyle/>
        <a:p>
          <a:endParaRPr lang="zh-TW" altLang="en-US"/>
        </a:p>
      </dgm:t>
    </dgm:pt>
  </dgm:ptLst>
  <dgm:cxnLst>
    <dgm:cxn modelId="{5DEE23FE-2984-4E6A-978E-ED6EE08D384C}" type="presOf" srcId="{C65AF180-E5D3-412A-902E-07EA348CFCAE}" destId="{2D665152-4ED5-475A-8E07-8FA515EA3F0C}" srcOrd="0" destOrd="0" presId="urn:microsoft.com/office/officeart/2005/8/layout/process2"/>
    <dgm:cxn modelId="{A6C05A4B-757D-4F0E-B62D-CC043B297082}" srcId="{4F1FE25D-94C8-4561-AE4D-28C420E8C0BD}" destId="{8D771512-A1E8-4992-8EDD-C089A0CF4A11}" srcOrd="0" destOrd="0" parTransId="{07BF4EC2-3733-4432-B074-979679A12579}" sibTransId="{C65AF180-E5D3-412A-902E-07EA348CFCAE}"/>
    <dgm:cxn modelId="{020D4D1E-5ABE-4C7B-B8D8-1C5C30CE400B}" type="presOf" srcId="{4F1FE25D-94C8-4561-AE4D-28C420E8C0BD}" destId="{E3E4F815-62E7-43F7-9EEF-C5BFEA011C5B}" srcOrd="0" destOrd="0" presId="urn:microsoft.com/office/officeart/2005/8/layout/process2"/>
    <dgm:cxn modelId="{96BFE87C-243F-44A5-A0DB-85011BB41F3A}" type="presOf" srcId="{C65AF180-E5D3-412A-902E-07EA348CFCAE}" destId="{AC037CB5-E76E-4808-AB2C-3AE191BE69E1}" srcOrd="1" destOrd="0" presId="urn:microsoft.com/office/officeart/2005/8/layout/process2"/>
    <dgm:cxn modelId="{CC2FB219-8348-4A6F-97C6-B02ADAB9296B}" srcId="{4F1FE25D-94C8-4561-AE4D-28C420E8C0BD}" destId="{9A346F26-BA60-4C47-A519-34FDAD53890C}" srcOrd="1" destOrd="0" parTransId="{2A65FB44-3EF9-4EFB-A5D5-BEC776C8B417}" sibTransId="{B684BC1A-4936-4CE1-89ED-9F7CF9D17478}"/>
    <dgm:cxn modelId="{D659C55B-EFCA-4AB8-BAE6-29429C424E2D}" type="presOf" srcId="{9A346F26-BA60-4C47-A519-34FDAD53890C}" destId="{8796CBB7-E628-4E58-993C-6652F9D94718}" srcOrd="0" destOrd="0" presId="urn:microsoft.com/office/officeart/2005/8/layout/process2"/>
    <dgm:cxn modelId="{184247BA-83C6-434B-8CE9-41B836FC77D3}" type="presOf" srcId="{8D771512-A1E8-4992-8EDD-C089A0CF4A11}" destId="{2229282D-FAFC-4F54-813F-DDFE33602084}" srcOrd="0" destOrd="0" presId="urn:microsoft.com/office/officeart/2005/8/layout/process2"/>
    <dgm:cxn modelId="{69FD8EEF-2917-497D-8918-104DA0FF918D}" type="presParOf" srcId="{E3E4F815-62E7-43F7-9EEF-C5BFEA011C5B}" destId="{2229282D-FAFC-4F54-813F-DDFE33602084}" srcOrd="0" destOrd="0" presId="urn:microsoft.com/office/officeart/2005/8/layout/process2"/>
    <dgm:cxn modelId="{8C20CCDE-927E-4044-A62E-BBC374FC8312}" type="presParOf" srcId="{E3E4F815-62E7-43F7-9EEF-C5BFEA011C5B}" destId="{2D665152-4ED5-475A-8E07-8FA515EA3F0C}" srcOrd="1" destOrd="0" presId="urn:microsoft.com/office/officeart/2005/8/layout/process2"/>
    <dgm:cxn modelId="{3D5E03AF-DB3D-49EA-898C-F5092D881579}" type="presParOf" srcId="{2D665152-4ED5-475A-8E07-8FA515EA3F0C}" destId="{AC037CB5-E76E-4808-AB2C-3AE191BE69E1}" srcOrd="0" destOrd="0" presId="urn:microsoft.com/office/officeart/2005/8/layout/process2"/>
    <dgm:cxn modelId="{9269D68F-6E18-44C3-B062-967E73AEB204}" type="presParOf" srcId="{E3E4F815-62E7-43F7-9EEF-C5BFEA011C5B}" destId="{8796CBB7-E628-4E58-993C-6652F9D94718}"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C4A7D-8EFB-4E0D-90BE-7E82BB034186}"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zh-TW" altLang="en-US"/>
        </a:p>
      </dgm:t>
    </dgm:pt>
    <dgm:pt modelId="{8D61D0E9-B45D-464E-87AE-F40F006FC773}">
      <dgm:prSet phldrT="[文字]" custT="1"/>
      <dgm:spPr/>
      <dgm:t>
        <a:bodyPr/>
        <a:lstStyle/>
        <a:p>
          <a:r>
            <a:rPr lang="zh-TW" altLang="en-US" sz="3200" dirty="0" smtClean="0">
              <a:latin typeface="標楷體" pitchFamily="65" charset="-120"/>
              <a:ea typeface="標楷體" pitchFamily="65" charset="-120"/>
            </a:rPr>
            <a:t>健全國民教育輔導體系之組織及運作</a:t>
          </a:r>
          <a:endParaRPr lang="zh-TW" altLang="en-US" sz="3200" dirty="0">
            <a:latin typeface="標楷體" pitchFamily="65" charset="-120"/>
            <a:ea typeface="標楷體" pitchFamily="65" charset="-120"/>
          </a:endParaRPr>
        </a:p>
      </dgm:t>
    </dgm:pt>
    <dgm:pt modelId="{8E7C4C59-A233-4E0D-A7CF-866F2A860386}" type="parTrans" cxnId="{73D02204-CE0C-460C-8339-153315558331}">
      <dgm:prSet/>
      <dgm:spPr/>
      <dgm:t>
        <a:bodyPr/>
        <a:lstStyle/>
        <a:p>
          <a:endParaRPr lang="zh-TW" altLang="en-US"/>
        </a:p>
      </dgm:t>
    </dgm:pt>
    <dgm:pt modelId="{621A2296-D6B3-4D7C-BB25-8499F2433F2A}" type="sibTrans" cxnId="{73D02204-CE0C-460C-8339-153315558331}">
      <dgm:prSet/>
      <dgm:spPr/>
      <dgm:t>
        <a:bodyPr/>
        <a:lstStyle/>
        <a:p>
          <a:endParaRPr lang="zh-TW" altLang="en-US"/>
        </a:p>
      </dgm:t>
    </dgm:pt>
    <dgm:pt modelId="{1684C100-A605-41F8-B5A7-C7C8B3B71602}">
      <dgm:prSet custT="1"/>
      <dgm:spPr/>
      <dgm:t>
        <a:bodyPr/>
        <a:lstStyle/>
        <a:p>
          <a:r>
            <a:rPr lang="zh-TW" altLang="en-US" sz="3200" dirty="0" smtClean="0">
              <a:latin typeface="標楷體" pitchFamily="65" charset="-120"/>
              <a:ea typeface="標楷體" pitchFamily="65" charset="-120"/>
            </a:rPr>
            <a:t>建構地方政府整體之課程及教學領導機制</a:t>
          </a:r>
          <a:endParaRPr lang="zh-TW" altLang="en-US" sz="3200" dirty="0">
            <a:latin typeface="標楷體" pitchFamily="65" charset="-120"/>
            <a:ea typeface="標楷體" pitchFamily="65" charset="-120"/>
          </a:endParaRPr>
        </a:p>
      </dgm:t>
    </dgm:pt>
    <dgm:pt modelId="{FF0E849D-8976-4C7F-8B39-8F2A1A29EAF1}" type="parTrans" cxnId="{ED6EAFB4-81DE-4F60-9577-12C03C69A7BD}">
      <dgm:prSet/>
      <dgm:spPr/>
      <dgm:t>
        <a:bodyPr/>
        <a:lstStyle/>
        <a:p>
          <a:endParaRPr lang="zh-TW" altLang="en-US"/>
        </a:p>
      </dgm:t>
    </dgm:pt>
    <dgm:pt modelId="{FAD33F72-D0A1-48B4-8BE2-1F2DC93A046B}" type="sibTrans" cxnId="{ED6EAFB4-81DE-4F60-9577-12C03C69A7BD}">
      <dgm:prSet/>
      <dgm:spPr/>
      <dgm:t>
        <a:bodyPr/>
        <a:lstStyle/>
        <a:p>
          <a:endParaRPr lang="zh-TW" altLang="en-US"/>
        </a:p>
      </dgm:t>
    </dgm:pt>
    <dgm:pt modelId="{EA28C79D-4CAE-4034-B317-B374F41E2F32}">
      <dgm:prSet custT="1"/>
      <dgm:spPr/>
      <dgm:t>
        <a:bodyPr/>
        <a:lstStyle/>
        <a:p>
          <a:r>
            <a:rPr lang="zh-TW" altLang="en-US" sz="3200" dirty="0" smtClean="0">
              <a:latin typeface="標楷體" pitchFamily="65" charset="-120"/>
              <a:ea typeface="標楷體" pitchFamily="65" charset="-120"/>
            </a:rPr>
            <a:t>建立教師專業發展支持體系</a:t>
          </a:r>
          <a:endParaRPr lang="zh-TW" altLang="en-US" sz="3200" dirty="0">
            <a:latin typeface="標楷體" pitchFamily="65" charset="-120"/>
            <a:ea typeface="標楷體" pitchFamily="65" charset="-120"/>
          </a:endParaRPr>
        </a:p>
      </dgm:t>
    </dgm:pt>
    <dgm:pt modelId="{8402CDD0-39A3-47F0-8530-A8E8DA6F9040}" type="parTrans" cxnId="{C2E098AF-FD05-41AE-ADAB-49E0F0EED11F}">
      <dgm:prSet/>
      <dgm:spPr/>
      <dgm:t>
        <a:bodyPr/>
        <a:lstStyle/>
        <a:p>
          <a:endParaRPr lang="zh-TW" altLang="en-US"/>
        </a:p>
      </dgm:t>
    </dgm:pt>
    <dgm:pt modelId="{7FB95E6F-F997-4F5F-9BAE-CA0D94C3F973}" type="sibTrans" cxnId="{C2E098AF-FD05-41AE-ADAB-49E0F0EED11F}">
      <dgm:prSet/>
      <dgm:spPr/>
      <dgm:t>
        <a:bodyPr/>
        <a:lstStyle/>
        <a:p>
          <a:endParaRPr lang="zh-TW" altLang="en-US"/>
        </a:p>
      </dgm:t>
    </dgm:pt>
    <dgm:pt modelId="{3E052506-E005-4FEC-AAAD-AAE42ADD1F22}" type="pres">
      <dgm:prSet presAssocID="{31FC4A7D-8EFB-4E0D-90BE-7E82BB034186}" presName="linear" presStyleCnt="0">
        <dgm:presLayoutVars>
          <dgm:animLvl val="lvl"/>
          <dgm:resizeHandles val="exact"/>
        </dgm:presLayoutVars>
      </dgm:prSet>
      <dgm:spPr/>
      <dgm:t>
        <a:bodyPr/>
        <a:lstStyle/>
        <a:p>
          <a:endParaRPr lang="zh-TW" altLang="en-US"/>
        </a:p>
      </dgm:t>
    </dgm:pt>
    <dgm:pt modelId="{384B391B-81B2-47F0-946A-EE6227A6A287}" type="pres">
      <dgm:prSet presAssocID="{1684C100-A605-41F8-B5A7-C7C8B3B71602}" presName="parentText" presStyleLbl="node1" presStyleIdx="0" presStyleCnt="3" custLinFactY="-35983" custLinFactNeighborX="-926" custLinFactNeighborY="-100000">
        <dgm:presLayoutVars>
          <dgm:chMax val="0"/>
          <dgm:bulletEnabled val="1"/>
        </dgm:presLayoutVars>
      </dgm:prSet>
      <dgm:spPr/>
      <dgm:t>
        <a:bodyPr/>
        <a:lstStyle/>
        <a:p>
          <a:endParaRPr lang="zh-TW" altLang="en-US"/>
        </a:p>
      </dgm:t>
    </dgm:pt>
    <dgm:pt modelId="{D401EBE5-81A4-440D-9E43-24924D669317}" type="pres">
      <dgm:prSet presAssocID="{FAD33F72-D0A1-48B4-8BE2-1F2DC93A046B}" presName="spacer" presStyleCnt="0"/>
      <dgm:spPr/>
    </dgm:pt>
    <dgm:pt modelId="{31964E96-6B37-4EF9-BC31-CCD22A6C4583}" type="pres">
      <dgm:prSet presAssocID="{EA28C79D-4CAE-4034-B317-B374F41E2F32}" presName="parentText" presStyleLbl="node1" presStyleIdx="1" presStyleCnt="3" custLinFactNeighborY="59698">
        <dgm:presLayoutVars>
          <dgm:chMax val="0"/>
          <dgm:bulletEnabled val="1"/>
        </dgm:presLayoutVars>
      </dgm:prSet>
      <dgm:spPr/>
      <dgm:t>
        <a:bodyPr/>
        <a:lstStyle/>
        <a:p>
          <a:endParaRPr lang="zh-TW" altLang="en-US"/>
        </a:p>
      </dgm:t>
    </dgm:pt>
    <dgm:pt modelId="{7B5F587E-D922-460A-B95E-17F2DD358756}" type="pres">
      <dgm:prSet presAssocID="{7FB95E6F-F997-4F5F-9BAE-CA0D94C3F973}" presName="spacer" presStyleCnt="0"/>
      <dgm:spPr/>
    </dgm:pt>
    <dgm:pt modelId="{FD3BBA52-4D15-4796-9E98-547CCB307F06}" type="pres">
      <dgm:prSet presAssocID="{8D61D0E9-B45D-464E-87AE-F40F006FC773}" presName="parentText" presStyleLbl="node1" presStyleIdx="2" presStyleCnt="3" custLinFactY="66587" custLinFactNeighborY="100000">
        <dgm:presLayoutVars>
          <dgm:chMax val="0"/>
          <dgm:bulletEnabled val="1"/>
        </dgm:presLayoutVars>
      </dgm:prSet>
      <dgm:spPr/>
      <dgm:t>
        <a:bodyPr/>
        <a:lstStyle/>
        <a:p>
          <a:endParaRPr lang="zh-TW" altLang="en-US"/>
        </a:p>
      </dgm:t>
    </dgm:pt>
  </dgm:ptLst>
  <dgm:cxnLst>
    <dgm:cxn modelId="{ED6EAFB4-81DE-4F60-9577-12C03C69A7BD}" srcId="{31FC4A7D-8EFB-4E0D-90BE-7E82BB034186}" destId="{1684C100-A605-41F8-B5A7-C7C8B3B71602}" srcOrd="0" destOrd="0" parTransId="{FF0E849D-8976-4C7F-8B39-8F2A1A29EAF1}" sibTransId="{FAD33F72-D0A1-48B4-8BE2-1F2DC93A046B}"/>
    <dgm:cxn modelId="{1A01A4E2-1633-4651-BA97-7BF69CB043E8}" type="presOf" srcId="{1684C100-A605-41F8-B5A7-C7C8B3B71602}" destId="{384B391B-81B2-47F0-946A-EE6227A6A287}" srcOrd="0" destOrd="0" presId="urn:microsoft.com/office/officeart/2005/8/layout/vList2"/>
    <dgm:cxn modelId="{C3F8E90B-906D-45B6-B98B-C6B61C345749}" type="presOf" srcId="{EA28C79D-4CAE-4034-B317-B374F41E2F32}" destId="{31964E96-6B37-4EF9-BC31-CCD22A6C4583}" srcOrd="0" destOrd="0" presId="urn:microsoft.com/office/officeart/2005/8/layout/vList2"/>
    <dgm:cxn modelId="{91DD3285-839E-47B0-A282-C934FF098E5A}" type="presOf" srcId="{31FC4A7D-8EFB-4E0D-90BE-7E82BB034186}" destId="{3E052506-E005-4FEC-AAAD-AAE42ADD1F22}" srcOrd="0" destOrd="0" presId="urn:microsoft.com/office/officeart/2005/8/layout/vList2"/>
    <dgm:cxn modelId="{52ABE3E1-3B20-40B5-8FFC-6CF5C7D8AA8E}" type="presOf" srcId="{8D61D0E9-B45D-464E-87AE-F40F006FC773}" destId="{FD3BBA52-4D15-4796-9E98-547CCB307F06}" srcOrd="0" destOrd="0" presId="urn:microsoft.com/office/officeart/2005/8/layout/vList2"/>
    <dgm:cxn modelId="{C2E098AF-FD05-41AE-ADAB-49E0F0EED11F}" srcId="{31FC4A7D-8EFB-4E0D-90BE-7E82BB034186}" destId="{EA28C79D-4CAE-4034-B317-B374F41E2F32}" srcOrd="1" destOrd="0" parTransId="{8402CDD0-39A3-47F0-8530-A8E8DA6F9040}" sibTransId="{7FB95E6F-F997-4F5F-9BAE-CA0D94C3F973}"/>
    <dgm:cxn modelId="{73D02204-CE0C-460C-8339-153315558331}" srcId="{31FC4A7D-8EFB-4E0D-90BE-7E82BB034186}" destId="{8D61D0E9-B45D-464E-87AE-F40F006FC773}" srcOrd="2" destOrd="0" parTransId="{8E7C4C59-A233-4E0D-A7CF-866F2A860386}" sibTransId="{621A2296-D6B3-4D7C-BB25-8499F2433F2A}"/>
    <dgm:cxn modelId="{A53B24CB-BA79-4673-97A8-928C178DF18C}" type="presParOf" srcId="{3E052506-E005-4FEC-AAAD-AAE42ADD1F22}" destId="{384B391B-81B2-47F0-946A-EE6227A6A287}" srcOrd="0" destOrd="0" presId="urn:microsoft.com/office/officeart/2005/8/layout/vList2"/>
    <dgm:cxn modelId="{E4EB95C2-23D9-4B3A-A984-3714AFACF302}" type="presParOf" srcId="{3E052506-E005-4FEC-AAAD-AAE42ADD1F22}" destId="{D401EBE5-81A4-440D-9E43-24924D669317}" srcOrd="1" destOrd="0" presId="urn:microsoft.com/office/officeart/2005/8/layout/vList2"/>
    <dgm:cxn modelId="{4298AE58-BF52-455D-9EE2-12AE7898A160}" type="presParOf" srcId="{3E052506-E005-4FEC-AAAD-AAE42ADD1F22}" destId="{31964E96-6B37-4EF9-BC31-CCD22A6C4583}" srcOrd="2" destOrd="0" presId="urn:microsoft.com/office/officeart/2005/8/layout/vList2"/>
    <dgm:cxn modelId="{0F9927F5-8E71-4039-942B-909C10E430BC}" type="presParOf" srcId="{3E052506-E005-4FEC-AAAD-AAE42ADD1F22}" destId="{7B5F587E-D922-460A-B95E-17F2DD358756}" srcOrd="3" destOrd="0" presId="urn:microsoft.com/office/officeart/2005/8/layout/vList2"/>
    <dgm:cxn modelId="{EB0DEDA7-A53C-4432-BCEE-47FA319FB790}" type="presParOf" srcId="{3E052506-E005-4FEC-AAAD-AAE42ADD1F22}" destId="{FD3BBA52-4D15-4796-9E98-547CCB307F0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399AD2-4D87-4B55-A6B0-2BC91980FDAB}"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zh-TW" altLang="en-US"/>
        </a:p>
      </dgm:t>
    </dgm:pt>
    <dgm:pt modelId="{6FB88F14-AEBF-4729-B9FA-E67EC7633ABC}">
      <dgm:prSet/>
      <dgm:spPr/>
      <dgm:t>
        <a:bodyPr/>
        <a:lstStyle/>
        <a:p>
          <a:pPr rtl="0"/>
          <a:r>
            <a:rPr lang="en-US" dirty="0" smtClean="0">
              <a:latin typeface="標楷體" pitchFamily="65" charset="-120"/>
              <a:ea typeface="標楷體" pitchFamily="65" charset="-120"/>
            </a:rPr>
            <a:t>(</a:t>
          </a:r>
          <a:r>
            <a:rPr lang="zh-TW" dirty="0" smtClean="0">
              <a:latin typeface="標楷體" pitchFamily="65" charset="-120"/>
              <a:ea typeface="標楷體" pitchFamily="65" charset="-120"/>
            </a:rPr>
            <a:t>一</a:t>
          </a:r>
          <a:r>
            <a:rPr lang="en-US" dirty="0" smtClean="0">
              <a:latin typeface="標楷體" pitchFamily="65" charset="-120"/>
              <a:ea typeface="標楷體" pitchFamily="65" charset="-120"/>
            </a:rPr>
            <a:t>)</a:t>
          </a:r>
          <a:r>
            <a:rPr lang="zh-TW" dirty="0" smtClean="0">
              <a:latin typeface="標楷體" pitchFamily="65" charset="-120"/>
              <a:ea typeface="標楷體" pitchFamily="65" charset="-120"/>
            </a:rPr>
            <a:t>成立推動小組</a:t>
          </a:r>
          <a:endParaRPr lang="zh-TW" dirty="0">
            <a:latin typeface="標楷體" pitchFamily="65" charset="-120"/>
            <a:ea typeface="標楷體" pitchFamily="65" charset="-120"/>
          </a:endParaRPr>
        </a:p>
      </dgm:t>
    </dgm:pt>
    <dgm:pt modelId="{0CA56C12-C1ED-4A86-B014-45CF98115245}" type="parTrans" cxnId="{F2104541-379F-4F42-816C-688616DE62E5}">
      <dgm:prSet/>
      <dgm:spPr/>
      <dgm:t>
        <a:bodyPr/>
        <a:lstStyle/>
        <a:p>
          <a:endParaRPr lang="zh-TW" altLang="en-US"/>
        </a:p>
      </dgm:t>
    </dgm:pt>
    <dgm:pt modelId="{0A223DDF-3B36-4192-AEA9-A49B8340BEED}" type="sibTrans" cxnId="{F2104541-379F-4F42-816C-688616DE62E5}">
      <dgm:prSet/>
      <dgm:spPr/>
      <dgm:t>
        <a:bodyPr/>
        <a:lstStyle/>
        <a:p>
          <a:endParaRPr lang="zh-TW" altLang="en-US"/>
        </a:p>
      </dgm:t>
    </dgm:pt>
    <dgm:pt modelId="{29D28E94-0C1B-4CDB-85AA-038E46EB3E42}">
      <dgm:prSet/>
      <dgm:spPr/>
      <dgm:t>
        <a:bodyPr/>
        <a:lstStyle/>
        <a:p>
          <a:pPr rtl="0">
            <a:lnSpc>
              <a:spcPct val="100000"/>
            </a:lnSpc>
            <a:spcAft>
              <a:spcPts val="1200"/>
            </a:spcAft>
          </a:pPr>
          <a:r>
            <a:rPr lang="zh-TW" dirty="0" smtClean="0">
              <a:latin typeface="標楷體" pitchFamily="65" charset="-120"/>
              <a:ea typeface="標楷體" pitchFamily="65" charset="-120"/>
            </a:rPr>
            <a:t>地方政府應成立推動小組，並由地方政府教育局（處）長或副局（處）長擔任召集人，成員包括督學（含課程督學）、</a:t>
          </a:r>
          <a:r>
            <a:rPr lang="zh-TW" dirty="0" smtClean="0">
              <a:solidFill>
                <a:srgbClr val="FF0000"/>
              </a:solidFill>
              <a:latin typeface="標楷體" pitchFamily="65" charset="-120"/>
              <a:ea typeface="標楷體" pitchFamily="65" charset="-120"/>
            </a:rPr>
            <a:t>國民教育輔導體系代表</a:t>
          </a:r>
          <a:r>
            <a:rPr lang="zh-TW" dirty="0" smtClean="0">
              <a:latin typeface="標楷體" pitchFamily="65" charset="-120"/>
              <a:ea typeface="標楷體" pitchFamily="65" charset="-120"/>
            </a:rPr>
            <a:t>、學校代表、教師組織代表、家長團體代表、學者專家（</a:t>
          </a:r>
          <a:r>
            <a:rPr lang="zh-TW" dirty="0" smtClean="0">
              <a:solidFill>
                <a:srgbClr val="FF0000"/>
              </a:solidFill>
              <a:latin typeface="標楷體" pitchFamily="65" charset="-120"/>
              <a:ea typeface="標楷體" pitchFamily="65" charset="-120"/>
            </a:rPr>
            <a:t>其中至少二人選聘自本部推薦名單</a:t>
          </a:r>
          <a:r>
            <a:rPr lang="zh-TW" dirty="0" smtClean="0">
              <a:latin typeface="標楷體" pitchFamily="65" charset="-120"/>
              <a:ea typeface="標楷體" pitchFamily="65" charset="-120"/>
            </a:rPr>
            <a:t>），及教育局（處）相關課程與教學推動科室人員。</a:t>
          </a:r>
          <a:endParaRPr lang="zh-TW" dirty="0">
            <a:latin typeface="標楷體" pitchFamily="65" charset="-120"/>
            <a:ea typeface="標楷體" pitchFamily="65" charset="-120"/>
          </a:endParaRPr>
        </a:p>
      </dgm:t>
    </dgm:pt>
    <dgm:pt modelId="{5D472FC2-87EF-4DF2-A975-BF450258331C}" type="parTrans" cxnId="{45DF0ECB-509C-4270-9826-B92E884B84C4}">
      <dgm:prSet/>
      <dgm:spPr/>
      <dgm:t>
        <a:bodyPr/>
        <a:lstStyle/>
        <a:p>
          <a:endParaRPr lang="zh-TW" altLang="en-US"/>
        </a:p>
      </dgm:t>
    </dgm:pt>
    <dgm:pt modelId="{BF9927F2-7DEF-43CC-980B-774377128B3C}" type="sibTrans" cxnId="{45DF0ECB-509C-4270-9826-B92E884B84C4}">
      <dgm:prSet/>
      <dgm:spPr/>
      <dgm:t>
        <a:bodyPr/>
        <a:lstStyle/>
        <a:p>
          <a:endParaRPr lang="zh-TW" altLang="en-US"/>
        </a:p>
      </dgm:t>
    </dgm:pt>
    <dgm:pt modelId="{DEF5D304-ADCC-402E-B955-1A7FCB68E9AC}">
      <dgm:prSet custT="1"/>
      <dgm:spPr>
        <a:solidFill>
          <a:srgbClr val="7030A0"/>
        </a:solidFill>
      </dgm:spPr>
      <dgm:t>
        <a:bodyPr/>
        <a:lstStyle/>
        <a:p>
          <a:pPr rtl="0"/>
          <a:r>
            <a:rPr lang="zh-TW" sz="2800" dirty="0" smtClean="0">
              <a:latin typeface="標楷體" pitchFamily="65" charset="-120"/>
              <a:ea typeface="標楷體" pitchFamily="65" charset="-120"/>
            </a:rPr>
            <a:t>【註</a:t>
          </a:r>
          <a:r>
            <a:rPr lang="en-US" sz="2800" dirty="0" smtClean="0">
              <a:latin typeface="標楷體" pitchFamily="65" charset="-120"/>
              <a:ea typeface="標楷體" pitchFamily="65" charset="-120"/>
            </a:rPr>
            <a:t>】</a:t>
          </a:r>
          <a:r>
            <a:rPr lang="zh-TW" sz="2800" dirty="0" smtClean="0">
              <a:latin typeface="標楷體" pitchFamily="65" charset="-120"/>
              <a:ea typeface="標楷體" pitchFamily="65" charset="-120"/>
            </a:rPr>
            <a:t>選聘自教育部推薦名單，建議要事先徵求同意</a:t>
          </a:r>
          <a:endParaRPr lang="zh-TW" sz="2800" dirty="0">
            <a:latin typeface="標楷體" pitchFamily="65" charset="-120"/>
            <a:ea typeface="標楷體" pitchFamily="65" charset="-120"/>
          </a:endParaRPr>
        </a:p>
      </dgm:t>
    </dgm:pt>
    <dgm:pt modelId="{3ACD0833-4F49-4F02-8386-719C2AD1D56A}" type="parTrans" cxnId="{634307AF-0E06-4405-9092-18BFE2A0B6C7}">
      <dgm:prSet/>
      <dgm:spPr/>
      <dgm:t>
        <a:bodyPr/>
        <a:lstStyle/>
        <a:p>
          <a:endParaRPr lang="zh-TW" altLang="en-US"/>
        </a:p>
      </dgm:t>
    </dgm:pt>
    <dgm:pt modelId="{92F42B45-796D-4842-9737-1D365B82F197}" type="sibTrans" cxnId="{634307AF-0E06-4405-9092-18BFE2A0B6C7}">
      <dgm:prSet/>
      <dgm:spPr/>
      <dgm:t>
        <a:bodyPr/>
        <a:lstStyle/>
        <a:p>
          <a:endParaRPr lang="zh-TW" altLang="en-US"/>
        </a:p>
      </dgm:t>
    </dgm:pt>
    <dgm:pt modelId="{FFDDB23A-95FC-40CF-A1D9-B3D91181C111}" type="pres">
      <dgm:prSet presAssocID="{3C399AD2-4D87-4B55-A6B0-2BC91980FDAB}" presName="linear" presStyleCnt="0">
        <dgm:presLayoutVars>
          <dgm:animLvl val="lvl"/>
          <dgm:resizeHandles val="exact"/>
        </dgm:presLayoutVars>
      </dgm:prSet>
      <dgm:spPr/>
      <dgm:t>
        <a:bodyPr/>
        <a:lstStyle/>
        <a:p>
          <a:endParaRPr lang="zh-TW" altLang="en-US"/>
        </a:p>
      </dgm:t>
    </dgm:pt>
    <dgm:pt modelId="{44248EEB-88C8-4259-95D5-C0139A1F7AB9}" type="pres">
      <dgm:prSet presAssocID="{6FB88F14-AEBF-4729-B9FA-E67EC7633ABC}" presName="parentText" presStyleLbl="node1" presStyleIdx="0" presStyleCnt="2">
        <dgm:presLayoutVars>
          <dgm:chMax val="0"/>
          <dgm:bulletEnabled val="1"/>
        </dgm:presLayoutVars>
      </dgm:prSet>
      <dgm:spPr/>
      <dgm:t>
        <a:bodyPr/>
        <a:lstStyle/>
        <a:p>
          <a:endParaRPr lang="zh-TW" altLang="en-US"/>
        </a:p>
      </dgm:t>
    </dgm:pt>
    <dgm:pt modelId="{FC1C8E28-6A9C-4B9A-83C6-6E2C21419E7C}" type="pres">
      <dgm:prSet presAssocID="{6FB88F14-AEBF-4729-B9FA-E67EC7633ABC}" presName="childText" presStyleLbl="revTx" presStyleIdx="0" presStyleCnt="1">
        <dgm:presLayoutVars>
          <dgm:bulletEnabled val="1"/>
        </dgm:presLayoutVars>
      </dgm:prSet>
      <dgm:spPr/>
      <dgm:t>
        <a:bodyPr/>
        <a:lstStyle/>
        <a:p>
          <a:endParaRPr lang="zh-TW" altLang="en-US"/>
        </a:p>
      </dgm:t>
    </dgm:pt>
    <dgm:pt modelId="{7B2B6217-780C-4C34-8B50-3AAE2A4BF0F9}" type="pres">
      <dgm:prSet presAssocID="{DEF5D304-ADCC-402E-B955-1A7FCB68E9AC}" presName="parentText" presStyleLbl="node1" presStyleIdx="1" presStyleCnt="2">
        <dgm:presLayoutVars>
          <dgm:chMax val="0"/>
          <dgm:bulletEnabled val="1"/>
        </dgm:presLayoutVars>
      </dgm:prSet>
      <dgm:spPr/>
      <dgm:t>
        <a:bodyPr/>
        <a:lstStyle/>
        <a:p>
          <a:endParaRPr lang="zh-TW" altLang="en-US"/>
        </a:p>
      </dgm:t>
    </dgm:pt>
  </dgm:ptLst>
  <dgm:cxnLst>
    <dgm:cxn modelId="{62D70CFA-5BC6-40AC-A24D-4E1D2410E59D}" type="presOf" srcId="{DEF5D304-ADCC-402E-B955-1A7FCB68E9AC}" destId="{7B2B6217-780C-4C34-8B50-3AAE2A4BF0F9}" srcOrd="0" destOrd="0" presId="urn:microsoft.com/office/officeart/2005/8/layout/vList2"/>
    <dgm:cxn modelId="{634307AF-0E06-4405-9092-18BFE2A0B6C7}" srcId="{3C399AD2-4D87-4B55-A6B0-2BC91980FDAB}" destId="{DEF5D304-ADCC-402E-B955-1A7FCB68E9AC}" srcOrd="1" destOrd="0" parTransId="{3ACD0833-4F49-4F02-8386-719C2AD1D56A}" sibTransId="{92F42B45-796D-4842-9737-1D365B82F197}"/>
    <dgm:cxn modelId="{45DF0ECB-509C-4270-9826-B92E884B84C4}" srcId="{6FB88F14-AEBF-4729-B9FA-E67EC7633ABC}" destId="{29D28E94-0C1B-4CDB-85AA-038E46EB3E42}" srcOrd="0" destOrd="0" parTransId="{5D472FC2-87EF-4DF2-A975-BF450258331C}" sibTransId="{BF9927F2-7DEF-43CC-980B-774377128B3C}"/>
    <dgm:cxn modelId="{BD18D91B-F7CD-4830-9E3E-19075D1931FA}" type="presOf" srcId="{3C399AD2-4D87-4B55-A6B0-2BC91980FDAB}" destId="{FFDDB23A-95FC-40CF-A1D9-B3D91181C111}" srcOrd="0" destOrd="0" presId="urn:microsoft.com/office/officeart/2005/8/layout/vList2"/>
    <dgm:cxn modelId="{93E7A271-BECE-44FD-BC09-7F36286D00B7}" type="presOf" srcId="{6FB88F14-AEBF-4729-B9FA-E67EC7633ABC}" destId="{44248EEB-88C8-4259-95D5-C0139A1F7AB9}" srcOrd="0" destOrd="0" presId="urn:microsoft.com/office/officeart/2005/8/layout/vList2"/>
    <dgm:cxn modelId="{F2104541-379F-4F42-816C-688616DE62E5}" srcId="{3C399AD2-4D87-4B55-A6B0-2BC91980FDAB}" destId="{6FB88F14-AEBF-4729-B9FA-E67EC7633ABC}" srcOrd="0" destOrd="0" parTransId="{0CA56C12-C1ED-4A86-B014-45CF98115245}" sibTransId="{0A223DDF-3B36-4192-AEA9-A49B8340BEED}"/>
    <dgm:cxn modelId="{C5146969-BC97-43AF-BC3B-691F7DEF3F7E}" type="presOf" srcId="{29D28E94-0C1B-4CDB-85AA-038E46EB3E42}" destId="{FC1C8E28-6A9C-4B9A-83C6-6E2C21419E7C}" srcOrd="0" destOrd="0" presId="urn:microsoft.com/office/officeart/2005/8/layout/vList2"/>
    <dgm:cxn modelId="{DB79F0A6-5DDB-4605-8674-04AC05757344}" type="presParOf" srcId="{FFDDB23A-95FC-40CF-A1D9-B3D91181C111}" destId="{44248EEB-88C8-4259-95D5-C0139A1F7AB9}" srcOrd="0" destOrd="0" presId="urn:microsoft.com/office/officeart/2005/8/layout/vList2"/>
    <dgm:cxn modelId="{99A0179C-6B88-445F-8A02-4F3E26CF8F65}" type="presParOf" srcId="{FFDDB23A-95FC-40CF-A1D9-B3D91181C111}" destId="{FC1C8E28-6A9C-4B9A-83C6-6E2C21419E7C}" srcOrd="1" destOrd="0" presId="urn:microsoft.com/office/officeart/2005/8/layout/vList2"/>
    <dgm:cxn modelId="{FDFFC054-75E2-4FC9-A777-D017A578F773}" type="presParOf" srcId="{FFDDB23A-95FC-40CF-A1D9-B3D91181C111}" destId="{7B2B6217-780C-4C34-8B50-3AAE2A4BF0F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7752F1-D69D-4DDA-ADB0-8E56346844AF}" type="doc">
      <dgm:prSet loTypeId="urn:microsoft.com/office/officeart/2005/8/layout/vList2" loCatId="list" qsTypeId="urn:microsoft.com/office/officeart/2005/8/quickstyle/simple3" qsCatId="simple" csTypeId="urn:microsoft.com/office/officeart/2005/8/colors/colorful1#4" csCatId="colorful" phldr="1"/>
      <dgm:spPr/>
      <dgm:t>
        <a:bodyPr/>
        <a:lstStyle/>
        <a:p>
          <a:endParaRPr lang="zh-TW" altLang="en-US"/>
        </a:p>
      </dgm:t>
    </dgm:pt>
    <dgm:pt modelId="{C0B4C7A1-D94F-40A9-AA47-3756E9727976}">
      <dgm:prSet custT="1"/>
      <dgm:spPr>
        <a:solidFill>
          <a:srgbClr val="B05110"/>
        </a:solidFill>
      </dgm:spPr>
      <dgm:t>
        <a:bodyPr/>
        <a:lstStyle/>
        <a:p>
          <a:pPr rtl="0"/>
          <a:r>
            <a:rPr lang="en-US" sz="4000" dirty="0" smtClean="0">
              <a:solidFill>
                <a:schemeClr val="bg1"/>
              </a:solidFill>
              <a:latin typeface="標楷體" pitchFamily="65" charset="-120"/>
              <a:ea typeface="標楷體" pitchFamily="65" charset="-120"/>
            </a:rPr>
            <a:t>(</a:t>
          </a:r>
          <a:r>
            <a:rPr lang="zh-TW" sz="4000" dirty="0" smtClean="0">
              <a:solidFill>
                <a:schemeClr val="bg1"/>
              </a:solidFill>
              <a:latin typeface="標楷體" pitchFamily="65" charset="-120"/>
              <a:ea typeface="標楷體" pitchFamily="65" charset="-120"/>
            </a:rPr>
            <a:t>二</a:t>
          </a:r>
          <a:r>
            <a:rPr lang="en-US" sz="4000" dirty="0" smtClean="0">
              <a:solidFill>
                <a:schemeClr val="bg1"/>
              </a:solidFill>
              <a:latin typeface="標楷體" pitchFamily="65" charset="-120"/>
              <a:ea typeface="標楷體" pitchFamily="65" charset="-120"/>
            </a:rPr>
            <a:t>)</a:t>
          </a:r>
          <a:r>
            <a:rPr lang="zh-TW" sz="4000" dirty="0" smtClean="0">
              <a:solidFill>
                <a:schemeClr val="bg1"/>
              </a:solidFill>
              <a:latin typeface="標楷體" pitchFamily="65" charset="-120"/>
              <a:ea typeface="標楷體" pitchFamily="65" charset="-120"/>
            </a:rPr>
            <a:t>擬訂整體計畫</a:t>
          </a:r>
          <a:endParaRPr lang="zh-TW" sz="4000" dirty="0">
            <a:solidFill>
              <a:schemeClr val="bg1"/>
            </a:solidFill>
            <a:latin typeface="標楷體" pitchFamily="65" charset="-120"/>
            <a:ea typeface="標楷體" pitchFamily="65" charset="-120"/>
          </a:endParaRPr>
        </a:p>
      </dgm:t>
    </dgm:pt>
    <dgm:pt modelId="{C4A291A4-05F0-445E-829F-BF104154AFC2}" type="parTrans" cxnId="{CA0CB809-9B0B-4A01-A639-224835373A0C}">
      <dgm:prSet/>
      <dgm:spPr/>
      <dgm:t>
        <a:bodyPr/>
        <a:lstStyle/>
        <a:p>
          <a:endParaRPr lang="zh-TW" altLang="en-US"/>
        </a:p>
      </dgm:t>
    </dgm:pt>
    <dgm:pt modelId="{95E141CC-2D2A-4703-9A77-F40A5C0F5F85}" type="sibTrans" cxnId="{CA0CB809-9B0B-4A01-A639-224835373A0C}">
      <dgm:prSet/>
      <dgm:spPr/>
      <dgm:t>
        <a:bodyPr/>
        <a:lstStyle/>
        <a:p>
          <a:endParaRPr lang="zh-TW" altLang="en-US"/>
        </a:p>
      </dgm:t>
    </dgm:pt>
    <dgm:pt modelId="{66152C4A-0D9C-4C7C-90BC-EA8EF81B185E}">
      <dgm:prSet custT="1"/>
      <dgm:spPr/>
      <dgm:t>
        <a:bodyPr/>
        <a:lstStyle/>
        <a:p>
          <a:pPr rtl="0">
            <a:lnSpc>
              <a:spcPct val="110000"/>
            </a:lnSpc>
            <a:spcAft>
              <a:spcPts val="600"/>
            </a:spcAft>
          </a:pPr>
          <a:r>
            <a:rPr lang="zh-TW" altLang="en-US" sz="2800" dirty="0" smtClean="0">
              <a:latin typeface="標楷體" pitchFamily="65" charset="-120"/>
              <a:ea typeface="標楷體" pitchFamily="65" charset="-120"/>
            </a:rPr>
            <a:t>推動小組應配合</a:t>
          </a:r>
          <a:r>
            <a:rPr lang="zh-TW" altLang="en-US" sz="2800" dirty="0" smtClean="0">
              <a:solidFill>
                <a:srgbClr val="FF0000"/>
              </a:solidFill>
              <a:latin typeface="標楷體" pitchFamily="65" charset="-120"/>
              <a:ea typeface="標楷體" pitchFamily="65" charset="-120"/>
            </a:rPr>
            <a:t>本部政策、課程活化及教學精進推動重點</a:t>
          </a:r>
          <a:r>
            <a:rPr lang="zh-TW" altLang="en-US" sz="2800" dirty="0" smtClean="0">
              <a:latin typeface="標楷體" pitchFamily="65" charset="-120"/>
              <a:ea typeface="標楷體" pitchFamily="65" charset="-120"/>
            </a:rPr>
            <a:t>，統整規劃</a:t>
          </a:r>
          <a:r>
            <a:rPr lang="zh-TW" altLang="en-US" sz="2800" dirty="0" smtClean="0">
              <a:solidFill>
                <a:srgbClr val="FF0000"/>
              </a:solidFill>
              <a:latin typeface="標楷體" pitchFamily="65" charset="-120"/>
              <a:ea typeface="標楷體" pitchFamily="65" charset="-120"/>
            </a:rPr>
            <a:t>地方政府發展方向</a:t>
          </a:r>
          <a:r>
            <a:rPr lang="zh-TW" altLang="en-US" sz="2800" dirty="0" smtClean="0">
              <a:latin typeface="標楷體" pitchFamily="65" charset="-120"/>
              <a:ea typeface="標楷體" pitchFamily="65" charset="-120"/>
            </a:rPr>
            <a:t>，並權衡地方政府發展、學校特色、教師專業需求及學生學習概況，建構</a:t>
          </a:r>
          <a:r>
            <a:rPr lang="zh-TW" altLang="en-US" sz="2800" dirty="0" smtClean="0">
              <a:solidFill>
                <a:srgbClr val="FF0000"/>
              </a:solidFill>
              <a:latin typeface="標楷體" pitchFamily="65" charset="-120"/>
              <a:ea typeface="標楷體" pitchFamily="65" charset="-120"/>
            </a:rPr>
            <a:t>地方政府發展藍圖</a:t>
          </a:r>
          <a:r>
            <a:rPr lang="zh-TW" altLang="en-US" sz="2800" dirty="0" smtClean="0">
              <a:latin typeface="標楷體" pitchFamily="65" charset="-120"/>
              <a:ea typeface="標楷體" pitchFamily="65" charset="-120"/>
            </a:rPr>
            <a:t>，並擬訂「精進國民中小學教師教學專業</a:t>
          </a:r>
          <a:r>
            <a:rPr lang="zh-TW" altLang="en-US" sz="3200" dirty="0" smtClean="0">
              <a:latin typeface="標楷體" pitchFamily="65" charset="-120"/>
              <a:ea typeface="標楷體" pitchFamily="65" charset="-120"/>
            </a:rPr>
            <a:t>與課程品質整體推動計畫」</a:t>
          </a:r>
          <a:endParaRPr lang="zh-TW" altLang="en-US" sz="3200" dirty="0">
            <a:latin typeface="標楷體" pitchFamily="65" charset="-120"/>
            <a:ea typeface="標楷體" pitchFamily="65" charset="-120"/>
          </a:endParaRPr>
        </a:p>
      </dgm:t>
    </dgm:pt>
    <dgm:pt modelId="{9382151F-FC05-4761-81A9-B0F0547485F5}" type="parTrans" cxnId="{A32214D9-8DFB-440D-AD94-C8B9B88B2DF0}">
      <dgm:prSet/>
      <dgm:spPr/>
      <dgm:t>
        <a:bodyPr/>
        <a:lstStyle/>
        <a:p>
          <a:endParaRPr lang="zh-TW" altLang="en-US"/>
        </a:p>
      </dgm:t>
    </dgm:pt>
    <dgm:pt modelId="{A36987CD-1455-4434-8009-149A8AC0C706}" type="sibTrans" cxnId="{A32214D9-8DFB-440D-AD94-C8B9B88B2DF0}">
      <dgm:prSet/>
      <dgm:spPr/>
      <dgm:t>
        <a:bodyPr/>
        <a:lstStyle/>
        <a:p>
          <a:endParaRPr lang="zh-TW" altLang="en-US"/>
        </a:p>
      </dgm:t>
    </dgm:pt>
    <dgm:pt modelId="{3943A838-36C1-4BA8-97A1-BF33E96CB95B}">
      <dgm:prSet custT="1"/>
      <dgm:spPr>
        <a:solidFill>
          <a:srgbClr val="00B0F0"/>
        </a:solidFill>
      </dgm:spPr>
      <dgm:t>
        <a:bodyPr/>
        <a:lstStyle/>
        <a:p>
          <a:pPr rtl="0"/>
          <a:r>
            <a:rPr lang="zh-TW" altLang="en-US" sz="3200" dirty="0" smtClean="0">
              <a:latin typeface="標楷體" pitchFamily="65" charset="-120"/>
              <a:ea typeface="標楷體" pitchFamily="65" charset="-120"/>
            </a:rPr>
            <a:t>建議配合資源整合可以重新建構發展藍圖</a:t>
          </a:r>
          <a:endParaRPr lang="zh-TW" altLang="en-US" sz="3200" dirty="0">
            <a:latin typeface="標楷體" pitchFamily="65" charset="-120"/>
            <a:ea typeface="標楷體" pitchFamily="65" charset="-120"/>
          </a:endParaRPr>
        </a:p>
      </dgm:t>
    </dgm:pt>
    <dgm:pt modelId="{7B23EA1C-BECA-44D6-B59F-D0F91CFBFDE8}" type="parTrans" cxnId="{92B0FEBC-2D6C-4210-A18A-2DF26001B661}">
      <dgm:prSet/>
      <dgm:spPr/>
      <dgm:t>
        <a:bodyPr/>
        <a:lstStyle/>
        <a:p>
          <a:endParaRPr lang="zh-TW" altLang="en-US"/>
        </a:p>
      </dgm:t>
    </dgm:pt>
    <dgm:pt modelId="{7056C71A-DE26-4CE3-A47E-226457BE1DEC}" type="sibTrans" cxnId="{92B0FEBC-2D6C-4210-A18A-2DF26001B661}">
      <dgm:prSet/>
      <dgm:spPr/>
      <dgm:t>
        <a:bodyPr/>
        <a:lstStyle/>
        <a:p>
          <a:endParaRPr lang="zh-TW" altLang="en-US"/>
        </a:p>
      </dgm:t>
    </dgm:pt>
    <dgm:pt modelId="{D34FD08F-99DB-4D09-A400-8A97A7C6133A}" type="pres">
      <dgm:prSet presAssocID="{4A7752F1-D69D-4DDA-ADB0-8E56346844AF}" presName="linear" presStyleCnt="0">
        <dgm:presLayoutVars>
          <dgm:animLvl val="lvl"/>
          <dgm:resizeHandles val="exact"/>
        </dgm:presLayoutVars>
      </dgm:prSet>
      <dgm:spPr/>
      <dgm:t>
        <a:bodyPr/>
        <a:lstStyle/>
        <a:p>
          <a:endParaRPr lang="zh-TW" altLang="en-US"/>
        </a:p>
      </dgm:t>
    </dgm:pt>
    <dgm:pt modelId="{44F5E399-1560-43FB-9625-9728D63ABFF8}" type="pres">
      <dgm:prSet presAssocID="{C0B4C7A1-D94F-40A9-AA47-3756E9727976}" presName="parentText" presStyleLbl="node1" presStyleIdx="0" presStyleCnt="2">
        <dgm:presLayoutVars>
          <dgm:chMax val="0"/>
          <dgm:bulletEnabled val="1"/>
        </dgm:presLayoutVars>
      </dgm:prSet>
      <dgm:spPr/>
      <dgm:t>
        <a:bodyPr/>
        <a:lstStyle/>
        <a:p>
          <a:endParaRPr lang="zh-TW" altLang="en-US"/>
        </a:p>
      </dgm:t>
    </dgm:pt>
    <dgm:pt modelId="{246297D8-0064-46E7-B9F0-0FEC18D1308F}" type="pres">
      <dgm:prSet presAssocID="{C0B4C7A1-D94F-40A9-AA47-3756E9727976}" presName="childText" presStyleLbl="revTx" presStyleIdx="0" presStyleCnt="1">
        <dgm:presLayoutVars>
          <dgm:bulletEnabled val="1"/>
        </dgm:presLayoutVars>
      </dgm:prSet>
      <dgm:spPr/>
      <dgm:t>
        <a:bodyPr/>
        <a:lstStyle/>
        <a:p>
          <a:endParaRPr lang="zh-TW" altLang="en-US"/>
        </a:p>
      </dgm:t>
    </dgm:pt>
    <dgm:pt modelId="{CD15E597-D35F-4860-B883-38C96E71614D}" type="pres">
      <dgm:prSet presAssocID="{3943A838-36C1-4BA8-97A1-BF33E96CB95B}" presName="parentText" presStyleLbl="node1" presStyleIdx="1" presStyleCnt="2">
        <dgm:presLayoutVars>
          <dgm:chMax val="0"/>
          <dgm:bulletEnabled val="1"/>
        </dgm:presLayoutVars>
      </dgm:prSet>
      <dgm:spPr/>
      <dgm:t>
        <a:bodyPr/>
        <a:lstStyle/>
        <a:p>
          <a:endParaRPr lang="zh-TW" altLang="en-US"/>
        </a:p>
      </dgm:t>
    </dgm:pt>
  </dgm:ptLst>
  <dgm:cxnLst>
    <dgm:cxn modelId="{92B0FEBC-2D6C-4210-A18A-2DF26001B661}" srcId="{4A7752F1-D69D-4DDA-ADB0-8E56346844AF}" destId="{3943A838-36C1-4BA8-97A1-BF33E96CB95B}" srcOrd="1" destOrd="0" parTransId="{7B23EA1C-BECA-44D6-B59F-D0F91CFBFDE8}" sibTransId="{7056C71A-DE26-4CE3-A47E-226457BE1DEC}"/>
    <dgm:cxn modelId="{D0321834-12EB-45E2-BB9A-5A847342A4E6}" type="presOf" srcId="{3943A838-36C1-4BA8-97A1-BF33E96CB95B}" destId="{CD15E597-D35F-4860-B883-38C96E71614D}" srcOrd="0" destOrd="0" presId="urn:microsoft.com/office/officeart/2005/8/layout/vList2"/>
    <dgm:cxn modelId="{A32214D9-8DFB-440D-AD94-C8B9B88B2DF0}" srcId="{C0B4C7A1-D94F-40A9-AA47-3756E9727976}" destId="{66152C4A-0D9C-4C7C-90BC-EA8EF81B185E}" srcOrd="0" destOrd="0" parTransId="{9382151F-FC05-4761-81A9-B0F0547485F5}" sibTransId="{A36987CD-1455-4434-8009-149A8AC0C706}"/>
    <dgm:cxn modelId="{D32039F2-E905-4941-8C6B-8CB4A72F5F1A}" type="presOf" srcId="{C0B4C7A1-D94F-40A9-AA47-3756E9727976}" destId="{44F5E399-1560-43FB-9625-9728D63ABFF8}" srcOrd="0" destOrd="0" presId="urn:microsoft.com/office/officeart/2005/8/layout/vList2"/>
    <dgm:cxn modelId="{66A28FD9-B6C2-45D6-87CD-93FE6D0DD8AA}" type="presOf" srcId="{66152C4A-0D9C-4C7C-90BC-EA8EF81B185E}" destId="{246297D8-0064-46E7-B9F0-0FEC18D1308F}" srcOrd="0" destOrd="0" presId="urn:microsoft.com/office/officeart/2005/8/layout/vList2"/>
    <dgm:cxn modelId="{DB0087B0-B986-435F-A7C3-4ED2063FE955}" type="presOf" srcId="{4A7752F1-D69D-4DDA-ADB0-8E56346844AF}" destId="{D34FD08F-99DB-4D09-A400-8A97A7C6133A}" srcOrd="0" destOrd="0" presId="urn:microsoft.com/office/officeart/2005/8/layout/vList2"/>
    <dgm:cxn modelId="{CA0CB809-9B0B-4A01-A639-224835373A0C}" srcId="{4A7752F1-D69D-4DDA-ADB0-8E56346844AF}" destId="{C0B4C7A1-D94F-40A9-AA47-3756E9727976}" srcOrd="0" destOrd="0" parTransId="{C4A291A4-05F0-445E-829F-BF104154AFC2}" sibTransId="{95E141CC-2D2A-4703-9A77-F40A5C0F5F85}"/>
    <dgm:cxn modelId="{2290EC85-279E-4F64-ADBB-FA03D8BB35F5}" type="presParOf" srcId="{D34FD08F-99DB-4D09-A400-8A97A7C6133A}" destId="{44F5E399-1560-43FB-9625-9728D63ABFF8}" srcOrd="0" destOrd="0" presId="urn:microsoft.com/office/officeart/2005/8/layout/vList2"/>
    <dgm:cxn modelId="{9769261A-BFF4-48A1-A088-6AC69583488E}" type="presParOf" srcId="{D34FD08F-99DB-4D09-A400-8A97A7C6133A}" destId="{246297D8-0064-46E7-B9F0-0FEC18D1308F}" srcOrd="1" destOrd="0" presId="urn:microsoft.com/office/officeart/2005/8/layout/vList2"/>
    <dgm:cxn modelId="{CE4DBEBB-9EAD-4085-A347-80059C4F14A1}" type="presParOf" srcId="{D34FD08F-99DB-4D09-A400-8A97A7C6133A}" destId="{CD15E597-D35F-4860-B883-38C96E7161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F49FD-AE97-4CE4-8E3C-A32C93D695AD}" type="doc">
      <dgm:prSet loTypeId="urn:microsoft.com/office/officeart/2005/8/layout/radial5" loCatId="relationship" qsTypeId="urn:microsoft.com/office/officeart/2005/8/quickstyle/simple1" qsCatId="simple" csTypeId="urn:microsoft.com/office/officeart/2005/8/colors/colorful1#5" csCatId="colorful" phldr="1"/>
      <dgm:spPr/>
      <dgm:t>
        <a:bodyPr/>
        <a:lstStyle/>
        <a:p>
          <a:endParaRPr lang="zh-TW" altLang="en-US"/>
        </a:p>
      </dgm:t>
    </dgm:pt>
    <dgm:pt modelId="{AB45C6A9-BFAC-42C0-99B7-42C3B2297A5F}">
      <dgm:prSet phldrT="[文字]"/>
      <dgm:spPr/>
      <dgm:t>
        <a:bodyPr/>
        <a:lstStyle/>
        <a:p>
          <a:r>
            <a:rPr lang="zh-TW" altLang="en-US" dirty="0" smtClean="0">
              <a:solidFill>
                <a:schemeClr val="tx1"/>
              </a:solidFill>
              <a:latin typeface="標楷體" pitchFamily="65" charset="-120"/>
              <a:ea typeface="標楷體" pitchFamily="65" charset="-120"/>
            </a:rPr>
            <a:t>推動重點</a:t>
          </a:r>
          <a:endParaRPr lang="zh-TW" altLang="en-US" dirty="0">
            <a:solidFill>
              <a:schemeClr val="tx1"/>
            </a:solidFill>
            <a:latin typeface="標楷體" pitchFamily="65" charset="-120"/>
            <a:ea typeface="標楷體" pitchFamily="65" charset="-120"/>
          </a:endParaRPr>
        </a:p>
      </dgm:t>
    </dgm:pt>
    <dgm:pt modelId="{46F17536-75D4-41F6-A3E1-E6280F70F21A}" type="parTrans" cxnId="{DB531624-3283-4535-BC06-52875B322F53}">
      <dgm:prSet/>
      <dgm:spPr/>
      <dgm:t>
        <a:bodyPr/>
        <a:lstStyle/>
        <a:p>
          <a:endParaRPr lang="zh-TW" altLang="en-US"/>
        </a:p>
      </dgm:t>
    </dgm:pt>
    <dgm:pt modelId="{7C5F3FE3-C2F8-4201-A99A-161D6D8728CE}" type="sibTrans" cxnId="{DB531624-3283-4535-BC06-52875B322F53}">
      <dgm:prSet/>
      <dgm:spPr/>
      <dgm:t>
        <a:bodyPr/>
        <a:lstStyle/>
        <a:p>
          <a:endParaRPr lang="zh-TW" altLang="en-US"/>
        </a:p>
      </dgm:t>
    </dgm:pt>
    <dgm:pt modelId="{665D9C39-25EB-4298-9601-5D4D9F3E176E}">
      <dgm:prSet phldrT="[文字]" custT="1"/>
      <dgm:spPr/>
      <dgm:t>
        <a:bodyPr/>
        <a:lstStyle/>
        <a:p>
          <a:r>
            <a:rPr lang="zh-TW" altLang="en-US" sz="2000" dirty="0" smtClean="0">
              <a:latin typeface="標楷體" pitchFamily="65" charset="-120"/>
              <a:ea typeface="標楷體" pitchFamily="65" charset="-120"/>
            </a:rPr>
            <a:t>新課綱推動</a:t>
          </a:r>
          <a:endParaRPr lang="zh-TW" altLang="en-US" sz="2000" dirty="0">
            <a:latin typeface="標楷體" pitchFamily="65" charset="-120"/>
            <a:ea typeface="標楷體" pitchFamily="65" charset="-120"/>
          </a:endParaRPr>
        </a:p>
      </dgm:t>
    </dgm:pt>
    <dgm:pt modelId="{356A031E-F793-4975-9320-C6F3EAC69D12}" type="parTrans" cxnId="{3C48A6CB-E6A6-45DB-AD3F-3B96B950E7FF}">
      <dgm:prSet/>
      <dgm:spPr/>
      <dgm:t>
        <a:bodyPr/>
        <a:lstStyle/>
        <a:p>
          <a:endParaRPr lang="zh-TW" altLang="en-US"/>
        </a:p>
      </dgm:t>
    </dgm:pt>
    <dgm:pt modelId="{D794FFAA-731B-4284-82BD-E2D6DD4D6944}" type="sibTrans" cxnId="{3C48A6CB-E6A6-45DB-AD3F-3B96B950E7FF}">
      <dgm:prSet/>
      <dgm:spPr/>
      <dgm:t>
        <a:bodyPr/>
        <a:lstStyle/>
        <a:p>
          <a:endParaRPr lang="zh-TW" altLang="en-US"/>
        </a:p>
      </dgm:t>
    </dgm:pt>
    <dgm:pt modelId="{BEC2068D-29FC-46E0-842D-B4800CA74603}">
      <dgm:prSet phldrT="[文字]" custT="1"/>
      <dgm:spPr/>
      <dgm:t>
        <a:bodyPr/>
        <a:lstStyle/>
        <a:p>
          <a:r>
            <a:rPr lang="zh-TW" altLang="en-US" sz="2000" dirty="0" smtClean="0">
              <a:latin typeface="標楷體" pitchFamily="65" charset="-120"/>
              <a:ea typeface="標楷體" pitchFamily="65" charset="-120"/>
            </a:rPr>
            <a:t>強化及督導校內組織運作</a:t>
          </a:r>
          <a:endParaRPr lang="zh-TW" altLang="en-US" sz="2000" dirty="0">
            <a:latin typeface="標楷體" pitchFamily="65" charset="-120"/>
            <a:ea typeface="標楷體" pitchFamily="65" charset="-120"/>
          </a:endParaRPr>
        </a:p>
      </dgm:t>
    </dgm:pt>
    <dgm:pt modelId="{B12EEF97-E51F-4CF2-8509-C7CEF9A45A06}" type="parTrans" cxnId="{601045E0-95AE-434A-B8F9-38D90061CEAF}">
      <dgm:prSet/>
      <dgm:spPr/>
      <dgm:t>
        <a:bodyPr/>
        <a:lstStyle/>
        <a:p>
          <a:endParaRPr lang="zh-TW" altLang="en-US"/>
        </a:p>
      </dgm:t>
    </dgm:pt>
    <dgm:pt modelId="{CBE06716-F752-4C1D-8743-DF8A1AC3017D}" type="sibTrans" cxnId="{601045E0-95AE-434A-B8F9-38D90061CEAF}">
      <dgm:prSet/>
      <dgm:spPr/>
      <dgm:t>
        <a:bodyPr/>
        <a:lstStyle/>
        <a:p>
          <a:endParaRPr lang="zh-TW" altLang="en-US"/>
        </a:p>
      </dgm:t>
    </dgm:pt>
    <dgm:pt modelId="{03427B3B-4CFB-48F5-9ED0-AD8124ED1838}">
      <dgm:prSet phldrT="[文字]" custT="1"/>
      <dgm:spPr/>
      <dgm:t>
        <a:bodyPr/>
        <a:lstStyle/>
        <a:p>
          <a:r>
            <a:rPr lang="zh-TW" altLang="en-US" sz="2000" dirty="0" smtClean="0">
              <a:latin typeface="標楷體" pitchFamily="65" charset="-120"/>
              <a:ea typeface="標楷體" pitchFamily="65" charset="-120"/>
            </a:rPr>
            <a:t>課程教學領導相關人材培訓</a:t>
          </a:r>
          <a:endParaRPr lang="zh-TW" altLang="en-US" sz="2000" dirty="0">
            <a:latin typeface="標楷體" pitchFamily="65" charset="-120"/>
            <a:ea typeface="標楷體" pitchFamily="65" charset="-120"/>
          </a:endParaRPr>
        </a:p>
      </dgm:t>
    </dgm:pt>
    <dgm:pt modelId="{852FD72A-7969-40DC-8C73-55857E3ED4D7}" type="parTrans" cxnId="{FDD9A9AB-784E-4F31-9CA4-2FCF86F093A8}">
      <dgm:prSet/>
      <dgm:spPr/>
      <dgm:t>
        <a:bodyPr/>
        <a:lstStyle/>
        <a:p>
          <a:endParaRPr lang="zh-TW" altLang="en-US"/>
        </a:p>
      </dgm:t>
    </dgm:pt>
    <dgm:pt modelId="{6F65F92D-1170-4131-AE52-371C83362F6D}" type="sibTrans" cxnId="{FDD9A9AB-784E-4F31-9CA4-2FCF86F093A8}">
      <dgm:prSet/>
      <dgm:spPr/>
      <dgm:t>
        <a:bodyPr/>
        <a:lstStyle/>
        <a:p>
          <a:endParaRPr lang="zh-TW" altLang="en-US"/>
        </a:p>
      </dgm:t>
    </dgm:pt>
    <dgm:pt modelId="{7619E96A-3DD0-4475-AC1A-F0BCF00A82B8}">
      <dgm:prSet phldrT="[文字]"/>
      <dgm:spPr/>
      <dgm:t>
        <a:bodyPr/>
        <a:lstStyle/>
        <a:p>
          <a:r>
            <a:rPr lang="zh-TW" altLang="en-US" dirty="0" smtClean="0">
              <a:latin typeface="標楷體" pitchFamily="65" charset="-120"/>
              <a:ea typeface="標楷體" pitchFamily="65" charset="-120"/>
            </a:rPr>
            <a:t>多元</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評量</a:t>
          </a:r>
          <a:endParaRPr lang="zh-TW" altLang="en-US" dirty="0">
            <a:latin typeface="標楷體" pitchFamily="65" charset="-120"/>
            <a:ea typeface="標楷體" pitchFamily="65" charset="-120"/>
          </a:endParaRPr>
        </a:p>
      </dgm:t>
    </dgm:pt>
    <dgm:pt modelId="{AC2631AF-8971-4E9D-801E-70143E03831D}" type="parTrans" cxnId="{4F6CC5E1-D27F-444F-A0E2-E65F2C32CBE6}">
      <dgm:prSet/>
      <dgm:spPr/>
      <dgm:t>
        <a:bodyPr/>
        <a:lstStyle/>
        <a:p>
          <a:endParaRPr lang="zh-TW" altLang="en-US"/>
        </a:p>
      </dgm:t>
    </dgm:pt>
    <dgm:pt modelId="{88F65333-F982-41E2-9794-3AEE21641F60}" type="sibTrans" cxnId="{4F6CC5E1-D27F-444F-A0E2-E65F2C32CBE6}">
      <dgm:prSet/>
      <dgm:spPr/>
      <dgm:t>
        <a:bodyPr/>
        <a:lstStyle/>
        <a:p>
          <a:endParaRPr lang="zh-TW" altLang="en-US"/>
        </a:p>
      </dgm:t>
    </dgm:pt>
    <dgm:pt modelId="{D791197E-6A12-4504-ACD4-E42FD70363F7}">
      <dgm:prSet custT="1"/>
      <dgm:spPr/>
      <dgm:t>
        <a:bodyPr/>
        <a:lstStyle/>
        <a:p>
          <a:r>
            <a:rPr lang="zh-TW" altLang="en-US" sz="2000" dirty="0" smtClean="0">
              <a:latin typeface="標楷體" pitchFamily="65" charset="-120"/>
              <a:ea typeface="標楷體" pitchFamily="65" charset="-120"/>
            </a:rPr>
            <a:t>親師</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合作</a:t>
          </a:r>
          <a:endParaRPr lang="zh-TW" altLang="en-US" sz="2000" dirty="0">
            <a:latin typeface="標楷體" pitchFamily="65" charset="-120"/>
            <a:ea typeface="標楷體" pitchFamily="65" charset="-120"/>
          </a:endParaRPr>
        </a:p>
      </dgm:t>
    </dgm:pt>
    <dgm:pt modelId="{4BCF2734-9C8F-4088-8579-10D76857DCC5}" type="parTrans" cxnId="{1B0D5CB7-1BD7-4153-A3E4-6EAA894FD6F2}">
      <dgm:prSet/>
      <dgm:spPr/>
      <dgm:t>
        <a:bodyPr/>
        <a:lstStyle/>
        <a:p>
          <a:endParaRPr lang="zh-TW" altLang="en-US"/>
        </a:p>
      </dgm:t>
    </dgm:pt>
    <dgm:pt modelId="{AF3357CA-FF8E-4A7F-A20B-4FF2E38980FC}" type="sibTrans" cxnId="{1B0D5CB7-1BD7-4153-A3E4-6EAA894FD6F2}">
      <dgm:prSet/>
      <dgm:spPr/>
      <dgm:t>
        <a:bodyPr/>
        <a:lstStyle/>
        <a:p>
          <a:endParaRPr lang="zh-TW" altLang="en-US"/>
        </a:p>
      </dgm:t>
    </dgm:pt>
    <dgm:pt modelId="{44AC817F-A9AE-4A2C-8161-DCB7F08AAA4A}">
      <dgm:prSet/>
      <dgm:spPr/>
      <dgm:t>
        <a:bodyPr/>
        <a:lstStyle/>
        <a:p>
          <a:r>
            <a:rPr lang="zh-TW" altLang="en-US" dirty="0" smtClean="0">
              <a:latin typeface="標楷體" pitchFamily="65" charset="-120"/>
              <a:ea typeface="標楷體" pitchFamily="65" charset="-120"/>
            </a:rPr>
            <a:t>精進教學策略</a:t>
          </a:r>
          <a:endParaRPr lang="zh-TW" altLang="en-US" dirty="0">
            <a:latin typeface="標楷體" pitchFamily="65" charset="-120"/>
            <a:ea typeface="標楷體" pitchFamily="65" charset="-120"/>
          </a:endParaRPr>
        </a:p>
      </dgm:t>
    </dgm:pt>
    <dgm:pt modelId="{EC880F51-CBCD-4DBE-A4B9-AEB4CEDB2239}" type="parTrans" cxnId="{2D1C7CDC-4200-4766-9E15-727D4AFAE67F}">
      <dgm:prSet/>
      <dgm:spPr/>
      <dgm:t>
        <a:bodyPr/>
        <a:lstStyle/>
        <a:p>
          <a:endParaRPr lang="zh-TW" altLang="en-US"/>
        </a:p>
      </dgm:t>
    </dgm:pt>
    <dgm:pt modelId="{4D426229-4CC7-4FA1-A43D-015AE9354A9E}" type="sibTrans" cxnId="{2D1C7CDC-4200-4766-9E15-727D4AFAE67F}">
      <dgm:prSet/>
      <dgm:spPr/>
      <dgm:t>
        <a:bodyPr/>
        <a:lstStyle/>
        <a:p>
          <a:endParaRPr lang="zh-TW" altLang="en-US"/>
        </a:p>
      </dgm:t>
    </dgm:pt>
    <dgm:pt modelId="{2D1989DA-85B3-4314-9F94-EF03B9011F74}">
      <dgm:prSet/>
      <dgm:spPr/>
      <dgm:t>
        <a:bodyPr/>
        <a:lstStyle/>
        <a:p>
          <a:r>
            <a:rPr lang="zh-TW" altLang="en-US" dirty="0" smtClean="0">
              <a:latin typeface="標楷體" pitchFamily="65" charset="-120"/>
              <a:ea typeface="標楷體" pitchFamily="65" charset="-120"/>
            </a:rPr>
            <a:t>教育部配合事項</a:t>
          </a:r>
          <a:endParaRPr lang="zh-TW" altLang="en-US" dirty="0">
            <a:latin typeface="標楷體" pitchFamily="65" charset="-120"/>
            <a:ea typeface="標楷體" pitchFamily="65" charset="-120"/>
          </a:endParaRPr>
        </a:p>
      </dgm:t>
    </dgm:pt>
    <dgm:pt modelId="{663A7572-F37D-4B33-9F7A-10FB2E1270E7}" type="parTrans" cxnId="{2A0E4D58-00E0-455D-A2AA-9A99B96BFAD3}">
      <dgm:prSet/>
      <dgm:spPr/>
      <dgm:t>
        <a:bodyPr/>
        <a:lstStyle/>
        <a:p>
          <a:endParaRPr lang="zh-TW" altLang="en-US"/>
        </a:p>
      </dgm:t>
    </dgm:pt>
    <dgm:pt modelId="{2E8CDA14-2B40-4A38-87F8-09AAEA18D1FE}" type="sibTrans" cxnId="{2A0E4D58-00E0-455D-A2AA-9A99B96BFAD3}">
      <dgm:prSet/>
      <dgm:spPr/>
      <dgm:t>
        <a:bodyPr/>
        <a:lstStyle/>
        <a:p>
          <a:endParaRPr lang="zh-TW" altLang="en-US"/>
        </a:p>
      </dgm:t>
    </dgm:pt>
    <dgm:pt modelId="{45FB4FFA-3FDB-49E4-8181-9316E0089525}" type="pres">
      <dgm:prSet presAssocID="{875F49FD-AE97-4CE4-8E3C-A32C93D695AD}" presName="Name0" presStyleCnt="0">
        <dgm:presLayoutVars>
          <dgm:chMax val="1"/>
          <dgm:dir/>
          <dgm:animLvl val="ctr"/>
          <dgm:resizeHandles val="exact"/>
        </dgm:presLayoutVars>
      </dgm:prSet>
      <dgm:spPr/>
      <dgm:t>
        <a:bodyPr/>
        <a:lstStyle/>
        <a:p>
          <a:endParaRPr lang="zh-TW" altLang="en-US"/>
        </a:p>
      </dgm:t>
    </dgm:pt>
    <dgm:pt modelId="{1DF2F3D3-136C-4449-B4D0-F5EC4F5BE669}" type="pres">
      <dgm:prSet presAssocID="{AB45C6A9-BFAC-42C0-99B7-42C3B2297A5F}" presName="centerShape" presStyleLbl="node0" presStyleIdx="0" presStyleCnt="1"/>
      <dgm:spPr/>
      <dgm:t>
        <a:bodyPr/>
        <a:lstStyle/>
        <a:p>
          <a:endParaRPr lang="zh-TW" altLang="en-US"/>
        </a:p>
      </dgm:t>
    </dgm:pt>
    <dgm:pt modelId="{2C1F1DC3-9A94-4978-A556-9945706F7BD1}" type="pres">
      <dgm:prSet presAssocID="{356A031E-F793-4975-9320-C6F3EAC69D12}" presName="parTrans" presStyleLbl="sibTrans2D1" presStyleIdx="0" presStyleCnt="7"/>
      <dgm:spPr/>
      <dgm:t>
        <a:bodyPr/>
        <a:lstStyle/>
        <a:p>
          <a:endParaRPr lang="zh-TW" altLang="en-US"/>
        </a:p>
      </dgm:t>
    </dgm:pt>
    <dgm:pt modelId="{E158BE46-8C4D-40C9-BD6C-7847B21AC431}" type="pres">
      <dgm:prSet presAssocID="{356A031E-F793-4975-9320-C6F3EAC69D12}" presName="connectorText" presStyleLbl="sibTrans2D1" presStyleIdx="0" presStyleCnt="7"/>
      <dgm:spPr/>
      <dgm:t>
        <a:bodyPr/>
        <a:lstStyle/>
        <a:p>
          <a:endParaRPr lang="zh-TW" altLang="en-US"/>
        </a:p>
      </dgm:t>
    </dgm:pt>
    <dgm:pt modelId="{74954AAA-487C-4A69-A37C-E278E0F0447E}" type="pres">
      <dgm:prSet presAssocID="{665D9C39-25EB-4298-9601-5D4D9F3E176E}" presName="node" presStyleLbl="node1" presStyleIdx="0" presStyleCnt="7">
        <dgm:presLayoutVars>
          <dgm:bulletEnabled val="1"/>
        </dgm:presLayoutVars>
      </dgm:prSet>
      <dgm:spPr/>
      <dgm:t>
        <a:bodyPr/>
        <a:lstStyle/>
        <a:p>
          <a:endParaRPr lang="zh-TW" altLang="en-US"/>
        </a:p>
      </dgm:t>
    </dgm:pt>
    <dgm:pt modelId="{D723BBAC-EC41-4E55-9C37-C02693E6C50A}" type="pres">
      <dgm:prSet presAssocID="{B12EEF97-E51F-4CF2-8509-C7CEF9A45A06}" presName="parTrans" presStyleLbl="sibTrans2D1" presStyleIdx="1" presStyleCnt="7"/>
      <dgm:spPr/>
      <dgm:t>
        <a:bodyPr/>
        <a:lstStyle/>
        <a:p>
          <a:endParaRPr lang="zh-TW" altLang="en-US"/>
        </a:p>
      </dgm:t>
    </dgm:pt>
    <dgm:pt modelId="{E40FEC47-5FF8-465A-96E3-F9400A3CC739}" type="pres">
      <dgm:prSet presAssocID="{B12EEF97-E51F-4CF2-8509-C7CEF9A45A06}" presName="connectorText" presStyleLbl="sibTrans2D1" presStyleIdx="1" presStyleCnt="7"/>
      <dgm:spPr/>
      <dgm:t>
        <a:bodyPr/>
        <a:lstStyle/>
        <a:p>
          <a:endParaRPr lang="zh-TW" altLang="en-US"/>
        </a:p>
      </dgm:t>
    </dgm:pt>
    <dgm:pt modelId="{79ACCB7D-ED11-4A30-A71E-0D97252B436E}" type="pres">
      <dgm:prSet presAssocID="{BEC2068D-29FC-46E0-842D-B4800CA74603}" presName="node" presStyleLbl="node1" presStyleIdx="1" presStyleCnt="7">
        <dgm:presLayoutVars>
          <dgm:bulletEnabled val="1"/>
        </dgm:presLayoutVars>
      </dgm:prSet>
      <dgm:spPr/>
      <dgm:t>
        <a:bodyPr/>
        <a:lstStyle/>
        <a:p>
          <a:endParaRPr lang="zh-TW" altLang="en-US"/>
        </a:p>
      </dgm:t>
    </dgm:pt>
    <dgm:pt modelId="{8275F60D-DFBC-47F0-A88F-212D85CBD1D6}" type="pres">
      <dgm:prSet presAssocID="{852FD72A-7969-40DC-8C73-55857E3ED4D7}" presName="parTrans" presStyleLbl="sibTrans2D1" presStyleIdx="2" presStyleCnt="7"/>
      <dgm:spPr/>
      <dgm:t>
        <a:bodyPr/>
        <a:lstStyle/>
        <a:p>
          <a:endParaRPr lang="zh-TW" altLang="en-US"/>
        </a:p>
      </dgm:t>
    </dgm:pt>
    <dgm:pt modelId="{027EA96A-24FF-4468-B0BD-F34422308517}" type="pres">
      <dgm:prSet presAssocID="{852FD72A-7969-40DC-8C73-55857E3ED4D7}" presName="connectorText" presStyleLbl="sibTrans2D1" presStyleIdx="2" presStyleCnt="7"/>
      <dgm:spPr/>
      <dgm:t>
        <a:bodyPr/>
        <a:lstStyle/>
        <a:p>
          <a:endParaRPr lang="zh-TW" altLang="en-US"/>
        </a:p>
      </dgm:t>
    </dgm:pt>
    <dgm:pt modelId="{2C56C63A-9E83-422C-A3CE-C182027DE661}" type="pres">
      <dgm:prSet presAssocID="{03427B3B-4CFB-48F5-9ED0-AD8124ED1838}" presName="node" presStyleLbl="node1" presStyleIdx="2" presStyleCnt="7">
        <dgm:presLayoutVars>
          <dgm:bulletEnabled val="1"/>
        </dgm:presLayoutVars>
      </dgm:prSet>
      <dgm:spPr/>
      <dgm:t>
        <a:bodyPr/>
        <a:lstStyle/>
        <a:p>
          <a:endParaRPr lang="zh-TW" altLang="en-US"/>
        </a:p>
      </dgm:t>
    </dgm:pt>
    <dgm:pt modelId="{6FC1D69A-8142-4ECD-B866-E40D4EDA4859}" type="pres">
      <dgm:prSet presAssocID="{EC880F51-CBCD-4DBE-A4B9-AEB4CEDB2239}" presName="parTrans" presStyleLbl="sibTrans2D1" presStyleIdx="3" presStyleCnt="7"/>
      <dgm:spPr/>
      <dgm:t>
        <a:bodyPr/>
        <a:lstStyle/>
        <a:p>
          <a:endParaRPr lang="zh-TW" altLang="en-US"/>
        </a:p>
      </dgm:t>
    </dgm:pt>
    <dgm:pt modelId="{131F7D7B-DF08-44FD-B8F7-ADDEA2E3D1E4}" type="pres">
      <dgm:prSet presAssocID="{EC880F51-CBCD-4DBE-A4B9-AEB4CEDB2239}" presName="connectorText" presStyleLbl="sibTrans2D1" presStyleIdx="3" presStyleCnt="7"/>
      <dgm:spPr/>
      <dgm:t>
        <a:bodyPr/>
        <a:lstStyle/>
        <a:p>
          <a:endParaRPr lang="zh-TW" altLang="en-US"/>
        </a:p>
      </dgm:t>
    </dgm:pt>
    <dgm:pt modelId="{54822680-9848-4476-B8D2-7797B2E082D6}" type="pres">
      <dgm:prSet presAssocID="{44AC817F-A9AE-4A2C-8161-DCB7F08AAA4A}" presName="node" presStyleLbl="node1" presStyleIdx="3" presStyleCnt="7">
        <dgm:presLayoutVars>
          <dgm:bulletEnabled val="1"/>
        </dgm:presLayoutVars>
      </dgm:prSet>
      <dgm:spPr/>
      <dgm:t>
        <a:bodyPr/>
        <a:lstStyle/>
        <a:p>
          <a:endParaRPr lang="zh-TW" altLang="en-US"/>
        </a:p>
      </dgm:t>
    </dgm:pt>
    <dgm:pt modelId="{8C9CE989-46E3-4516-A676-DE606AD45139}" type="pres">
      <dgm:prSet presAssocID="{AC2631AF-8971-4E9D-801E-70143E03831D}" presName="parTrans" presStyleLbl="sibTrans2D1" presStyleIdx="4" presStyleCnt="7"/>
      <dgm:spPr/>
      <dgm:t>
        <a:bodyPr/>
        <a:lstStyle/>
        <a:p>
          <a:endParaRPr lang="zh-TW" altLang="en-US"/>
        </a:p>
      </dgm:t>
    </dgm:pt>
    <dgm:pt modelId="{9B43F548-84CC-42B3-B461-8DD40BEADA2F}" type="pres">
      <dgm:prSet presAssocID="{AC2631AF-8971-4E9D-801E-70143E03831D}" presName="connectorText" presStyleLbl="sibTrans2D1" presStyleIdx="4" presStyleCnt="7"/>
      <dgm:spPr/>
      <dgm:t>
        <a:bodyPr/>
        <a:lstStyle/>
        <a:p>
          <a:endParaRPr lang="zh-TW" altLang="en-US"/>
        </a:p>
      </dgm:t>
    </dgm:pt>
    <dgm:pt modelId="{2ED9AF5A-73F9-444C-BB1D-6138560FAD83}" type="pres">
      <dgm:prSet presAssocID="{7619E96A-3DD0-4475-AC1A-F0BCF00A82B8}" presName="node" presStyleLbl="node1" presStyleIdx="4" presStyleCnt="7">
        <dgm:presLayoutVars>
          <dgm:bulletEnabled val="1"/>
        </dgm:presLayoutVars>
      </dgm:prSet>
      <dgm:spPr/>
      <dgm:t>
        <a:bodyPr/>
        <a:lstStyle/>
        <a:p>
          <a:endParaRPr lang="zh-TW" altLang="en-US"/>
        </a:p>
      </dgm:t>
    </dgm:pt>
    <dgm:pt modelId="{3EB20CE3-5A26-48C9-A601-1137027BE61B}" type="pres">
      <dgm:prSet presAssocID="{4BCF2734-9C8F-4088-8579-10D76857DCC5}" presName="parTrans" presStyleLbl="sibTrans2D1" presStyleIdx="5" presStyleCnt="7"/>
      <dgm:spPr/>
      <dgm:t>
        <a:bodyPr/>
        <a:lstStyle/>
        <a:p>
          <a:endParaRPr lang="zh-TW" altLang="en-US"/>
        </a:p>
      </dgm:t>
    </dgm:pt>
    <dgm:pt modelId="{28D450E7-5607-427D-9D86-9074BC2C53D5}" type="pres">
      <dgm:prSet presAssocID="{4BCF2734-9C8F-4088-8579-10D76857DCC5}" presName="connectorText" presStyleLbl="sibTrans2D1" presStyleIdx="5" presStyleCnt="7"/>
      <dgm:spPr/>
      <dgm:t>
        <a:bodyPr/>
        <a:lstStyle/>
        <a:p>
          <a:endParaRPr lang="zh-TW" altLang="en-US"/>
        </a:p>
      </dgm:t>
    </dgm:pt>
    <dgm:pt modelId="{94DA2B77-62AA-44FB-B969-7B5F971542F8}" type="pres">
      <dgm:prSet presAssocID="{D791197E-6A12-4504-ACD4-E42FD70363F7}" presName="node" presStyleLbl="node1" presStyleIdx="5" presStyleCnt="7">
        <dgm:presLayoutVars>
          <dgm:bulletEnabled val="1"/>
        </dgm:presLayoutVars>
      </dgm:prSet>
      <dgm:spPr/>
      <dgm:t>
        <a:bodyPr/>
        <a:lstStyle/>
        <a:p>
          <a:endParaRPr lang="zh-TW" altLang="en-US"/>
        </a:p>
      </dgm:t>
    </dgm:pt>
    <dgm:pt modelId="{D80B259B-EF9C-4299-9AB0-95838AB0AD0E}" type="pres">
      <dgm:prSet presAssocID="{663A7572-F37D-4B33-9F7A-10FB2E1270E7}" presName="parTrans" presStyleLbl="sibTrans2D1" presStyleIdx="6" presStyleCnt="7"/>
      <dgm:spPr/>
      <dgm:t>
        <a:bodyPr/>
        <a:lstStyle/>
        <a:p>
          <a:endParaRPr lang="zh-TW" altLang="en-US"/>
        </a:p>
      </dgm:t>
    </dgm:pt>
    <dgm:pt modelId="{FD28A939-10D4-4120-B19D-BFBB57E973EE}" type="pres">
      <dgm:prSet presAssocID="{663A7572-F37D-4B33-9F7A-10FB2E1270E7}" presName="connectorText" presStyleLbl="sibTrans2D1" presStyleIdx="6" presStyleCnt="7"/>
      <dgm:spPr/>
      <dgm:t>
        <a:bodyPr/>
        <a:lstStyle/>
        <a:p>
          <a:endParaRPr lang="zh-TW" altLang="en-US"/>
        </a:p>
      </dgm:t>
    </dgm:pt>
    <dgm:pt modelId="{AB522964-A152-448E-9DE2-27EBA7FCB6C5}" type="pres">
      <dgm:prSet presAssocID="{2D1989DA-85B3-4314-9F94-EF03B9011F74}" presName="node" presStyleLbl="node1" presStyleIdx="6" presStyleCnt="7">
        <dgm:presLayoutVars>
          <dgm:bulletEnabled val="1"/>
        </dgm:presLayoutVars>
      </dgm:prSet>
      <dgm:spPr/>
      <dgm:t>
        <a:bodyPr/>
        <a:lstStyle/>
        <a:p>
          <a:endParaRPr lang="zh-TW" altLang="en-US"/>
        </a:p>
      </dgm:t>
    </dgm:pt>
  </dgm:ptLst>
  <dgm:cxnLst>
    <dgm:cxn modelId="{601045E0-95AE-434A-B8F9-38D90061CEAF}" srcId="{AB45C6A9-BFAC-42C0-99B7-42C3B2297A5F}" destId="{BEC2068D-29FC-46E0-842D-B4800CA74603}" srcOrd="1" destOrd="0" parTransId="{B12EEF97-E51F-4CF2-8509-C7CEF9A45A06}" sibTransId="{CBE06716-F752-4C1D-8743-DF8A1AC3017D}"/>
    <dgm:cxn modelId="{4E62BFB2-7A1D-4A7B-B075-2AEA16119731}" type="presOf" srcId="{852FD72A-7969-40DC-8C73-55857E3ED4D7}" destId="{8275F60D-DFBC-47F0-A88F-212D85CBD1D6}" srcOrd="0" destOrd="0" presId="urn:microsoft.com/office/officeart/2005/8/layout/radial5"/>
    <dgm:cxn modelId="{E8656050-FC06-4BE4-BB7D-E54A31A9B195}" type="presOf" srcId="{D791197E-6A12-4504-ACD4-E42FD70363F7}" destId="{94DA2B77-62AA-44FB-B969-7B5F971542F8}" srcOrd="0" destOrd="0" presId="urn:microsoft.com/office/officeart/2005/8/layout/radial5"/>
    <dgm:cxn modelId="{BDCABED9-A9F9-4B16-B7E7-E4E0B629130F}" type="presOf" srcId="{356A031E-F793-4975-9320-C6F3EAC69D12}" destId="{E158BE46-8C4D-40C9-BD6C-7847B21AC431}" srcOrd="1" destOrd="0" presId="urn:microsoft.com/office/officeart/2005/8/layout/radial5"/>
    <dgm:cxn modelId="{72E3EABE-3F72-4918-A91B-490A17BFB46F}" type="presOf" srcId="{852FD72A-7969-40DC-8C73-55857E3ED4D7}" destId="{027EA96A-24FF-4468-B0BD-F34422308517}" srcOrd="1" destOrd="0" presId="urn:microsoft.com/office/officeart/2005/8/layout/radial5"/>
    <dgm:cxn modelId="{2D1C7CDC-4200-4766-9E15-727D4AFAE67F}" srcId="{AB45C6A9-BFAC-42C0-99B7-42C3B2297A5F}" destId="{44AC817F-A9AE-4A2C-8161-DCB7F08AAA4A}" srcOrd="3" destOrd="0" parTransId="{EC880F51-CBCD-4DBE-A4B9-AEB4CEDB2239}" sibTransId="{4D426229-4CC7-4FA1-A43D-015AE9354A9E}"/>
    <dgm:cxn modelId="{128B3214-EF3E-4DC0-A339-B8832B02A325}" type="presOf" srcId="{7619E96A-3DD0-4475-AC1A-F0BCF00A82B8}" destId="{2ED9AF5A-73F9-444C-BB1D-6138560FAD83}" srcOrd="0" destOrd="0" presId="urn:microsoft.com/office/officeart/2005/8/layout/radial5"/>
    <dgm:cxn modelId="{E43388F0-5185-45BF-8430-69DC91B8ED6F}" type="presOf" srcId="{4BCF2734-9C8F-4088-8579-10D76857DCC5}" destId="{3EB20CE3-5A26-48C9-A601-1137027BE61B}" srcOrd="0" destOrd="0" presId="urn:microsoft.com/office/officeart/2005/8/layout/radial5"/>
    <dgm:cxn modelId="{27DF181C-700D-480E-9A6A-7A2151032472}" type="presOf" srcId="{44AC817F-A9AE-4A2C-8161-DCB7F08AAA4A}" destId="{54822680-9848-4476-B8D2-7797B2E082D6}" srcOrd="0" destOrd="0" presId="urn:microsoft.com/office/officeart/2005/8/layout/radial5"/>
    <dgm:cxn modelId="{6B165AA9-3D87-4FDA-BC8C-01E75D716593}" type="presOf" srcId="{BEC2068D-29FC-46E0-842D-B4800CA74603}" destId="{79ACCB7D-ED11-4A30-A71E-0D97252B436E}" srcOrd="0" destOrd="0" presId="urn:microsoft.com/office/officeart/2005/8/layout/radial5"/>
    <dgm:cxn modelId="{DB531624-3283-4535-BC06-52875B322F53}" srcId="{875F49FD-AE97-4CE4-8E3C-A32C93D695AD}" destId="{AB45C6A9-BFAC-42C0-99B7-42C3B2297A5F}" srcOrd="0" destOrd="0" parTransId="{46F17536-75D4-41F6-A3E1-E6280F70F21A}" sibTransId="{7C5F3FE3-C2F8-4201-A99A-161D6D8728CE}"/>
    <dgm:cxn modelId="{1EDEFA8C-5DEC-4E3D-A44C-A4FB115C2A9C}" type="presOf" srcId="{665D9C39-25EB-4298-9601-5D4D9F3E176E}" destId="{74954AAA-487C-4A69-A37C-E278E0F0447E}" srcOrd="0" destOrd="0" presId="urn:microsoft.com/office/officeart/2005/8/layout/radial5"/>
    <dgm:cxn modelId="{68AFEBBE-F738-4E6E-A055-1D910525E4C1}" type="presOf" srcId="{AB45C6A9-BFAC-42C0-99B7-42C3B2297A5F}" destId="{1DF2F3D3-136C-4449-B4D0-F5EC4F5BE669}" srcOrd="0" destOrd="0" presId="urn:microsoft.com/office/officeart/2005/8/layout/radial5"/>
    <dgm:cxn modelId="{2EDC26B0-2B48-47EA-9140-28345B23959E}" type="presOf" srcId="{B12EEF97-E51F-4CF2-8509-C7CEF9A45A06}" destId="{D723BBAC-EC41-4E55-9C37-C02693E6C50A}" srcOrd="0" destOrd="0" presId="urn:microsoft.com/office/officeart/2005/8/layout/radial5"/>
    <dgm:cxn modelId="{80EC6723-2C74-4560-BDA9-AE1CDE53B12D}" type="presOf" srcId="{663A7572-F37D-4B33-9F7A-10FB2E1270E7}" destId="{FD28A939-10D4-4120-B19D-BFBB57E973EE}" srcOrd="1" destOrd="0" presId="urn:microsoft.com/office/officeart/2005/8/layout/radial5"/>
    <dgm:cxn modelId="{8FD160BB-FD98-4147-99C9-3A2030F472BF}" type="presOf" srcId="{4BCF2734-9C8F-4088-8579-10D76857DCC5}" destId="{28D450E7-5607-427D-9D86-9074BC2C53D5}" srcOrd="1" destOrd="0" presId="urn:microsoft.com/office/officeart/2005/8/layout/radial5"/>
    <dgm:cxn modelId="{3C48A6CB-E6A6-45DB-AD3F-3B96B950E7FF}" srcId="{AB45C6A9-BFAC-42C0-99B7-42C3B2297A5F}" destId="{665D9C39-25EB-4298-9601-5D4D9F3E176E}" srcOrd="0" destOrd="0" parTransId="{356A031E-F793-4975-9320-C6F3EAC69D12}" sibTransId="{D794FFAA-731B-4284-82BD-E2D6DD4D6944}"/>
    <dgm:cxn modelId="{0A6DA41A-C82A-42FB-BC6B-98F26326AB1D}" type="presOf" srcId="{356A031E-F793-4975-9320-C6F3EAC69D12}" destId="{2C1F1DC3-9A94-4978-A556-9945706F7BD1}" srcOrd="0" destOrd="0" presId="urn:microsoft.com/office/officeart/2005/8/layout/radial5"/>
    <dgm:cxn modelId="{3299CB10-5B00-4432-97BF-0225B94AAEBC}" type="presOf" srcId="{EC880F51-CBCD-4DBE-A4B9-AEB4CEDB2239}" destId="{6FC1D69A-8142-4ECD-B866-E40D4EDA4859}" srcOrd="0" destOrd="0" presId="urn:microsoft.com/office/officeart/2005/8/layout/radial5"/>
    <dgm:cxn modelId="{4F6CC5E1-D27F-444F-A0E2-E65F2C32CBE6}" srcId="{AB45C6A9-BFAC-42C0-99B7-42C3B2297A5F}" destId="{7619E96A-3DD0-4475-AC1A-F0BCF00A82B8}" srcOrd="4" destOrd="0" parTransId="{AC2631AF-8971-4E9D-801E-70143E03831D}" sibTransId="{88F65333-F982-41E2-9794-3AEE21641F60}"/>
    <dgm:cxn modelId="{FDD9A9AB-784E-4F31-9CA4-2FCF86F093A8}" srcId="{AB45C6A9-BFAC-42C0-99B7-42C3B2297A5F}" destId="{03427B3B-4CFB-48F5-9ED0-AD8124ED1838}" srcOrd="2" destOrd="0" parTransId="{852FD72A-7969-40DC-8C73-55857E3ED4D7}" sibTransId="{6F65F92D-1170-4131-AE52-371C83362F6D}"/>
    <dgm:cxn modelId="{54F8C0A0-C1FD-435C-B8D8-566F6853E531}" type="presOf" srcId="{B12EEF97-E51F-4CF2-8509-C7CEF9A45A06}" destId="{E40FEC47-5FF8-465A-96E3-F9400A3CC739}" srcOrd="1" destOrd="0" presId="urn:microsoft.com/office/officeart/2005/8/layout/radial5"/>
    <dgm:cxn modelId="{C5BC2C50-1298-48AD-A99C-A233DC7BA945}" type="presOf" srcId="{EC880F51-CBCD-4DBE-A4B9-AEB4CEDB2239}" destId="{131F7D7B-DF08-44FD-B8F7-ADDEA2E3D1E4}" srcOrd="1" destOrd="0" presId="urn:microsoft.com/office/officeart/2005/8/layout/radial5"/>
    <dgm:cxn modelId="{6AC3B97E-36F5-43D6-BE86-3565A3B42C5B}" type="presOf" srcId="{2D1989DA-85B3-4314-9F94-EF03B9011F74}" destId="{AB522964-A152-448E-9DE2-27EBA7FCB6C5}" srcOrd="0" destOrd="0" presId="urn:microsoft.com/office/officeart/2005/8/layout/radial5"/>
    <dgm:cxn modelId="{2A7EE67E-7C97-4CAF-BB55-4530EC9E74CD}" type="presOf" srcId="{AC2631AF-8971-4E9D-801E-70143E03831D}" destId="{9B43F548-84CC-42B3-B461-8DD40BEADA2F}" srcOrd="1" destOrd="0" presId="urn:microsoft.com/office/officeart/2005/8/layout/radial5"/>
    <dgm:cxn modelId="{2A0E4D58-00E0-455D-A2AA-9A99B96BFAD3}" srcId="{AB45C6A9-BFAC-42C0-99B7-42C3B2297A5F}" destId="{2D1989DA-85B3-4314-9F94-EF03B9011F74}" srcOrd="6" destOrd="0" parTransId="{663A7572-F37D-4B33-9F7A-10FB2E1270E7}" sibTransId="{2E8CDA14-2B40-4A38-87F8-09AAEA18D1FE}"/>
    <dgm:cxn modelId="{CD887DCD-1E02-4AA1-8314-D9CA5D1D4FF3}" type="presOf" srcId="{03427B3B-4CFB-48F5-9ED0-AD8124ED1838}" destId="{2C56C63A-9E83-422C-A3CE-C182027DE661}" srcOrd="0" destOrd="0" presId="urn:microsoft.com/office/officeart/2005/8/layout/radial5"/>
    <dgm:cxn modelId="{1FB95E7C-25FE-4CD0-BC88-FD1C72027344}" type="presOf" srcId="{875F49FD-AE97-4CE4-8E3C-A32C93D695AD}" destId="{45FB4FFA-3FDB-49E4-8181-9316E0089525}" srcOrd="0" destOrd="0" presId="urn:microsoft.com/office/officeart/2005/8/layout/radial5"/>
    <dgm:cxn modelId="{44C6513D-53F3-45C8-8266-03D11BE512A4}" type="presOf" srcId="{663A7572-F37D-4B33-9F7A-10FB2E1270E7}" destId="{D80B259B-EF9C-4299-9AB0-95838AB0AD0E}" srcOrd="0" destOrd="0" presId="urn:microsoft.com/office/officeart/2005/8/layout/radial5"/>
    <dgm:cxn modelId="{1B0D5CB7-1BD7-4153-A3E4-6EAA894FD6F2}" srcId="{AB45C6A9-BFAC-42C0-99B7-42C3B2297A5F}" destId="{D791197E-6A12-4504-ACD4-E42FD70363F7}" srcOrd="5" destOrd="0" parTransId="{4BCF2734-9C8F-4088-8579-10D76857DCC5}" sibTransId="{AF3357CA-FF8E-4A7F-A20B-4FF2E38980FC}"/>
    <dgm:cxn modelId="{D3B35A69-18D9-4FA0-8ABA-A22F5DAD7829}" type="presOf" srcId="{AC2631AF-8971-4E9D-801E-70143E03831D}" destId="{8C9CE989-46E3-4516-A676-DE606AD45139}" srcOrd="0" destOrd="0" presId="urn:microsoft.com/office/officeart/2005/8/layout/radial5"/>
    <dgm:cxn modelId="{4FBBD2BD-C57B-43E6-9C39-E85C7EA6F969}" type="presParOf" srcId="{45FB4FFA-3FDB-49E4-8181-9316E0089525}" destId="{1DF2F3D3-136C-4449-B4D0-F5EC4F5BE669}" srcOrd="0" destOrd="0" presId="urn:microsoft.com/office/officeart/2005/8/layout/radial5"/>
    <dgm:cxn modelId="{3657DF4A-7781-4505-8085-3FC5C5A9C6C4}" type="presParOf" srcId="{45FB4FFA-3FDB-49E4-8181-9316E0089525}" destId="{2C1F1DC3-9A94-4978-A556-9945706F7BD1}" srcOrd="1" destOrd="0" presId="urn:microsoft.com/office/officeart/2005/8/layout/radial5"/>
    <dgm:cxn modelId="{F895E540-012D-4ACD-BEDC-2FA02C816C42}" type="presParOf" srcId="{2C1F1DC3-9A94-4978-A556-9945706F7BD1}" destId="{E158BE46-8C4D-40C9-BD6C-7847B21AC431}" srcOrd="0" destOrd="0" presId="urn:microsoft.com/office/officeart/2005/8/layout/radial5"/>
    <dgm:cxn modelId="{1B556730-59B2-4EA6-8967-B539932A93CF}" type="presParOf" srcId="{45FB4FFA-3FDB-49E4-8181-9316E0089525}" destId="{74954AAA-487C-4A69-A37C-E278E0F0447E}" srcOrd="2" destOrd="0" presId="urn:microsoft.com/office/officeart/2005/8/layout/radial5"/>
    <dgm:cxn modelId="{13E49BC1-4611-47B5-9B61-77494B75A900}" type="presParOf" srcId="{45FB4FFA-3FDB-49E4-8181-9316E0089525}" destId="{D723BBAC-EC41-4E55-9C37-C02693E6C50A}" srcOrd="3" destOrd="0" presId="urn:microsoft.com/office/officeart/2005/8/layout/radial5"/>
    <dgm:cxn modelId="{1C7CCAF4-CE60-4A64-9378-196767D39BC2}" type="presParOf" srcId="{D723BBAC-EC41-4E55-9C37-C02693E6C50A}" destId="{E40FEC47-5FF8-465A-96E3-F9400A3CC739}" srcOrd="0" destOrd="0" presId="urn:microsoft.com/office/officeart/2005/8/layout/radial5"/>
    <dgm:cxn modelId="{5F8A965B-0FCC-4166-AD56-111339C5793B}" type="presParOf" srcId="{45FB4FFA-3FDB-49E4-8181-9316E0089525}" destId="{79ACCB7D-ED11-4A30-A71E-0D97252B436E}" srcOrd="4" destOrd="0" presId="urn:microsoft.com/office/officeart/2005/8/layout/radial5"/>
    <dgm:cxn modelId="{C8494052-D93E-43A1-B874-7098267790B4}" type="presParOf" srcId="{45FB4FFA-3FDB-49E4-8181-9316E0089525}" destId="{8275F60D-DFBC-47F0-A88F-212D85CBD1D6}" srcOrd="5" destOrd="0" presId="urn:microsoft.com/office/officeart/2005/8/layout/radial5"/>
    <dgm:cxn modelId="{0C175622-2926-4C38-983F-350BB98DBDB0}" type="presParOf" srcId="{8275F60D-DFBC-47F0-A88F-212D85CBD1D6}" destId="{027EA96A-24FF-4468-B0BD-F34422308517}" srcOrd="0" destOrd="0" presId="urn:microsoft.com/office/officeart/2005/8/layout/radial5"/>
    <dgm:cxn modelId="{CF029B3D-C526-4331-9538-E552DE5DE024}" type="presParOf" srcId="{45FB4FFA-3FDB-49E4-8181-9316E0089525}" destId="{2C56C63A-9E83-422C-A3CE-C182027DE661}" srcOrd="6" destOrd="0" presId="urn:microsoft.com/office/officeart/2005/8/layout/radial5"/>
    <dgm:cxn modelId="{7CB8F836-91BD-4798-A2DE-5A1947D8C14F}" type="presParOf" srcId="{45FB4FFA-3FDB-49E4-8181-9316E0089525}" destId="{6FC1D69A-8142-4ECD-B866-E40D4EDA4859}" srcOrd="7" destOrd="0" presId="urn:microsoft.com/office/officeart/2005/8/layout/radial5"/>
    <dgm:cxn modelId="{92215E5B-9B82-4F82-A8DD-1C953263ECBA}" type="presParOf" srcId="{6FC1D69A-8142-4ECD-B866-E40D4EDA4859}" destId="{131F7D7B-DF08-44FD-B8F7-ADDEA2E3D1E4}" srcOrd="0" destOrd="0" presId="urn:microsoft.com/office/officeart/2005/8/layout/radial5"/>
    <dgm:cxn modelId="{67CB5E69-EB9D-474E-B293-D2159C55189B}" type="presParOf" srcId="{45FB4FFA-3FDB-49E4-8181-9316E0089525}" destId="{54822680-9848-4476-B8D2-7797B2E082D6}" srcOrd="8" destOrd="0" presId="urn:microsoft.com/office/officeart/2005/8/layout/radial5"/>
    <dgm:cxn modelId="{12AB601D-688D-485F-ABEF-E6F3E0A67408}" type="presParOf" srcId="{45FB4FFA-3FDB-49E4-8181-9316E0089525}" destId="{8C9CE989-46E3-4516-A676-DE606AD45139}" srcOrd="9" destOrd="0" presId="urn:microsoft.com/office/officeart/2005/8/layout/radial5"/>
    <dgm:cxn modelId="{F038069A-18D4-4D1D-8FAB-5044DCDF6129}" type="presParOf" srcId="{8C9CE989-46E3-4516-A676-DE606AD45139}" destId="{9B43F548-84CC-42B3-B461-8DD40BEADA2F}" srcOrd="0" destOrd="0" presId="urn:microsoft.com/office/officeart/2005/8/layout/radial5"/>
    <dgm:cxn modelId="{6FF2B6D0-B07A-4B63-9078-9CFD1239C271}" type="presParOf" srcId="{45FB4FFA-3FDB-49E4-8181-9316E0089525}" destId="{2ED9AF5A-73F9-444C-BB1D-6138560FAD83}" srcOrd="10" destOrd="0" presId="urn:microsoft.com/office/officeart/2005/8/layout/radial5"/>
    <dgm:cxn modelId="{60B5FD05-D1A1-450E-8ED4-06F96E565D9E}" type="presParOf" srcId="{45FB4FFA-3FDB-49E4-8181-9316E0089525}" destId="{3EB20CE3-5A26-48C9-A601-1137027BE61B}" srcOrd="11" destOrd="0" presId="urn:microsoft.com/office/officeart/2005/8/layout/radial5"/>
    <dgm:cxn modelId="{5C05EF8D-2310-44E7-835D-A6EE73055317}" type="presParOf" srcId="{3EB20CE3-5A26-48C9-A601-1137027BE61B}" destId="{28D450E7-5607-427D-9D86-9074BC2C53D5}" srcOrd="0" destOrd="0" presId="urn:microsoft.com/office/officeart/2005/8/layout/radial5"/>
    <dgm:cxn modelId="{05482278-B214-4B84-8BDC-DC809D64E53E}" type="presParOf" srcId="{45FB4FFA-3FDB-49E4-8181-9316E0089525}" destId="{94DA2B77-62AA-44FB-B969-7B5F971542F8}" srcOrd="12" destOrd="0" presId="urn:microsoft.com/office/officeart/2005/8/layout/radial5"/>
    <dgm:cxn modelId="{8A221226-5F33-4709-BE8C-FA62DB8D25D6}" type="presParOf" srcId="{45FB4FFA-3FDB-49E4-8181-9316E0089525}" destId="{D80B259B-EF9C-4299-9AB0-95838AB0AD0E}" srcOrd="13" destOrd="0" presId="urn:microsoft.com/office/officeart/2005/8/layout/radial5"/>
    <dgm:cxn modelId="{57265CF2-5524-4120-BE9A-9084347A124C}" type="presParOf" srcId="{D80B259B-EF9C-4299-9AB0-95838AB0AD0E}" destId="{FD28A939-10D4-4120-B19D-BFBB57E973EE}" srcOrd="0" destOrd="0" presId="urn:microsoft.com/office/officeart/2005/8/layout/radial5"/>
    <dgm:cxn modelId="{EFEE52D4-EC2C-444D-BB84-E07AD35FFA14}" type="presParOf" srcId="{45FB4FFA-3FDB-49E4-8181-9316E0089525}" destId="{AB522964-A152-448E-9DE2-27EBA7FCB6C5}"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0E520-9DCB-46CC-B847-7365DE9C64CB}">
      <dsp:nvSpPr>
        <dsp:cNvPr id="0" name=""/>
        <dsp:cNvSpPr/>
      </dsp:nvSpPr>
      <dsp:spPr>
        <a:xfrm>
          <a:off x="1091859" y="1502523"/>
          <a:ext cx="2452706" cy="1516119"/>
        </a:xfrm>
        <a:prstGeom prst="ellipse">
          <a:avLst/>
        </a:prstGeom>
        <a:solidFill>
          <a:srgbClr val="FF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latin typeface="標楷體" pitchFamily="65" charset="-120"/>
              <a:ea typeface="標楷體" pitchFamily="65" charset="-120"/>
            </a:rPr>
            <a:t>整合後精進教學作業要點</a:t>
          </a:r>
          <a:endParaRPr lang="en-US" altLang="zh-TW" sz="2200" kern="1200" dirty="0" smtClean="0">
            <a:solidFill>
              <a:schemeClr val="tx1"/>
            </a:solidFill>
            <a:latin typeface="標楷體" pitchFamily="65" charset="-120"/>
            <a:ea typeface="標楷體" pitchFamily="65" charset="-120"/>
          </a:endParaRPr>
        </a:p>
      </dsp:txBody>
      <dsp:txXfrm>
        <a:off x="1451049" y="1724553"/>
        <a:ext cx="1734326" cy="1072059"/>
      </dsp:txXfrm>
    </dsp:sp>
    <dsp:sp modelId="{55890150-A632-4964-9776-8468A72CC8E1}">
      <dsp:nvSpPr>
        <dsp:cNvPr id="0" name=""/>
        <dsp:cNvSpPr/>
      </dsp:nvSpPr>
      <dsp:spPr>
        <a:xfrm rot="13216024">
          <a:off x="571109" y="1044584"/>
          <a:ext cx="1106132" cy="409121"/>
        </a:xfrm>
        <a:prstGeom prst="lef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sp>
    <dsp:sp modelId="{2268197F-FF48-4727-8E43-9558E6645DAB}">
      <dsp:nvSpPr>
        <dsp:cNvPr id="0" name=""/>
        <dsp:cNvSpPr/>
      </dsp:nvSpPr>
      <dsp:spPr>
        <a:xfrm>
          <a:off x="102016" y="500064"/>
          <a:ext cx="1200295" cy="783211"/>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zh-TW" altLang="en-US" sz="2100" kern="1200" dirty="0" smtClean="0">
              <a:solidFill>
                <a:schemeClr val="tx1"/>
              </a:solidFill>
              <a:latin typeface="標楷體" pitchFamily="65" charset="-120"/>
              <a:ea typeface="標楷體" pitchFamily="65" charset="-120"/>
            </a:rPr>
            <a:t>教專實踐方案經費</a:t>
          </a:r>
        </a:p>
      </dsp:txBody>
      <dsp:txXfrm>
        <a:off x="124955" y="523003"/>
        <a:ext cx="1154417" cy="737333"/>
      </dsp:txXfrm>
    </dsp:sp>
    <dsp:sp modelId="{F1FF3867-270E-46FA-BB4A-4E2C206F87F0}">
      <dsp:nvSpPr>
        <dsp:cNvPr id="0" name=""/>
        <dsp:cNvSpPr/>
      </dsp:nvSpPr>
      <dsp:spPr>
        <a:xfrm rot="16152840">
          <a:off x="1837639" y="781053"/>
          <a:ext cx="926163" cy="40912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EA0F8-828D-4497-9F7C-FCF3FC28E6BC}">
      <dsp:nvSpPr>
        <dsp:cNvPr id="0" name=""/>
        <dsp:cNvSpPr/>
      </dsp:nvSpPr>
      <dsp:spPr>
        <a:xfrm>
          <a:off x="1643060" y="135236"/>
          <a:ext cx="1302616" cy="774680"/>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tx1"/>
              </a:solidFill>
              <a:latin typeface="標楷體" pitchFamily="65" charset="-120"/>
              <a:ea typeface="標楷體" pitchFamily="65" charset="-120"/>
            </a:rPr>
            <a:t>原精進教學計畫經費</a:t>
          </a:r>
          <a:endParaRPr lang="zh-TW" altLang="en-US" sz="1800" kern="1200" dirty="0">
            <a:solidFill>
              <a:schemeClr val="tx1"/>
            </a:solidFill>
            <a:latin typeface="標楷體" pitchFamily="65" charset="-120"/>
            <a:ea typeface="標楷體" pitchFamily="65" charset="-120"/>
          </a:endParaRPr>
        </a:p>
      </dsp:txBody>
      <dsp:txXfrm>
        <a:off x="1665750" y="157926"/>
        <a:ext cx="1257236" cy="729300"/>
      </dsp:txXfrm>
    </dsp:sp>
    <dsp:sp modelId="{50AF06B3-EC7E-4DE0-BD1D-9481AC93E415}">
      <dsp:nvSpPr>
        <dsp:cNvPr id="0" name=""/>
        <dsp:cNvSpPr/>
      </dsp:nvSpPr>
      <dsp:spPr>
        <a:xfrm rot="19109061">
          <a:off x="2930647" y="1030007"/>
          <a:ext cx="1093252" cy="409121"/>
        </a:xfrm>
        <a:prstGeom prst="leftArrow">
          <a:avLst>
            <a:gd name="adj1" fmla="val 60000"/>
            <a:gd name="adj2" fmla="val 50000"/>
          </a:avLst>
        </a:prstGeom>
        <a:solidFill>
          <a:srgbClr val="F08C78"/>
        </a:solidFill>
        <a:ln>
          <a:noFill/>
        </a:ln>
        <a:effectLst/>
      </dsp:spPr>
      <dsp:style>
        <a:lnRef idx="0">
          <a:scrgbClr r="0" g="0" b="0"/>
        </a:lnRef>
        <a:fillRef idx="1">
          <a:scrgbClr r="0" g="0" b="0"/>
        </a:fillRef>
        <a:effectRef idx="0">
          <a:scrgbClr r="0" g="0" b="0"/>
        </a:effectRef>
        <a:fontRef idx="minor">
          <a:schemeClr val="lt1"/>
        </a:fontRef>
      </dsp:style>
    </dsp:sp>
    <dsp:sp modelId="{19BF8678-5DC5-41FC-9DFA-AB37E9DBB3EE}">
      <dsp:nvSpPr>
        <dsp:cNvPr id="0" name=""/>
        <dsp:cNvSpPr/>
      </dsp:nvSpPr>
      <dsp:spPr>
        <a:xfrm>
          <a:off x="3326996" y="500064"/>
          <a:ext cx="1119152" cy="744372"/>
        </a:xfrm>
        <a:prstGeom prst="roundRect">
          <a:avLst>
            <a:gd name="adj" fmla="val 10000"/>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tx1"/>
              </a:solidFill>
              <a:latin typeface="標楷體" pitchFamily="65" charset="-120"/>
              <a:ea typeface="標楷體" pitchFamily="65" charset="-120"/>
            </a:rPr>
            <a:t>資訊知能培訓經費</a:t>
          </a:r>
        </a:p>
      </dsp:txBody>
      <dsp:txXfrm>
        <a:off x="3348798" y="521866"/>
        <a:ext cx="1075548" cy="700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9282D-FAFC-4F54-813F-DDFE33602084}">
      <dsp:nvSpPr>
        <dsp:cNvPr id="0" name=""/>
        <dsp:cNvSpPr/>
      </dsp:nvSpPr>
      <dsp:spPr>
        <a:xfrm>
          <a:off x="0" y="5855"/>
          <a:ext cx="8712968" cy="192057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ts val="0"/>
            </a:spcAft>
          </a:pPr>
          <a:r>
            <a:rPr lang="zh-TW" altLang="en-US" sz="3600" kern="1200" dirty="0" smtClean="0">
              <a:latin typeface="標楷體" pitchFamily="65" charset="-120"/>
              <a:ea typeface="標楷體" pitchFamily="65" charset="-120"/>
            </a:rPr>
            <a:t>教育部國民及學前教育署補助辦理十二年國民基本教育精進國民中學及國民小學</a:t>
          </a:r>
          <a:endParaRPr lang="en-US" altLang="zh-TW" sz="3600" kern="1200" dirty="0" smtClean="0">
            <a:latin typeface="標楷體" pitchFamily="65" charset="-120"/>
            <a:ea typeface="標楷體" pitchFamily="65" charset="-120"/>
          </a:endParaRPr>
        </a:p>
        <a:p>
          <a:pPr lvl="0" algn="ctr" defTabSz="1600200">
            <a:lnSpc>
              <a:spcPct val="90000"/>
            </a:lnSpc>
            <a:spcBef>
              <a:spcPct val="0"/>
            </a:spcBef>
            <a:spcAft>
              <a:spcPts val="0"/>
            </a:spcAft>
          </a:pPr>
          <a:r>
            <a:rPr lang="zh-TW" altLang="en-US" sz="3600" kern="1200" dirty="0" smtClean="0">
              <a:solidFill>
                <a:srgbClr val="FF0000"/>
              </a:solidFill>
              <a:latin typeface="標楷體" pitchFamily="65" charset="-120"/>
              <a:ea typeface="標楷體" pitchFamily="65" charset="-120"/>
            </a:rPr>
            <a:t>教學品質</a:t>
          </a:r>
          <a:r>
            <a:rPr lang="zh-TW" altLang="en-US" sz="3600" kern="1200" dirty="0" smtClean="0">
              <a:latin typeface="標楷體" pitchFamily="65" charset="-120"/>
              <a:ea typeface="標楷體" pitchFamily="65" charset="-120"/>
            </a:rPr>
            <a:t>要點</a:t>
          </a:r>
          <a:endParaRPr lang="zh-TW" altLang="en-US" sz="3600" kern="1200" dirty="0">
            <a:latin typeface="標楷體" pitchFamily="65" charset="-120"/>
            <a:ea typeface="標楷體" pitchFamily="65" charset="-120"/>
          </a:endParaRPr>
        </a:p>
      </dsp:txBody>
      <dsp:txXfrm>
        <a:off x="56252" y="62107"/>
        <a:ext cx="8600464" cy="1808070"/>
      </dsp:txXfrm>
    </dsp:sp>
    <dsp:sp modelId="{2D665152-4ED5-475A-8E07-8FA515EA3F0C}">
      <dsp:nvSpPr>
        <dsp:cNvPr id="0" name=""/>
        <dsp:cNvSpPr/>
      </dsp:nvSpPr>
      <dsp:spPr>
        <a:xfrm rot="5400000">
          <a:off x="4107698" y="1962236"/>
          <a:ext cx="497571" cy="591816"/>
        </a:xfrm>
        <a:prstGeom prst="rightArrow">
          <a:avLst>
            <a:gd name="adj1" fmla="val 60000"/>
            <a:gd name="adj2" fmla="val 50000"/>
          </a:avLst>
        </a:prstGeom>
        <a:solidFill>
          <a:srgbClr val="7030A0"/>
        </a:solidFill>
        <a:ln>
          <a:solidFill>
            <a:schemeClr val="accent2"/>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p>
      </dsp:txBody>
      <dsp:txXfrm rot="-5400000">
        <a:off x="4178939" y="2009359"/>
        <a:ext cx="355090" cy="348300"/>
      </dsp:txXfrm>
    </dsp:sp>
    <dsp:sp modelId="{8796CBB7-E628-4E58-993C-6652F9D94718}">
      <dsp:nvSpPr>
        <dsp:cNvPr id="0" name=""/>
        <dsp:cNvSpPr/>
      </dsp:nvSpPr>
      <dsp:spPr>
        <a:xfrm>
          <a:off x="0" y="2589858"/>
          <a:ext cx="8712968" cy="225045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zh-TW" sz="3600" b="1" kern="1200" dirty="0" smtClean="0">
              <a:solidFill>
                <a:schemeClr val="tx1"/>
              </a:solidFill>
              <a:latin typeface="標楷體" pitchFamily="65" charset="-120"/>
              <a:ea typeface="標楷體" pitchFamily="65" charset="-120"/>
            </a:rPr>
            <a:t>教育部補助直轄市、縣</a:t>
          </a:r>
          <a:r>
            <a:rPr lang="en-US" altLang="zh-TW" sz="3600" b="1" kern="1200" dirty="0" smtClean="0">
              <a:solidFill>
                <a:schemeClr val="tx1"/>
              </a:solidFill>
              <a:latin typeface="標楷體" pitchFamily="65" charset="-120"/>
              <a:ea typeface="標楷體" pitchFamily="65" charset="-120"/>
            </a:rPr>
            <a:t>(</a:t>
          </a:r>
          <a:r>
            <a:rPr lang="zh-TW" altLang="zh-TW" sz="3600" b="1" kern="1200" dirty="0" smtClean="0">
              <a:solidFill>
                <a:schemeClr val="tx1"/>
              </a:solidFill>
              <a:latin typeface="標楷體" pitchFamily="65" charset="-120"/>
              <a:ea typeface="標楷體" pitchFamily="65" charset="-120"/>
            </a:rPr>
            <a:t>市</a:t>
          </a:r>
          <a:r>
            <a:rPr lang="en-US" altLang="zh-TW" sz="3600" b="1" kern="1200" dirty="0" smtClean="0">
              <a:solidFill>
                <a:schemeClr val="tx1"/>
              </a:solidFill>
              <a:latin typeface="標楷體" pitchFamily="65" charset="-120"/>
              <a:ea typeface="標楷體" pitchFamily="65" charset="-120"/>
            </a:rPr>
            <a:t>)</a:t>
          </a:r>
          <a:r>
            <a:rPr lang="zh-TW" altLang="zh-TW" sz="3600" b="1" kern="1200" dirty="0" smtClean="0">
              <a:solidFill>
                <a:schemeClr val="tx1"/>
              </a:solidFill>
              <a:latin typeface="標楷體" pitchFamily="65" charset="-120"/>
              <a:ea typeface="標楷體" pitchFamily="65" charset="-120"/>
            </a:rPr>
            <a:t>政府</a:t>
          </a:r>
          <a:endParaRPr lang="en-US" altLang="zh-TW" sz="3600" b="1" kern="1200" dirty="0" smtClean="0">
            <a:solidFill>
              <a:schemeClr val="tx1"/>
            </a:solidFill>
            <a:latin typeface="標楷體" pitchFamily="65" charset="-120"/>
            <a:ea typeface="標楷體" pitchFamily="65" charset="-120"/>
          </a:endParaRPr>
        </a:p>
        <a:p>
          <a:pPr lvl="0" algn="ctr" defTabSz="1600200">
            <a:lnSpc>
              <a:spcPct val="90000"/>
            </a:lnSpc>
            <a:spcBef>
              <a:spcPct val="0"/>
            </a:spcBef>
            <a:spcAft>
              <a:spcPct val="35000"/>
            </a:spcAft>
          </a:pPr>
          <a:r>
            <a:rPr lang="zh-TW" altLang="zh-TW" sz="3600" b="1" kern="1200" dirty="0" smtClean="0">
              <a:latin typeface="標楷體" pitchFamily="65" charset="-120"/>
              <a:ea typeface="標楷體" pitchFamily="65" charset="-120"/>
            </a:rPr>
            <a:t>精進國民中學及國民小學</a:t>
          </a:r>
          <a:endParaRPr lang="en-US" altLang="zh-TW" sz="3600" b="1" kern="1200" dirty="0" smtClean="0">
            <a:latin typeface="標楷體" pitchFamily="65" charset="-120"/>
            <a:ea typeface="標楷體" pitchFamily="65" charset="-120"/>
          </a:endParaRPr>
        </a:p>
        <a:p>
          <a:pPr lvl="0" algn="ctr" defTabSz="1600200">
            <a:lnSpc>
              <a:spcPct val="90000"/>
            </a:lnSpc>
            <a:spcBef>
              <a:spcPct val="0"/>
            </a:spcBef>
            <a:spcAft>
              <a:spcPct val="35000"/>
            </a:spcAft>
          </a:pPr>
          <a:r>
            <a:rPr lang="zh-TW" altLang="zh-TW" sz="3600" b="1" kern="1200" dirty="0" smtClean="0">
              <a:solidFill>
                <a:srgbClr val="FF0000"/>
              </a:solidFill>
              <a:latin typeface="標楷體" pitchFamily="65" charset="-120"/>
              <a:ea typeface="標楷體" pitchFamily="65" charset="-120"/>
            </a:rPr>
            <a:t>教師教學專業與課程品質</a:t>
          </a:r>
          <a:r>
            <a:rPr lang="zh-TW" altLang="zh-TW" sz="3600" b="1" kern="1200" dirty="0" smtClean="0">
              <a:latin typeface="標楷體" pitchFamily="65" charset="-120"/>
              <a:ea typeface="標楷體" pitchFamily="65" charset="-120"/>
            </a:rPr>
            <a:t>作業要點</a:t>
          </a:r>
          <a:endParaRPr lang="zh-TW" altLang="en-US" sz="3600" kern="1200" dirty="0">
            <a:latin typeface="標楷體" pitchFamily="65" charset="-120"/>
            <a:ea typeface="標楷體" pitchFamily="65" charset="-120"/>
          </a:endParaRPr>
        </a:p>
      </dsp:txBody>
      <dsp:txXfrm>
        <a:off x="65914" y="2655772"/>
        <a:ext cx="8581140" cy="2118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B391B-81B2-47F0-946A-EE6227A6A287}">
      <dsp:nvSpPr>
        <dsp:cNvPr id="0" name=""/>
        <dsp:cNvSpPr/>
      </dsp:nvSpPr>
      <dsp:spPr>
        <a:xfrm>
          <a:off x="0" y="0"/>
          <a:ext cx="8065020"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建構地方政府整體之課程及教學領導機制</a:t>
          </a:r>
          <a:endParaRPr lang="zh-TW" altLang="en-US" sz="3200" kern="1200" dirty="0">
            <a:latin typeface="標楷體" pitchFamily="65" charset="-120"/>
            <a:ea typeface="標楷體" pitchFamily="65" charset="-120"/>
          </a:endParaRPr>
        </a:p>
      </dsp:txBody>
      <dsp:txXfrm>
        <a:off x="59399" y="59399"/>
        <a:ext cx="7946222" cy="1098002"/>
      </dsp:txXfrm>
    </dsp:sp>
    <dsp:sp modelId="{31964E96-6B37-4EF9-BC31-CCD22A6C4583}">
      <dsp:nvSpPr>
        <dsp:cNvPr id="0" name=""/>
        <dsp:cNvSpPr/>
      </dsp:nvSpPr>
      <dsp:spPr>
        <a:xfrm>
          <a:off x="0" y="1766336"/>
          <a:ext cx="8065020" cy="1216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建立教師專業發展支持體系</a:t>
          </a:r>
          <a:endParaRPr lang="zh-TW" altLang="en-US" sz="3200" kern="1200" dirty="0">
            <a:latin typeface="標楷體" pitchFamily="65" charset="-120"/>
            <a:ea typeface="標楷體" pitchFamily="65" charset="-120"/>
          </a:endParaRPr>
        </a:p>
      </dsp:txBody>
      <dsp:txXfrm>
        <a:off x="59399" y="1825735"/>
        <a:ext cx="7946222" cy="1098002"/>
      </dsp:txXfrm>
    </dsp:sp>
    <dsp:sp modelId="{FD3BBA52-4D15-4796-9E98-547CCB307F06}">
      <dsp:nvSpPr>
        <dsp:cNvPr id="0" name=""/>
        <dsp:cNvSpPr/>
      </dsp:nvSpPr>
      <dsp:spPr>
        <a:xfrm>
          <a:off x="0" y="3309163"/>
          <a:ext cx="8065020"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健全國民教育輔導體系之組織及運作</a:t>
          </a:r>
          <a:endParaRPr lang="zh-TW" altLang="en-US" sz="3200" kern="1200" dirty="0">
            <a:latin typeface="標楷體" pitchFamily="65" charset="-120"/>
            <a:ea typeface="標楷體" pitchFamily="65" charset="-120"/>
          </a:endParaRPr>
        </a:p>
      </dsp:txBody>
      <dsp:txXfrm>
        <a:off x="59399" y="3368562"/>
        <a:ext cx="794622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48EEB-88C8-4259-95D5-C0139A1F7AB9}">
      <dsp:nvSpPr>
        <dsp:cNvPr id="0" name=""/>
        <dsp:cNvSpPr/>
      </dsp:nvSpPr>
      <dsp:spPr>
        <a:xfrm>
          <a:off x="0" y="111"/>
          <a:ext cx="8568952" cy="8552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latin typeface="標楷體" pitchFamily="65" charset="-120"/>
              <a:ea typeface="標楷體" pitchFamily="65" charset="-120"/>
            </a:rPr>
            <a:t>(</a:t>
          </a:r>
          <a:r>
            <a:rPr lang="zh-TW" sz="3400" kern="1200" dirty="0" smtClean="0">
              <a:latin typeface="標楷體" pitchFamily="65" charset="-120"/>
              <a:ea typeface="標楷體" pitchFamily="65" charset="-120"/>
            </a:rPr>
            <a:t>一</a:t>
          </a:r>
          <a:r>
            <a:rPr lang="en-US" sz="3400" kern="1200" dirty="0" smtClean="0">
              <a:latin typeface="標楷體" pitchFamily="65" charset="-120"/>
              <a:ea typeface="標楷體" pitchFamily="65" charset="-120"/>
            </a:rPr>
            <a:t>)</a:t>
          </a:r>
          <a:r>
            <a:rPr lang="zh-TW" sz="3400" kern="1200" dirty="0" smtClean="0">
              <a:latin typeface="標楷體" pitchFamily="65" charset="-120"/>
              <a:ea typeface="標楷體" pitchFamily="65" charset="-120"/>
            </a:rPr>
            <a:t>成立推動小組</a:t>
          </a:r>
          <a:endParaRPr lang="zh-TW" sz="3400" kern="1200" dirty="0">
            <a:latin typeface="標楷體" pitchFamily="65" charset="-120"/>
            <a:ea typeface="標楷體" pitchFamily="65" charset="-120"/>
          </a:endParaRPr>
        </a:p>
      </dsp:txBody>
      <dsp:txXfrm>
        <a:off x="41751" y="41862"/>
        <a:ext cx="8485450" cy="771768"/>
      </dsp:txXfrm>
    </dsp:sp>
    <dsp:sp modelId="{FC1C8E28-6A9C-4B9A-83C6-6E2C21419E7C}">
      <dsp:nvSpPr>
        <dsp:cNvPr id="0" name=""/>
        <dsp:cNvSpPr/>
      </dsp:nvSpPr>
      <dsp:spPr>
        <a:xfrm>
          <a:off x="0" y="855381"/>
          <a:ext cx="8568952" cy="281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43180" rIns="241808" bIns="43180" numCol="1" spcCol="1270" anchor="t" anchorCtr="0">
          <a:noAutofit/>
        </a:bodyPr>
        <a:lstStyle/>
        <a:p>
          <a:pPr marL="228600" lvl="1" indent="-228600" algn="l" defTabSz="1200150" rtl="0">
            <a:lnSpc>
              <a:spcPct val="100000"/>
            </a:lnSpc>
            <a:spcBef>
              <a:spcPct val="0"/>
            </a:spcBef>
            <a:spcAft>
              <a:spcPts val="1200"/>
            </a:spcAft>
            <a:buChar char="••"/>
          </a:pPr>
          <a:r>
            <a:rPr lang="zh-TW" sz="2700" kern="1200" dirty="0" smtClean="0">
              <a:latin typeface="標楷體" pitchFamily="65" charset="-120"/>
              <a:ea typeface="標楷體" pitchFamily="65" charset="-120"/>
            </a:rPr>
            <a:t>地方政府應成立推動小組，並由地方政府教育局（處）長或副局（處）長擔任召集人，成員包括督學（含課程督學）、</a:t>
          </a:r>
          <a:r>
            <a:rPr lang="zh-TW" sz="2700" kern="1200" dirty="0" smtClean="0">
              <a:solidFill>
                <a:srgbClr val="FF0000"/>
              </a:solidFill>
              <a:latin typeface="標楷體" pitchFamily="65" charset="-120"/>
              <a:ea typeface="標楷體" pitchFamily="65" charset="-120"/>
            </a:rPr>
            <a:t>國民教育輔導體系代表</a:t>
          </a:r>
          <a:r>
            <a:rPr lang="zh-TW" sz="2700" kern="1200" dirty="0" smtClean="0">
              <a:latin typeface="標楷體" pitchFamily="65" charset="-120"/>
              <a:ea typeface="標楷體" pitchFamily="65" charset="-120"/>
            </a:rPr>
            <a:t>、學校代表、教師組織代表、家長團體代表、學者專家（</a:t>
          </a:r>
          <a:r>
            <a:rPr lang="zh-TW" sz="2700" kern="1200" dirty="0" smtClean="0">
              <a:solidFill>
                <a:srgbClr val="FF0000"/>
              </a:solidFill>
              <a:latin typeface="標楷體" pitchFamily="65" charset="-120"/>
              <a:ea typeface="標楷體" pitchFamily="65" charset="-120"/>
            </a:rPr>
            <a:t>其中至少二人選聘自本部推薦名單</a:t>
          </a:r>
          <a:r>
            <a:rPr lang="zh-TW" sz="2700" kern="1200" dirty="0" smtClean="0">
              <a:latin typeface="標楷體" pitchFamily="65" charset="-120"/>
              <a:ea typeface="標楷體" pitchFamily="65" charset="-120"/>
            </a:rPr>
            <a:t>），及教育局（處）相關課程與教學推動科室人員。</a:t>
          </a:r>
          <a:endParaRPr lang="zh-TW" sz="2700" kern="1200" dirty="0">
            <a:latin typeface="標楷體" pitchFamily="65" charset="-120"/>
            <a:ea typeface="標楷體" pitchFamily="65" charset="-120"/>
          </a:endParaRPr>
        </a:p>
      </dsp:txBody>
      <dsp:txXfrm>
        <a:off x="0" y="855381"/>
        <a:ext cx="8568952" cy="2815200"/>
      </dsp:txXfrm>
    </dsp:sp>
    <dsp:sp modelId="{7B2B6217-780C-4C34-8B50-3AAE2A4BF0F9}">
      <dsp:nvSpPr>
        <dsp:cNvPr id="0" name=""/>
        <dsp:cNvSpPr/>
      </dsp:nvSpPr>
      <dsp:spPr>
        <a:xfrm>
          <a:off x="0" y="3670581"/>
          <a:ext cx="8568952" cy="85527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zh-TW" sz="2800" kern="1200" dirty="0" smtClean="0">
              <a:latin typeface="標楷體" pitchFamily="65" charset="-120"/>
              <a:ea typeface="標楷體" pitchFamily="65" charset="-120"/>
            </a:rPr>
            <a:t>【註</a:t>
          </a:r>
          <a:r>
            <a:rPr lang="en-US" sz="2800" kern="1200" dirty="0" smtClean="0">
              <a:latin typeface="標楷體" pitchFamily="65" charset="-120"/>
              <a:ea typeface="標楷體" pitchFamily="65" charset="-120"/>
            </a:rPr>
            <a:t>】</a:t>
          </a:r>
          <a:r>
            <a:rPr lang="zh-TW" sz="2800" kern="1200" dirty="0" smtClean="0">
              <a:latin typeface="標楷體" pitchFamily="65" charset="-120"/>
              <a:ea typeface="標楷體" pitchFamily="65" charset="-120"/>
            </a:rPr>
            <a:t>選聘自教育部推薦名單，建議要事先徵求同意</a:t>
          </a:r>
          <a:endParaRPr lang="zh-TW" sz="2800" kern="1200" dirty="0">
            <a:latin typeface="標楷體" pitchFamily="65" charset="-120"/>
            <a:ea typeface="標楷體" pitchFamily="65" charset="-120"/>
          </a:endParaRPr>
        </a:p>
      </dsp:txBody>
      <dsp:txXfrm>
        <a:off x="41751" y="3712332"/>
        <a:ext cx="8485450" cy="7717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5E399-1560-43FB-9625-9728D63ABFF8}">
      <dsp:nvSpPr>
        <dsp:cNvPr id="0" name=""/>
        <dsp:cNvSpPr/>
      </dsp:nvSpPr>
      <dsp:spPr>
        <a:xfrm>
          <a:off x="0" y="16152"/>
          <a:ext cx="8229600" cy="1085760"/>
        </a:xfrm>
        <a:prstGeom prst="roundRect">
          <a:avLst/>
        </a:prstGeom>
        <a:solidFill>
          <a:srgbClr val="B0511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solidFill>
                <a:schemeClr val="bg1"/>
              </a:solidFill>
              <a:latin typeface="標楷體" pitchFamily="65" charset="-120"/>
              <a:ea typeface="標楷體" pitchFamily="65" charset="-120"/>
            </a:rPr>
            <a:t>(</a:t>
          </a:r>
          <a:r>
            <a:rPr lang="zh-TW" sz="4000" kern="1200" dirty="0" smtClean="0">
              <a:solidFill>
                <a:schemeClr val="bg1"/>
              </a:solidFill>
              <a:latin typeface="標楷體" pitchFamily="65" charset="-120"/>
              <a:ea typeface="標楷體" pitchFamily="65" charset="-120"/>
            </a:rPr>
            <a:t>二</a:t>
          </a:r>
          <a:r>
            <a:rPr lang="en-US" sz="4000" kern="1200" dirty="0" smtClean="0">
              <a:solidFill>
                <a:schemeClr val="bg1"/>
              </a:solidFill>
              <a:latin typeface="標楷體" pitchFamily="65" charset="-120"/>
              <a:ea typeface="標楷體" pitchFamily="65" charset="-120"/>
            </a:rPr>
            <a:t>)</a:t>
          </a:r>
          <a:r>
            <a:rPr lang="zh-TW" sz="4000" kern="1200" dirty="0" smtClean="0">
              <a:solidFill>
                <a:schemeClr val="bg1"/>
              </a:solidFill>
              <a:latin typeface="標楷體" pitchFamily="65" charset="-120"/>
              <a:ea typeface="標楷體" pitchFamily="65" charset="-120"/>
            </a:rPr>
            <a:t>擬訂整體計畫</a:t>
          </a:r>
          <a:endParaRPr lang="zh-TW" sz="4000" kern="1200" dirty="0">
            <a:solidFill>
              <a:schemeClr val="bg1"/>
            </a:solidFill>
            <a:latin typeface="標楷體" pitchFamily="65" charset="-120"/>
            <a:ea typeface="標楷體" pitchFamily="65" charset="-120"/>
          </a:endParaRPr>
        </a:p>
      </dsp:txBody>
      <dsp:txXfrm>
        <a:off x="53002" y="69154"/>
        <a:ext cx="8123596" cy="979756"/>
      </dsp:txXfrm>
    </dsp:sp>
    <dsp:sp modelId="{246297D8-0064-46E7-B9F0-0FEC18D1308F}">
      <dsp:nvSpPr>
        <dsp:cNvPr id="0" name=""/>
        <dsp:cNvSpPr/>
      </dsp:nvSpPr>
      <dsp:spPr>
        <a:xfrm>
          <a:off x="0" y="1101912"/>
          <a:ext cx="8229600" cy="3301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rtl="0">
            <a:lnSpc>
              <a:spcPct val="110000"/>
            </a:lnSpc>
            <a:spcBef>
              <a:spcPct val="0"/>
            </a:spcBef>
            <a:spcAft>
              <a:spcPts val="600"/>
            </a:spcAft>
            <a:buChar char="••"/>
          </a:pPr>
          <a:r>
            <a:rPr lang="zh-TW" altLang="en-US" sz="2800" kern="1200" dirty="0" smtClean="0">
              <a:latin typeface="標楷體" pitchFamily="65" charset="-120"/>
              <a:ea typeface="標楷體" pitchFamily="65" charset="-120"/>
            </a:rPr>
            <a:t>推動小組應配合</a:t>
          </a:r>
          <a:r>
            <a:rPr lang="zh-TW" altLang="en-US" sz="2800" kern="1200" dirty="0" smtClean="0">
              <a:solidFill>
                <a:srgbClr val="FF0000"/>
              </a:solidFill>
              <a:latin typeface="標楷體" pitchFamily="65" charset="-120"/>
              <a:ea typeface="標楷體" pitchFamily="65" charset="-120"/>
            </a:rPr>
            <a:t>本部政策、課程活化及教學精進推動重點</a:t>
          </a:r>
          <a:r>
            <a:rPr lang="zh-TW" altLang="en-US" sz="2800" kern="1200" dirty="0" smtClean="0">
              <a:latin typeface="標楷體" pitchFamily="65" charset="-120"/>
              <a:ea typeface="標楷體" pitchFamily="65" charset="-120"/>
            </a:rPr>
            <a:t>，統整規劃</a:t>
          </a:r>
          <a:r>
            <a:rPr lang="zh-TW" altLang="en-US" sz="2800" kern="1200" dirty="0" smtClean="0">
              <a:solidFill>
                <a:srgbClr val="FF0000"/>
              </a:solidFill>
              <a:latin typeface="標楷體" pitchFamily="65" charset="-120"/>
              <a:ea typeface="標楷體" pitchFamily="65" charset="-120"/>
            </a:rPr>
            <a:t>地方政府發展方向</a:t>
          </a:r>
          <a:r>
            <a:rPr lang="zh-TW" altLang="en-US" sz="2800" kern="1200" dirty="0" smtClean="0">
              <a:latin typeface="標楷體" pitchFamily="65" charset="-120"/>
              <a:ea typeface="標楷體" pitchFamily="65" charset="-120"/>
            </a:rPr>
            <a:t>，並權衡地方政府發展、學校特色、教師專業需求及學生學習概況，建構</a:t>
          </a:r>
          <a:r>
            <a:rPr lang="zh-TW" altLang="en-US" sz="2800" kern="1200" dirty="0" smtClean="0">
              <a:solidFill>
                <a:srgbClr val="FF0000"/>
              </a:solidFill>
              <a:latin typeface="標楷體" pitchFamily="65" charset="-120"/>
              <a:ea typeface="標楷體" pitchFamily="65" charset="-120"/>
            </a:rPr>
            <a:t>地方政府發展藍圖</a:t>
          </a:r>
          <a:r>
            <a:rPr lang="zh-TW" altLang="en-US" sz="2800" kern="1200" dirty="0" smtClean="0">
              <a:latin typeface="標楷體" pitchFamily="65" charset="-120"/>
              <a:ea typeface="標楷體" pitchFamily="65" charset="-120"/>
            </a:rPr>
            <a:t>，並擬訂「精進國民中小學教師教學專業</a:t>
          </a:r>
          <a:r>
            <a:rPr lang="zh-TW" altLang="en-US" sz="3200" kern="1200" dirty="0" smtClean="0">
              <a:latin typeface="標楷體" pitchFamily="65" charset="-120"/>
              <a:ea typeface="標楷體" pitchFamily="65" charset="-120"/>
            </a:rPr>
            <a:t>與課程品質整體推動計畫」</a:t>
          </a:r>
          <a:endParaRPr lang="zh-TW" altLang="en-US" sz="3200" kern="1200" dirty="0">
            <a:latin typeface="標楷體" pitchFamily="65" charset="-120"/>
            <a:ea typeface="標楷體" pitchFamily="65" charset="-120"/>
          </a:endParaRPr>
        </a:p>
      </dsp:txBody>
      <dsp:txXfrm>
        <a:off x="0" y="1101912"/>
        <a:ext cx="8229600" cy="3301649"/>
      </dsp:txXfrm>
    </dsp:sp>
    <dsp:sp modelId="{CD15E597-D35F-4860-B883-38C96E71614D}">
      <dsp:nvSpPr>
        <dsp:cNvPr id="0" name=""/>
        <dsp:cNvSpPr/>
      </dsp:nvSpPr>
      <dsp:spPr>
        <a:xfrm>
          <a:off x="0" y="4403562"/>
          <a:ext cx="8229600" cy="1085760"/>
        </a:xfrm>
        <a:prstGeom prst="roundRect">
          <a:avLst/>
        </a:prstGeom>
        <a:solidFill>
          <a:srgbClr val="00B0F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zh-TW" altLang="en-US" sz="3200" kern="1200" dirty="0" smtClean="0">
              <a:latin typeface="標楷體" pitchFamily="65" charset="-120"/>
              <a:ea typeface="標楷體" pitchFamily="65" charset="-120"/>
            </a:rPr>
            <a:t>建議配合資源整合可以重新建構發展藍圖</a:t>
          </a:r>
          <a:endParaRPr lang="zh-TW" altLang="en-US" sz="3200" kern="1200" dirty="0">
            <a:latin typeface="標楷體" pitchFamily="65" charset="-120"/>
            <a:ea typeface="標楷體" pitchFamily="65" charset="-120"/>
          </a:endParaRPr>
        </a:p>
      </dsp:txBody>
      <dsp:txXfrm>
        <a:off x="53002" y="4456564"/>
        <a:ext cx="8123596" cy="9797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2F3D3-136C-4449-B4D0-F5EC4F5BE669}">
      <dsp:nvSpPr>
        <dsp:cNvPr id="0" name=""/>
        <dsp:cNvSpPr/>
      </dsp:nvSpPr>
      <dsp:spPr>
        <a:xfrm>
          <a:off x="3804046" y="1998971"/>
          <a:ext cx="1535906" cy="15359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zh-TW" altLang="en-US" sz="3300" kern="1200" dirty="0" smtClean="0">
              <a:solidFill>
                <a:schemeClr val="tx1"/>
              </a:solidFill>
              <a:latin typeface="標楷體" pitchFamily="65" charset="-120"/>
              <a:ea typeface="標楷體" pitchFamily="65" charset="-120"/>
            </a:rPr>
            <a:t>推動重點</a:t>
          </a:r>
          <a:endParaRPr lang="zh-TW" altLang="en-US" sz="3300" kern="1200" dirty="0">
            <a:solidFill>
              <a:schemeClr val="tx1"/>
            </a:solidFill>
            <a:latin typeface="標楷體" pitchFamily="65" charset="-120"/>
            <a:ea typeface="標楷體" pitchFamily="65" charset="-120"/>
          </a:endParaRPr>
        </a:p>
      </dsp:txBody>
      <dsp:txXfrm>
        <a:off x="4028974" y="2223899"/>
        <a:ext cx="1086050" cy="1086050"/>
      </dsp:txXfrm>
    </dsp:sp>
    <dsp:sp modelId="{2C1F1DC3-9A94-4978-A556-9945706F7BD1}">
      <dsp:nvSpPr>
        <dsp:cNvPr id="0" name=""/>
        <dsp:cNvSpPr/>
      </dsp:nvSpPr>
      <dsp:spPr>
        <a:xfrm rot="16200000">
          <a:off x="4409410" y="1440297"/>
          <a:ext cx="325179" cy="5222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4458187" y="1593516"/>
        <a:ext cx="227625" cy="313324"/>
      </dsp:txXfrm>
    </dsp:sp>
    <dsp:sp modelId="{74954AAA-487C-4A69-A37C-E278E0F0447E}">
      <dsp:nvSpPr>
        <dsp:cNvPr id="0" name=""/>
        <dsp:cNvSpPr/>
      </dsp:nvSpPr>
      <dsp:spPr>
        <a:xfrm>
          <a:off x="3880842" y="3109"/>
          <a:ext cx="1382315" cy="13823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新課綱推動</a:t>
          </a:r>
          <a:endParaRPr lang="zh-TW" altLang="en-US" sz="2000" kern="1200" dirty="0">
            <a:latin typeface="標楷體" pitchFamily="65" charset="-120"/>
            <a:ea typeface="標楷體" pitchFamily="65" charset="-120"/>
          </a:endParaRPr>
        </a:p>
      </dsp:txBody>
      <dsp:txXfrm>
        <a:off x="4083277" y="205544"/>
        <a:ext cx="977445" cy="977445"/>
      </dsp:txXfrm>
    </dsp:sp>
    <dsp:sp modelId="{D723BBAC-EC41-4E55-9C37-C02693E6C50A}">
      <dsp:nvSpPr>
        <dsp:cNvPr id="0" name=""/>
        <dsp:cNvSpPr/>
      </dsp:nvSpPr>
      <dsp:spPr>
        <a:xfrm rot="19285714">
          <a:off x="5242469" y="1841477"/>
          <a:ext cx="325179" cy="5222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5253111" y="1976331"/>
        <a:ext cx="227625" cy="313324"/>
      </dsp:txXfrm>
    </dsp:sp>
    <dsp:sp modelId="{79ACCB7D-ED11-4A30-A71E-0D97252B436E}">
      <dsp:nvSpPr>
        <dsp:cNvPr id="0" name=""/>
        <dsp:cNvSpPr/>
      </dsp:nvSpPr>
      <dsp:spPr>
        <a:xfrm>
          <a:off x="5501311" y="783486"/>
          <a:ext cx="1382315" cy="13823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強化及督導校內組織運作</a:t>
          </a:r>
          <a:endParaRPr lang="zh-TW" altLang="en-US" sz="2000" kern="1200" dirty="0">
            <a:latin typeface="標楷體" pitchFamily="65" charset="-120"/>
            <a:ea typeface="標楷體" pitchFamily="65" charset="-120"/>
          </a:endParaRPr>
        </a:p>
      </dsp:txBody>
      <dsp:txXfrm>
        <a:off x="5703746" y="985921"/>
        <a:ext cx="977445" cy="977445"/>
      </dsp:txXfrm>
    </dsp:sp>
    <dsp:sp modelId="{8275F60D-DFBC-47F0-A88F-212D85CBD1D6}">
      <dsp:nvSpPr>
        <dsp:cNvPr id="0" name=""/>
        <dsp:cNvSpPr/>
      </dsp:nvSpPr>
      <dsp:spPr>
        <a:xfrm rot="771429">
          <a:off x="5448218" y="2742921"/>
          <a:ext cx="325179" cy="52220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5449441" y="2836509"/>
        <a:ext cx="227625" cy="313324"/>
      </dsp:txXfrm>
    </dsp:sp>
    <dsp:sp modelId="{2C56C63A-9E83-422C-A3CE-C182027DE661}">
      <dsp:nvSpPr>
        <dsp:cNvPr id="0" name=""/>
        <dsp:cNvSpPr/>
      </dsp:nvSpPr>
      <dsp:spPr>
        <a:xfrm>
          <a:off x="5901533" y="2536976"/>
          <a:ext cx="1382315" cy="138231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課程教學領導相關人材培訓</a:t>
          </a:r>
          <a:endParaRPr lang="zh-TW" altLang="en-US" sz="2000" kern="1200" dirty="0">
            <a:latin typeface="標楷體" pitchFamily="65" charset="-120"/>
            <a:ea typeface="標楷體" pitchFamily="65" charset="-120"/>
          </a:endParaRPr>
        </a:p>
      </dsp:txBody>
      <dsp:txXfrm>
        <a:off x="6103968" y="2739411"/>
        <a:ext cx="977445" cy="977445"/>
      </dsp:txXfrm>
    </dsp:sp>
    <dsp:sp modelId="{6FC1D69A-8142-4ECD-B866-E40D4EDA4859}">
      <dsp:nvSpPr>
        <dsp:cNvPr id="0" name=""/>
        <dsp:cNvSpPr/>
      </dsp:nvSpPr>
      <dsp:spPr>
        <a:xfrm rot="3857143">
          <a:off x="4871723" y="3465824"/>
          <a:ext cx="325179" cy="5222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a:off x="4899336" y="3526319"/>
        <a:ext cx="227625" cy="313324"/>
      </dsp:txXfrm>
    </dsp:sp>
    <dsp:sp modelId="{54822680-9848-4476-B8D2-7797B2E082D6}">
      <dsp:nvSpPr>
        <dsp:cNvPr id="0" name=""/>
        <dsp:cNvSpPr/>
      </dsp:nvSpPr>
      <dsp:spPr>
        <a:xfrm>
          <a:off x="4780134" y="3943166"/>
          <a:ext cx="1382315" cy="138231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精進教學策略</a:t>
          </a:r>
          <a:endParaRPr lang="zh-TW" altLang="en-US" sz="2000" kern="1200" dirty="0">
            <a:latin typeface="標楷體" pitchFamily="65" charset="-120"/>
            <a:ea typeface="標楷體" pitchFamily="65" charset="-120"/>
          </a:endParaRPr>
        </a:p>
      </dsp:txBody>
      <dsp:txXfrm>
        <a:off x="4982569" y="4145601"/>
        <a:ext cx="977445" cy="977445"/>
      </dsp:txXfrm>
    </dsp:sp>
    <dsp:sp modelId="{8C9CE989-46E3-4516-A676-DE606AD45139}">
      <dsp:nvSpPr>
        <dsp:cNvPr id="0" name=""/>
        <dsp:cNvSpPr/>
      </dsp:nvSpPr>
      <dsp:spPr>
        <a:xfrm rot="6942857">
          <a:off x="3947096" y="3465824"/>
          <a:ext cx="325179" cy="52220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10800000">
        <a:off x="4017037" y="3526319"/>
        <a:ext cx="227625" cy="313324"/>
      </dsp:txXfrm>
    </dsp:sp>
    <dsp:sp modelId="{2ED9AF5A-73F9-444C-BB1D-6138560FAD83}">
      <dsp:nvSpPr>
        <dsp:cNvPr id="0" name=""/>
        <dsp:cNvSpPr/>
      </dsp:nvSpPr>
      <dsp:spPr>
        <a:xfrm>
          <a:off x="2981549" y="3943166"/>
          <a:ext cx="1382315" cy="138231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多元</a:t>
          </a:r>
          <a:endParaRPr lang="en-US" altLang="zh-TW" sz="2000" kern="1200" dirty="0" smtClean="0">
            <a:latin typeface="標楷體" pitchFamily="65" charset="-120"/>
            <a:ea typeface="標楷體" pitchFamily="65" charset="-120"/>
          </a:endParaRPr>
        </a:p>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評量</a:t>
          </a:r>
          <a:endParaRPr lang="zh-TW" altLang="en-US" sz="2000" kern="1200" dirty="0">
            <a:latin typeface="標楷體" pitchFamily="65" charset="-120"/>
            <a:ea typeface="標楷體" pitchFamily="65" charset="-120"/>
          </a:endParaRPr>
        </a:p>
      </dsp:txBody>
      <dsp:txXfrm>
        <a:off x="3183984" y="4145601"/>
        <a:ext cx="977445" cy="977445"/>
      </dsp:txXfrm>
    </dsp:sp>
    <dsp:sp modelId="{3EB20CE3-5A26-48C9-A601-1137027BE61B}">
      <dsp:nvSpPr>
        <dsp:cNvPr id="0" name=""/>
        <dsp:cNvSpPr/>
      </dsp:nvSpPr>
      <dsp:spPr>
        <a:xfrm rot="10028571">
          <a:off x="3370601" y="2742921"/>
          <a:ext cx="325179" cy="5222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10800000">
        <a:off x="3466932" y="2836509"/>
        <a:ext cx="227625" cy="313324"/>
      </dsp:txXfrm>
    </dsp:sp>
    <dsp:sp modelId="{94DA2B77-62AA-44FB-B969-7B5F971542F8}">
      <dsp:nvSpPr>
        <dsp:cNvPr id="0" name=""/>
        <dsp:cNvSpPr/>
      </dsp:nvSpPr>
      <dsp:spPr>
        <a:xfrm>
          <a:off x="1860150" y="2536976"/>
          <a:ext cx="1382315" cy="138231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親師</a:t>
          </a:r>
          <a:endParaRPr lang="en-US" altLang="zh-TW" sz="2000" kern="1200" dirty="0" smtClean="0">
            <a:latin typeface="標楷體" pitchFamily="65" charset="-120"/>
            <a:ea typeface="標楷體" pitchFamily="65" charset="-120"/>
          </a:endParaRPr>
        </a:p>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合作</a:t>
          </a:r>
          <a:endParaRPr lang="zh-TW" altLang="en-US" sz="2000" kern="1200" dirty="0">
            <a:latin typeface="標楷體" pitchFamily="65" charset="-120"/>
            <a:ea typeface="標楷體" pitchFamily="65" charset="-120"/>
          </a:endParaRPr>
        </a:p>
      </dsp:txBody>
      <dsp:txXfrm>
        <a:off x="2062585" y="2739411"/>
        <a:ext cx="977445" cy="977445"/>
      </dsp:txXfrm>
    </dsp:sp>
    <dsp:sp modelId="{D80B259B-EF9C-4299-9AB0-95838AB0AD0E}">
      <dsp:nvSpPr>
        <dsp:cNvPr id="0" name=""/>
        <dsp:cNvSpPr/>
      </dsp:nvSpPr>
      <dsp:spPr>
        <a:xfrm rot="13114286">
          <a:off x="3576350" y="1841477"/>
          <a:ext cx="325179" cy="5222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TW" altLang="en-US" sz="2000" kern="1200"/>
        </a:p>
      </dsp:txBody>
      <dsp:txXfrm rot="10800000">
        <a:off x="3663262" y="1976331"/>
        <a:ext cx="227625" cy="313324"/>
      </dsp:txXfrm>
    </dsp:sp>
    <dsp:sp modelId="{AB522964-A152-448E-9DE2-27EBA7FCB6C5}">
      <dsp:nvSpPr>
        <dsp:cNvPr id="0" name=""/>
        <dsp:cNvSpPr/>
      </dsp:nvSpPr>
      <dsp:spPr>
        <a:xfrm>
          <a:off x="2260373" y="783486"/>
          <a:ext cx="1382315" cy="138231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教育部配合事項</a:t>
          </a:r>
          <a:endParaRPr lang="zh-TW" altLang="en-US" sz="2000" kern="1200" dirty="0">
            <a:latin typeface="標楷體" pitchFamily="65" charset="-120"/>
            <a:ea typeface="標楷體" pitchFamily="65" charset="-120"/>
          </a:endParaRPr>
        </a:p>
      </dsp:txBody>
      <dsp:txXfrm>
        <a:off x="2462808" y="985921"/>
        <a:ext cx="977445" cy="97744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8313" cy="339725"/>
          </a:xfrm>
          <a:prstGeom prst="rect">
            <a:avLst/>
          </a:prstGeom>
        </p:spPr>
        <p:txBody>
          <a:bodyPr vert="horz" lIns="90617" tIns="45309" rIns="90617" bIns="4530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5592763" y="0"/>
            <a:ext cx="4279900" cy="339725"/>
          </a:xfrm>
          <a:prstGeom prst="rect">
            <a:avLst/>
          </a:prstGeom>
        </p:spPr>
        <p:txBody>
          <a:bodyPr vert="horz" lIns="90617" tIns="45309" rIns="90617" bIns="45309" rtlCol="0"/>
          <a:lstStyle>
            <a:lvl1pPr algn="r" fontAlgn="auto">
              <a:spcBef>
                <a:spcPts val="0"/>
              </a:spcBef>
              <a:spcAft>
                <a:spcPts val="0"/>
              </a:spcAft>
              <a:defRPr kumimoji="0" sz="1200">
                <a:latin typeface="+mn-lt"/>
                <a:ea typeface="+mn-ea"/>
              </a:defRPr>
            </a:lvl1pPr>
          </a:lstStyle>
          <a:p>
            <a:pPr>
              <a:defRPr/>
            </a:pPr>
            <a:fld id="{A36B6294-C628-4741-872D-B8FF3B03FD07}" type="datetimeFigureOut">
              <a:rPr lang="zh-TW" altLang="en-US"/>
              <a:pPr>
                <a:defRPr/>
              </a:pPr>
              <a:t>2018/3/23</a:t>
            </a:fld>
            <a:endParaRPr lang="zh-TW" altLang="en-US"/>
          </a:p>
        </p:txBody>
      </p:sp>
      <p:sp>
        <p:nvSpPr>
          <p:cNvPr id="4" name="頁尾版面配置區 3"/>
          <p:cNvSpPr>
            <a:spLocks noGrp="1"/>
          </p:cNvSpPr>
          <p:nvPr>
            <p:ph type="ftr" sz="quarter" idx="2"/>
          </p:nvPr>
        </p:nvSpPr>
        <p:spPr>
          <a:xfrm>
            <a:off x="0" y="6456363"/>
            <a:ext cx="4278313" cy="339725"/>
          </a:xfrm>
          <a:prstGeom prst="rect">
            <a:avLst/>
          </a:prstGeom>
        </p:spPr>
        <p:txBody>
          <a:bodyPr vert="horz" lIns="90617" tIns="45309" rIns="90617" bIns="4530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5592763" y="6456363"/>
            <a:ext cx="4279900" cy="339725"/>
          </a:xfrm>
          <a:prstGeom prst="rect">
            <a:avLst/>
          </a:prstGeom>
        </p:spPr>
        <p:txBody>
          <a:bodyPr vert="horz" lIns="90617" tIns="45309" rIns="90617" bIns="45309" rtlCol="0" anchor="b"/>
          <a:lstStyle>
            <a:lvl1pPr algn="r" fontAlgn="auto">
              <a:spcBef>
                <a:spcPts val="0"/>
              </a:spcBef>
              <a:spcAft>
                <a:spcPts val="0"/>
              </a:spcAft>
              <a:defRPr kumimoji="0" sz="1200">
                <a:latin typeface="+mn-lt"/>
                <a:ea typeface="+mn-ea"/>
              </a:defRPr>
            </a:lvl1pPr>
          </a:lstStyle>
          <a:p>
            <a:pPr>
              <a:defRPr/>
            </a:pPr>
            <a:fld id="{D9D36206-64FA-47B2-BEA6-F5D13A317371}" type="slidenum">
              <a:rPr lang="zh-TW" altLang="en-US"/>
              <a:pPr>
                <a:defRPr/>
              </a:pPr>
              <a:t>‹#›</a:t>
            </a:fld>
            <a:endParaRPr lang="zh-TW" altLang="en-US"/>
          </a:p>
        </p:txBody>
      </p:sp>
    </p:spTree>
    <p:extLst>
      <p:ext uri="{BB962C8B-B14F-4D97-AF65-F5344CB8AC3E}">
        <p14:creationId xmlns:p14="http://schemas.microsoft.com/office/powerpoint/2010/main" val="2839999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8313" cy="339725"/>
          </a:xfrm>
          <a:prstGeom prst="rect">
            <a:avLst/>
          </a:prstGeom>
        </p:spPr>
        <p:txBody>
          <a:bodyPr vert="horz" lIns="90617" tIns="45309" rIns="90617" bIns="4530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5592763" y="0"/>
            <a:ext cx="4279900" cy="339725"/>
          </a:xfrm>
          <a:prstGeom prst="rect">
            <a:avLst/>
          </a:prstGeom>
        </p:spPr>
        <p:txBody>
          <a:bodyPr vert="horz" lIns="90617" tIns="45309" rIns="90617" bIns="45309" rtlCol="0"/>
          <a:lstStyle>
            <a:lvl1pPr algn="r" fontAlgn="auto">
              <a:spcBef>
                <a:spcPts val="0"/>
              </a:spcBef>
              <a:spcAft>
                <a:spcPts val="0"/>
              </a:spcAft>
              <a:defRPr kumimoji="0" sz="1200">
                <a:latin typeface="+mn-lt"/>
                <a:ea typeface="+mn-ea"/>
              </a:defRPr>
            </a:lvl1pPr>
          </a:lstStyle>
          <a:p>
            <a:pPr>
              <a:defRPr/>
            </a:pPr>
            <a:fld id="{1491FFC1-73B9-42B8-9AC9-3D39BE4CCC98}" type="datetimeFigureOut">
              <a:rPr lang="zh-TW" altLang="en-US"/>
              <a:pPr>
                <a:defRPr/>
              </a:pPr>
              <a:t>2018/3/23</a:t>
            </a:fld>
            <a:endParaRPr lang="zh-TW" altLang="en-US"/>
          </a:p>
        </p:txBody>
      </p:sp>
      <p:sp>
        <p:nvSpPr>
          <p:cNvPr id="4" name="投影片圖像版面配置區 3"/>
          <p:cNvSpPr>
            <a:spLocks noGrp="1" noRot="1" noChangeAspect="1"/>
          </p:cNvSpPr>
          <p:nvPr>
            <p:ph type="sldImg" idx="2"/>
          </p:nvPr>
        </p:nvSpPr>
        <p:spPr>
          <a:xfrm>
            <a:off x="3238500" y="509588"/>
            <a:ext cx="3397250" cy="2547937"/>
          </a:xfrm>
          <a:prstGeom prst="rect">
            <a:avLst/>
          </a:prstGeom>
          <a:noFill/>
          <a:ln w="12700">
            <a:solidFill>
              <a:prstClr val="black"/>
            </a:solidFill>
          </a:ln>
        </p:spPr>
        <p:txBody>
          <a:bodyPr vert="horz" lIns="90617" tIns="45309" rIns="90617" bIns="45309" rtlCol="0" anchor="ctr"/>
          <a:lstStyle/>
          <a:p>
            <a:pPr lvl="0"/>
            <a:endParaRPr lang="zh-TW" altLang="en-US" noProof="0"/>
          </a:p>
        </p:txBody>
      </p:sp>
      <p:sp>
        <p:nvSpPr>
          <p:cNvPr id="5" name="備忘稿版面配置區 4"/>
          <p:cNvSpPr>
            <a:spLocks noGrp="1"/>
          </p:cNvSpPr>
          <p:nvPr>
            <p:ph type="body" sz="quarter" idx="3"/>
          </p:nvPr>
        </p:nvSpPr>
        <p:spPr>
          <a:xfrm>
            <a:off x="987425" y="3228975"/>
            <a:ext cx="7899400" cy="3059113"/>
          </a:xfrm>
          <a:prstGeom prst="rect">
            <a:avLst/>
          </a:prstGeom>
        </p:spPr>
        <p:txBody>
          <a:bodyPr vert="horz" lIns="90617" tIns="45309" rIns="90617" bIns="45309"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6456363"/>
            <a:ext cx="4278313" cy="339725"/>
          </a:xfrm>
          <a:prstGeom prst="rect">
            <a:avLst/>
          </a:prstGeom>
        </p:spPr>
        <p:txBody>
          <a:bodyPr vert="horz" lIns="90617" tIns="45309" rIns="90617" bIns="4530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5592763" y="6456363"/>
            <a:ext cx="4279900" cy="339725"/>
          </a:xfrm>
          <a:prstGeom prst="rect">
            <a:avLst/>
          </a:prstGeom>
        </p:spPr>
        <p:txBody>
          <a:bodyPr vert="horz" lIns="90617" tIns="45309" rIns="90617" bIns="45309" rtlCol="0" anchor="b"/>
          <a:lstStyle>
            <a:lvl1pPr algn="r" fontAlgn="auto">
              <a:spcBef>
                <a:spcPts val="0"/>
              </a:spcBef>
              <a:spcAft>
                <a:spcPts val="0"/>
              </a:spcAft>
              <a:defRPr kumimoji="0" sz="1200">
                <a:latin typeface="+mn-lt"/>
                <a:ea typeface="+mn-ea"/>
              </a:defRPr>
            </a:lvl1pPr>
          </a:lstStyle>
          <a:p>
            <a:pPr>
              <a:defRPr/>
            </a:pPr>
            <a:fld id="{42437C32-85A4-4615-A73F-54E5AEBE6034}" type="slidenum">
              <a:rPr lang="zh-TW" altLang="en-US"/>
              <a:pPr>
                <a:defRPr/>
              </a:pPr>
              <a:t>‹#›</a:t>
            </a:fld>
            <a:endParaRPr lang="zh-TW" altLang="en-US"/>
          </a:p>
        </p:txBody>
      </p:sp>
    </p:spTree>
    <p:extLst>
      <p:ext uri="{BB962C8B-B14F-4D97-AF65-F5344CB8AC3E}">
        <p14:creationId xmlns:p14="http://schemas.microsoft.com/office/powerpoint/2010/main" val="2540937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3236913"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33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fontAlgn="base" hangingPunct="1">
              <a:spcBef>
                <a:spcPct val="0"/>
              </a:spcBef>
              <a:spcAft>
                <a:spcPct val="0"/>
              </a:spcAft>
            </a:pPr>
            <a:fld id="{87F46A64-AB38-4BEE-9B32-AC611E8B0654}" type="slidenum">
              <a:rPr lang="zh-TW" altLang="en-US" smtClean="0"/>
              <a:pPr eaLnBrk="1" fontAlgn="base" hangingPunct="1">
                <a:spcBef>
                  <a:spcPct val="0"/>
                </a:spcBef>
                <a:spcAft>
                  <a:spcPct val="0"/>
                </a:spcAft>
              </a:pPr>
              <a:t>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80513"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7"/>
          <p:cNvPicPr>
            <a:picLocks noChangeAspect="1"/>
          </p:cNvPicPr>
          <p:nvPr userDrawn="1"/>
        </p:nvPicPr>
        <p:blipFill>
          <a:blip r:embed="rId3">
            <a:extLst>
              <a:ext uri="{28A0092B-C50C-407E-A947-70E740481C1C}">
                <a14:useLocalDpi xmlns:a14="http://schemas.microsoft.com/office/drawing/2010/main" val="0"/>
              </a:ext>
            </a:extLst>
          </a:blip>
          <a:srcRect b="35899"/>
          <a:stretch>
            <a:fillRect/>
          </a:stretch>
        </p:blipFill>
        <p:spPr bwMode="auto">
          <a:xfrm>
            <a:off x="0" y="4365625"/>
            <a:ext cx="9180513"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33875" y="6345238"/>
            <a:ext cx="52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30775" y="63452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內容版面配置區 1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63975" y="6327775"/>
            <a:ext cx="4206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userDrawn="1"/>
        </p:nvSpPr>
        <p:spPr bwMode="auto">
          <a:xfrm>
            <a:off x="-128588" y="188913"/>
            <a:ext cx="9432926" cy="338137"/>
          </a:xfrm>
          <a:prstGeom prst="rect">
            <a:avLst/>
          </a:prstGeom>
          <a:solidFill>
            <a:srgbClr val="0070C0">
              <a:alpha val="50195"/>
            </a:srgbClr>
          </a:solidFill>
          <a:ln w="38100">
            <a:solidFill>
              <a:srgbClr val="0066FF"/>
            </a:solidFill>
            <a:miter lim="800000"/>
            <a:headEnd/>
            <a:tailEnd/>
          </a:ln>
        </p:spPr>
        <p:txBody>
          <a:bodyPr anchor="ctr">
            <a:spAutoFit/>
          </a:bodyPr>
          <a:lstStyle/>
          <a:p>
            <a:pPr algn="ctr"/>
            <a:r>
              <a:rPr kumimoji="0" lang="en-US" altLang="zh-TW" sz="1600">
                <a:solidFill>
                  <a:srgbClr val="002060"/>
                </a:solidFill>
                <a:latin typeface="Times New Roman" pitchFamily="18" charset="0"/>
                <a:ea typeface="Adobe 繁黑體 Std B"/>
                <a:cs typeface="Times New Roman" pitchFamily="18" charset="0"/>
              </a:rPr>
              <a:t>107</a:t>
            </a:r>
            <a:r>
              <a:rPr kumimoji="0" lang="zh-TW" altLang="en-US" sz="1600">
                <a:solidFill>
                  <a:srgbClr val="002060"/>
                </a:solidFill>
                <a:latin typeface="Times New Roman" pitchFamily="18" charset="0"/>
                <a:ea typeface="Adobe 繁黑體 Std B"/>
                <a:cs typeface="Times New Roman" pitchFamily="18" charset="0"/>
              </a:rPr>
              <a:t>年度支持直轄市、縣（市）推動十二年國民基本教育精進國民中學及國民小學教學品質計畫</a:t>
            </a:r>
          </a:p>
        </p:txBody>
      </p:sp>
      <p:sp>
        <p:nvSpPr>
          <p:cNvPr id="2" name="標題 1"/>
          <p:cNvSpPr>
            <a:spLocks noGrp="1"/>
          </p:cNvSpPr>
          <p:nvPr>
            <p:ph type="ctrTitle"/>
          </p:nvPr>
        </p:nvSpPr>
        <p:spPr>
          <a:xfrm>
            <a:off x="685800" y="2130425"/>
            <a:ext cx="7772400" cy="1470025"/>
          </a:xfrm>
        </p:spPr>
        <p:txBody>
          <a:bodyPr>
            <a:normAutofit/>
          </a:bodyPr>
          <a:lstStyle>
            <a:lvl1pPr>
              <a:defRPr lang="zh-TW" altLang="en-US" sz="4800" b="1" i="0" u="none" strike="noStrike" cap="none"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nchor="ctr">
            <a:normAutofit/>
          </a:bodyPr>
          <a:lstStyle>
            <a:lvl1pPr marL="0" indent="0" algn="ctr">
              <a:buNone/>
              <a:defRPr sz="2800">
                <a:solidFill>
                  <a:schemeClr val="tx1">
                    <a:tint val="75000"/>
                  </a:schemeClr>
                </a:solidFill>
                <a:latin typeface="標楷體" panose="03000509000000000000" pitchFamily="65" charset="-120"/>
                <a:ea typeface="標楷體" panose="03000509000000000000"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10" name="日期版面配置區 3"/>
          <p:cNvSpPr>
            <a:spLocks noGrp="1"/>
          </p:cNvSpPr>
          <p:nvPr>
            <p:ph type="dt" sz="half" idx="10"/>
          </p:nvPr>
        </p:nvSpPr>
        <p:spPr/>
        <p:txBody>
          <a:bodyPr/>
          <a:lstStyle>
            <a:lvl1pPr>
              <a:defRPr/>
            </a:lvl1pPr>
          </a:lstStyle>
          <a:p>
            <a:pPr>
              <a:defRPr/>
            </a:pPr>
            <a:fld id="{9B14C237-E25F-48AC-A672-C01E5663574B}" type="datetimeFigureOut">
              <a:rPr lang="zh-TW" altLang="en-US"/>
              <a:pPr>
                <a:defRPr/>
              </a:pPr>
              <a:t>2018/3/23</a:t>
            </a:fld>
            <a:endParaRPr lang="zh-TW" altLang="en-US"/>
          </a:p>
        </p:txBody>
      </p:sp>
      <p:sp>
        <p:nvSpPr>
          <p:cNvPr id="11" name="頁尾版面配置區 4"/>
          <p:cNvSpPr>
            <a:spLocks noGrp="1"/>
          </p:cNvSpPr>
          <p:nvPr>
            <p:ph type="ftr" sz="quarter" idx="11"/>
          </p:nvPr>
        </p:nvSpPr>
        <p:spPr/>
        <p:txBody>
          <a:bodyPr/>
          <a:lstStyle>
            <a:lvl1pPr>
              <a:defRPr/>
            </a:lvl1pPr>
          </a:lstStyle>
          <a:p>
            <a:pPr>
              <a:defRPr/>
            </a:pPr>
            <a:endParaRPr lang="zh-TW" altLang="en-US"/>
          </a:p>
        </p:txBody>
      </p:sp>
      <p:sp>
        <p:nvSpPr>
          <p:cNvPr id="12" name="投影片編號版面配置區 5"/>
          <p:cNvSpPr>
            <a:spLocks noGrp="1"/>
          </p:cNvSpPr>
          <p:nvPr>
            <p:ph type="sldNum" sz="quarter" idx="12"/>
          </p:nvPr>
        </p:nvSpPr>
        <p:spPr/>
        <p:txBody>
          <a:bodyPr/>
          <a:lstStyle>
            <a:lvl1pPr>
              <a:defRPr/>
            </a:lvl1pPr>
          </a:lstStyle>
          <a:p>
            <a:pPr>
              <a:defRPr/>
            </a:pPr>
            <a:fld id="{9845B3EF-D870-40E3-BB25-4F371B003CAA}" type="slidenum">
              <a:rPr lang="zh-TW" altLang="en-US"/>
              <a:pPr>
                <a:defRPr/>
              </a:pPr>
              <a:t>‹#›</a:t>
            </a:fld>
            <a:endParaRPr lang="zh-TW" altLang="en-US"/>
          </a:p>
        </p:txBody>
      </p:sp>
    </p:spTree>
    <p:extLst>
      <p:ext uri="{BB962C8B-B14F-4D97-AF65-F5344CB8AC3E}">
        <p14:creationId xmlns:p14="http://schemas.microsoft.com/office/powerpoint/2010/main" val="383205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E60B375-5FED-40AA-BAB0-AEC2B0F14B5F}" type="datetimeFigureOut">
              <a:rPr lang="zh-TW" altLang="en-US"/>
              <a:pPr>
                <a:defRPr/>
              </a:pPr>
              <a:t>2018/3/23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018D002-FDF1-4FB5-BF73-1A7FD274A355}" type="slidenum">
              <a:rPr lang="zh-TW" altLang="en-US"/>
              <a:pPr>
                <a:defRPr/>
              </a:pPr>
              <a:t>‹#›</a:t>
            </a:fld>
            <a:endParaRPr lang="zh-TW" altLang="en-US"/>
          </a:p>
        </p:txBody>
      </p:sp>
    </p:spTree>
    <p:extLst>
      <p:ext uri="{BB962C8B-B14F-4D97-AF65-F5344CB8AC3E}">
        <p14:creationId xmlns:p14="http://schemas.microsoft.com/office/powerpoint/2010/main" val="177479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E3A22CB-8200-4EAA-AA00-AA03D8A3ABEE}" type="datetimeFigureOut">
              <a:rPr lang="zh-TW" altLang="en-US"/>
              <a:pPr>
                <a:defRPr/>
              </a:pPr>
              <a:t>2018/3/23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13679BD-CA4F-4C5D-870F-F167B7ABF850}" type="slidenum">
              <a:rPr lang="zh-TW" altLang="en-US"/>
              <a:pPr>
                <a:defRPr/>
              </a:pPr>
              <a:t>‹#›</a:t>
            </a:fld>
            <a:endParaRPr lang="zh-TW" altLang="en-US"/>
          </a:p>
        </p:txBody>
      </p:sp>
    </p:spTree>
    <p:extLst>
      <p:ext uri="{BB962C8B-B14F-4D97-AF65-F5344CB8AC3E}">
        <p14:creationId xmlns:p14="http://schemas.microsoft.com/office/powerpoint/2010/main" val="20838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7538" y="9525"/>
            <a:ext cx="469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3875" y="6345238"/>
            <a:ext cx="52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0775" y="63452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內容版面配置區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63975" y="6327775"/>
            <a:ext cx="4206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116632"/>
            <a:ext cx="8229600" cy="720080"/>
          </a:xfrm>
        </p:spPr>
        <p:txBody>
          <a:bodyPr>
            <a:normAutofit/>
          </a:bodyPr>
          <a:lstStyle>
            <a:lvl1pPr>
              <a:defRPr lang="zh-TW" altLang="en-US" sz="3600" b="1" i="0" u="none" strike="noStrike" cap="none"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sym typeface="Aria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179512" y="980728"/>
            <a:ext cx="8712968" cy="4525963"/>
          </a:xfrm>
        </p:spPr>
        <p:txBody>
          <a:bodyPr/>
          <a:lstStyle>
            <a:lvl1pPr marL="342900" indent="-342900">
              <a:lnSpc>
                <a:spcPct val="120000"/>
              </a:lnSpc>
              <a:spcBef>
                <a:spcPts val="0"/>
              </a:spcBef>
              <a:spcAft>
                <a:spcPts val="600"/>
              </a:spcAft>
              <a:buClr>
                <a:schemeClr val="accent5">
                  <a:lumMod val="75000"/>
                </a:schemeClr>
              </a:buClr>
              <a:buFont typeface="Wingdings" panose="05000000000000000000" pitchFamily="2" charset="2"/>
              <a:buChar char="l"/>
              <a:defRPr lang="zh-TW" altLang="en-US" sz="2800" b="0" i="0" u="none" strike="noStrike" cap="none"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a:defRPr>
            </a:lvl1pPr>
            <a:lvl2pPr>
              <a:lnSpc>
                <a:spcPct val="120000"/>
              </a:lnSpc>
              <a:spcBef>
                <a:spcPts val="0"/>
              </a:spcBef>
              <a:spcAft>
                <a:spcPts val="600"/>
              </a:spcAft>
              <a:defRPr sz="2400">
                <a:latin typeface="Times New Roman" panose="02020603050405020304" pitchFamily="18" charset="0"/>
                <a:ea typeface="標楷體" panose="03000509000000000000" pitchFamily="65" charset="-120"/>
                <a:cs typeface="Times New Roman" panose="02020603050405020304" pitchFamily="18" charset="0"/>
              </a:defRPr>
            </a:lvl2pPr>
            <a:lvl3pPr>
              <a:lnSpc>
                <a:spcPct val="120000"/>
              </a:lnSpc>
              <a:spcBef>
                <a:spcPts val="0"/>
              </a:spcBef>
              <a:spcAft>
                <a:spcPts val="600"/>
              </a:spcAft>
              <a:defRPr>
                <a:latin typeface="Times New Roman" panose="02020603050405020304" pitchFamily="18" charset="0"/>
                <a:ea typeface="標楷體" panose="03000509000000000000" pitchFamily="65" charset="-120"/>
                <a:cs typeface="Times New Roman" panose="02020603050405020304" pitchFamily="18" charset="0"/>
              </a:defRPr>
            </a:lvl3pPr>
            <a:lvl4pPr>
              <a:lnSpc>
                <a:spcPct val="120000"/>
              </a:lnSpc>
              <a:spcBef>
                <a:spcPts val="0"/>
              </a:spcBef>
              <a:spcAft>
                <a:spcPts val="600"/>
              </a:spcAft>
              <a:defRPr>
                <a:latin typeface="Times New Roman" panose="02020603050405020304" pitchFamily="18" charset="0"/>
                <a:ea typeface="標楷體" panose="03000509000000000000" pitchFamily="65" charset="-120"/>
                <a:cs typeface="Times New Roman" panose="02020603050405020304" pitchFamily="18" charset="0"/>
              </a:defRPr>
            </a:lvl4pPr>
            <a:lvl5pPr>
              <a:lnSpc>
                <a:spcPct val="120000"/>
              </a:lnSpc>
              <a:spcBef>
                <a:spcPts val="0"/>
              </a:spcBef>
              <a:spcAft>
                <a:spcPts val="600"/>
              </a:spcAft>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日期版面配置區 3"/>
          <p:cNvSpPr>
            <a:spLocks noGrp="1"/>
          </p:cNvSpPr>
          <p:nvPr>
            <p:ph type="dt" sz="half" idx="10"/>
          </p:nvPr>
        </p:nvSpPr>
        <p:spPr/>
        <p:txBody>
          <a:bodyPr/>
          <a:lstStyle>
            <a:lvl1pPr>
              <a:defRPr/>
            </a:lvl1pPr>
          </a:lstStyle>
          <a:p>
            <a:pPr>
              <a:defRPr/>
            </a:pPr>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9E34885B-FAB4-4473-83E1-0916B542EE5D}" type="slidenum">
              <a:rPr lang="zh-TW" altLang="en-US"/>
              <a:pPr>
                <a:defRPr/>
              </a:pPr>
              <a:t>‹#›</a:t>
            </a:fld>
            <a:endParaRPr lang="zh-TW" altLang="en-US"/>
          </a:p>
        </p:txBody>
      </p:sp>
    </p:spTree>
    <p:extLst>
      <p:ext uri="{BB962C8B-B14F-4D97-AF65-F5344CB8AC3E}">
        <p14:creationId xmlns:p14="http://schemas.microsoft.com/office/powerpoint/2010/main" val="11059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4" name="圖片 6"/>
          <p:cNvPicPr>
            <a:picLocks/>
          </p:cNvPicPr>
          <p:nvPr userDrawn="1"/>
        </p:nvPicPr>
        <p:blipFill>
          <a:blip r:embed="rId2">
            <a:clrChange>
              <a:clrFrom>
                <a:srgbClr val="EFFFFF"/>
              </a:clrFrom>
              <a:clrTo>
                <a:srgbClr val="EFFFFF">
                  <a:alpha val="0"/>
                </a:srgbClr>
              </a:clrTo>
            </a:clrChange>
            <a:extLst>
              <a:ext uri="{28A0092B-C50C-407E-A947-70E740481C1C}">
                <a14:useLocalDpi xmlns:a14="http://schemas.microsoft.com/office/drawing/2010/main" val="0"/>
              </a:ext>
            </a:extLst>
          </a:blip>
          <a:srcRect b="23964"/>
          <a:stretch>
            <a:fillRect/>
          </a:stretch>
        </p:blipFill>
        <p:spPr bwMode="auto">
          <a:xfrm>
            <a:off x="-36513" y="0"/>
            <a:ext cx="9180513"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userDrawn="1"/>
        </p:nvSpPr>
        <p:spPr>
          <a:xfrm>
            <a:off x="214313" y="-7938"/>
            <a:ext cx="36512" cy="6875463"/>
          </a:xfrm>
          <a:prstGeom prst="rect">
            <a:avLst/>
          </a:prstGeom>
          <a:solidFill>
            <a:srgbClr val="83D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 name="矩形 5"/>
          <p:cNvSpPr/>
          <p:nvPr userDrawn="1"/>
        </p:nvSpPr>
        <p:spPr>
          <a:xfrm>
            <a:off x="395288" y="-15875"/>
            <a:ext cx="71437" cy="6877050"/>
          </a:xfrm>
          <a:prstGeom prst="rect">
            <a:avLst/>
          </a:prstGeom>
          <a:solidFill>
            <a:srgbClr val="83D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矩形 6"/>
          <p:cNvSpPr/>
          <p:nvPr userDrawn="1"/>
        </p:nvSpPr>
        <p:spPr>
          <a:xfrm>
            <a:off x="69850" y="-7938"/>
            <a:ext cx="107950" cy="6875463"/>
          </a:xfrm>
          <a:prstGeom prst="rect">
            <a:avLst/>
          </a:prstGeom>
          <a:solidFill>
            <a:srgbClr val="83D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8" name="矩形 7"/>
          <p:cNvSpPr/>
          <p:nvPr userDrawn="1"/>
        </p:nvSpPr>
        <p:spPr>
          <a:xfrm rot="5400000">
            <a:off x="4536282" y="2132806"/>
            <a:ext cx="107950" cy="9180513"/>
          </a:xfrm>
          <a:prstGeom prst="rect">
            <a:avLst/>
          </a:prstGeom>
          <a:solidFill>
            <a:srgbClr val="83D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矩形 8"/>
          <p:cNvSpPr/>
          <p:nvPr userDrawn="1"/>
        </p:nvSpPr>
        <p:spPr>
          <a:xfrm rot="5400000">
            <a:off x="4517231" y="1970881"/>
            <a:ext cx="73025" cy="9180513"/>
          </a:xfrm>
          <a:prstGeom prst="rect">
            <a:avLst/>
          </a:prstGeom>
          <a:solidFill>
            <a:srgbClr val="83D4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標題 1"/>
          <p:cNvSpPr>
            <a:spLocks noGrp="1"/>
          </p:cNvSpPr>
          <p:nvPr>
            <p:ph type="title"/>
          </p:nvPr>
        </p:nvSpPr>
        <p:spPr>
          <a:xfrm>
            <a:off x="722313" y="4406900"/>
            <a:ext cx="7772400" cy="1362075"/>
          </a:xfrm>
        </p:spPr>
        <p:txBody>
          <a:bodyPr anchor="t">
            <a:normAutofit/>
          </a:bodyPr>
          <a:lstStyle>
            <a:lvl1pPr algn="l" defTabSz="914400" rtl="0" eaLnBrk="1" latinLnBrk="0" hangingPunct="1">
              <a:spcBef>
                <a:spcPct val="0"/>
              </a:spcBef>
              <a:buNone/>
              <a:defRPr lang="zh-TW" altLang="en-US" sz="4000" b="1" i="0" u="none" strike="noStrike" kern="1200" cap="none"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10" name="日期版面配置區 3"/>
          <p:cNvSpPr>
            <a:spLocks noGrp="1"/>
          </p:cNvSpPr>
          <p:nvPr>
            <p:ph type="dt" sz="half" idx="10"/>
          </p:nvPr>
        </p:nvSpPr>
        <p:spPr/>
        <p:txBody>
          <a:bodyPr/>
          <a:lstStyle>
            <a:lvl1pPr>
              <a:defRPr/>
            </a:lvl1pPr>
          </a:lstStyle>
          <a:p>
            <a:pPr>
              <a:defRPr/>
            </a:pPr>
            <a:endParaRPr lang="zh-TW" altLang="en-US"/>
          </a:p>
        </p:txBody>
      </p:sp>
      <p:sp>
        <p:nvSpPr>
          <p:cNvPr id="11" name="頁尾版面配置區 4"/>
          <p:cNvSpPr>
            <a:spLocks noGrp="1"/>
          </p:cNvSpPr>
          <p:nvPr>
            <p:ph type="ftr" sz="quarter" idx="11"/>
          </p:nvPr>
        </p:nvSpPr>
        <p:spPr/>
        <p:txBody>
          <a:bodyPr/>
          <a:lstStyle>
            <a:lvl1pPr>
              <a:defRPr/>
            </a:lvl1pPr>
          </a:lstStyle>
          <a:p>
            <a:pPr>
              <a:defRPr/>
            </a:pPr>
            <a:endParaRPr lang="zh-TW" altLang="en-US"/>
          </a:p>
        </p:txBody>
      </p:sp>
      <p:sp>
        <p:nvSpPr>
          <p:cNvPr id="12" name="投影片編號版面配置區 5"/>
          <p:cNvSpPr>
            <a:spLocks noGrp="1"/>
          </p:cNvSpPr>
          <p:nvPr>
            <p:ph type="sldNum" sz="quarter" idx="12"/>
          </p:nvPr>
        </p:nvSpPr>
        <p:spPr/>
        <p:txBody>
          <a:bodyPr/>
          <a:lstStyle>
            <a:lvl1pPr>
              <a:defRPr/>
            </a:lvl1pPr>
          </a:lstStyle>
          <a:p>
            <a:pPr>
              <a:defRPr/>
            </a:pPr>
            <a:fld id="{E0EED9D0-639D-4267-BCA2-E80683E4FCC8}" type="slidenum">
              <a:rPr lang="zh-TW" altLang="en-US"/>
              <a:pPr>
                <a:defRPr/>
              </a:pPr>
              <a:t>‹#›</a:t>
            </a:fld>
            <a:endParaRPr lang="zh-TW" altLang="en-US"/>
          </a:p>
        </p:txBody>
      </p:sp>
    </p:spTree>
    <p:extLst>
      <p:ext uri="{BB962C8B-B14F-4D97-AF65-F5344CB8AC3E}">
        <p14:creationId xmlns:p14="http://schemas.microsoft.com/office/powerpoint/2010/main" val="294879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87EF6E86-8004-48C6-9DDD-A8483B9E2CC8}" type="slidenum">
              <a:rPr lang="zh-TW" altLang="en-US"/>
              <a:pPr>
                <a:defRPr/>
              </a:pPr>
              <a:t>‹#›</a:t>
            </a:fld>
            <a:endParaRPr lang="zh-TW" altLang="en-US"/>
          </a:p>
        </p:txBody>
      </p:sp>
    </p:spTree>
    <p:extLst>
      <p:ext uri="{BB962C8B-B14F-4D97-AF65-F5344CB8AC3E}">
        <p14:creationId xmlns:p14="http://schemas.microsoft.com/office/powerpoint/2010/main" val="12754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fld id="{524E7956-16CA-4A2B-9248-7151BF7673BE}" type="datetimeFigureOut">
              <a:rPr lang="zh-TW" altLang="en-US"/>
              <a:pPr>
                <a:defRPr/>
              </a:pPr>
              <a:t>2018/3/23</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E2B286CD-9922-4F55-84F0-F90B5D5ED3EC}" type="slidenum">
              <a:rPr lang="zh-TW" altLang="en-US"/>
              <a:pPr>
                <a:defRPr/>
              </a:pPr>
              <a:t>‹#›</a:t>
            </a:fld>
            <a:endParaRPr lang="zh-TW" altLang="en-US"/>
          </a:p>
        </p:txBody>
      </p:sp>
    </p:spTree>
    <p:extLst>
      <p:ext uri="{BB962C8B-B14F-4D97-AF65-F5344CB8AC3E}">
        <p14:creationId xmlns:p14="http://schemas.microsoft.com/office/powerpoint/2010/main" val="58141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3"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7538" y="9525"/>
            <a:ext cx="469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3875" y="6345238"/>
            <a:ext cx="52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0775" y="63452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內容版面配置區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63975" y="6327775"/>
            <a:ext cx="4206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116632"/>
            <a:ext cx="8229600" cy="720080"/>
          </a:xfrm>
        </p:spPr>
        <p:txBody>
          <a:bodyPr>
            <a:normAutofit/>
          </a:bodyPr>
          <a:lstStyle>
            <a:lvl1pPr>
              <a:defRPr lang="zh-TW" altLang="en-US" sz="3600" b="1" i="0" u="none" strike="noStrike" kern="1200" cap="none"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sym typeface="Arial"/>
              </a:defRPr>
            </a:lvl1pPr>
          </a:lstStyle>
          <a:p>
            <a:r>
              <a:rPr lang="zh-TW" altLang="en-US" dirty="0" smtClean="0"/>
              <a:t>按一下以編輯母片標題樣式</a:t>
            </a:r>
            <a:endParaRPr lang="zh-TW" altLang="en-US" dirty="0"/>
          </a:p>
        </p:txBody>
      </p:sp>
      <p:sp>
        <p:nvSpPr>
          <p:cNvPr id="7" name="日期版面配置區 2"/>
          <p:cNvSpPr>
            <a:spLocks noGrp="1"/>
          </p:cNvSpPr>
          <p:nvPr>
            <p:ph type="dt" sz="half" idx="10"/>
          </p:nvPr>
        </p:nvSpPr>
        <p:spPr/>
        <p:txBody>
          <a:bodyPr/>
          <a:lstStyle>
            <a:lvl1pPr>
              <a:defRPr/>
            </a:lvl1pPr>
          </a:lstStyle>
          <a:p>
            <a:pPr>
              <a:defRPr/>
            </a:pPr>
            <a:endParaRPr lang="zh-TW" altLang="en-US"/>
          </a:p>
        </p:txBody>
      </p:sp>
      <p:sp>
        <p:nvSpPr>
          <p:cNvPr id="8" name="頁尾版面配置區 3"/>
          <p:cNvSpPr>
            <a:spLocks noGrp="1"/>
          </p:cNvSpPr>
          <p:nvPr>
            <p:ph type="ftr" sz="quarter" idx="11"/>
          </p:nvPr>
        </p:nvSpPr>
        <p:spPr/>
        <p:txBody>
          <a:bodyPr/>
          <a:lstStyle>
            <a:lvl1pPr>
              <a:defRPr/>
            </a:lvl1pPr>
          </a:lstStyle>
          <a:p>
            <a:pPr>
              <a:defRPr/>
            </a:pPr>
            <a:endParaRPr lang="zh-TW" altLang="en-US"/>
          </a:p>
        </p:txBody>
      </p:sp>
      <p:sp>
        <p:nvSpPr>
          <p:cNvPr id="9" name="投影片編號版面配置區 4"/>
          <p:cNvSpPr>
            <a:spLocks noGrp="1"/>
          </p:cNvSpPr>
          <p:nvPr>
            <p:ph type="sldNum" sz="quarter" idx="12"/>
          </p:nvPr>
        </p:nvSpPr>
        <p:spPr/>
        <p:txBody>
          <a:bodyPr/>
          <a:lstStyle>
            <a:lvl1pPr>
              <a:defRPr/>
            </a:lvl1pPr>
          </a:lstStyle>
          <a:p>
            <a:pPr>
              <a:defRPr/>
            </a:pPr>
            <a:fld id="{206FEA96-E763-4887-B016-2A1C37E035C3}" type="slidenum">
              <a:rPr lang="zh-TW" altLang="en-US"/>
              <a:pPr>
                <a:defRPr/>
              </a:pPr>
              <a:t>‹#›</a:t>
            </a:fld>
            <a:endParaRPr lang="zh-TW" altLang="en-US"/>
          </a:p>
        </p:txBody>
      </p:sp>
    </p:spTree>
    <p:extLst>
      <p:ext uri="{BB962C8B-B14F-4D97-AF65-F5344CB8AC3E}">
        <p14:creationId xmlns:p14="http://schemas.microsoft.com/office/powerpoint/2010/main" val="355293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圖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27538" y="9525"/>
            <a:ext cx="469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3875" y="6345238"/>
            <a:ext cx="525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30775" y="6345238"/>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內容版面配置區 13"/>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63975" y="6327775"/>
            <a:ext cx="4206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版面配置區 1"/>
          <p:cNvSpPr>
            <a:spLocks noGrp="1"/>
          </p:cNvSpPr>
          <p:nvPr>
            <p:ph type="dt" sz="half" idx="10"/>
          </p:nvPr>
        </p:nvSpPr>
        <p:spPr/>
        <p:txBody>
          <a:bodyPr/>
          <a:lstStyle>
            <a:lvl1pPr>
              <a:defRPr/>
            </a:lvl1pPr>
          </a:lstStyle>
          <a:p>
            <a:pPr>
              <a:defRPr/>
            </a:pPr>
            <a:endParaRPr lang="zh-TW" altLang="en-US"/>
          </a:p>
        </p:txBody>
      </p:sp>
      <p:sp>
        <p:nvSpPr>
          <p:cNvPr id="7" name="頁尾版面配置區 2"/>
          <p:cNvSpPr>
            <a:spLocks noGrp="1"/>
          </p:cNvSpPr>
          <p:nvPr>
            <p:ph type="ftr" sz="quarter" idx="11"/>
          </p:nvPr>
        </p:nvSpPr>
        <p:spPr/>
        <p:txBody>
          <a:bodyPr/>
          <a:lstStyle>
            <a:lvl1pPr>
              <a:defRPr/>
            </a:lvl1pPr>
          </a:lstStyle>
          <a:p>
            <a:pPr>
              <a:defRPr/>
            </a:pPr>
            <a:endParaRPr lang="zh-TW" altLang="en-US"/>
          </a:p>
        </p:txBody>
      </p:sp>
      <p:sp>
        <p:nvSpPr>
          <p:cNvPr id="8" name="投影片編號版面配置區 3"/>
          <p:cNvSpPr>
            <a:spLocks noGrp="1"/>
          </p:cNvSpPr>
          <p:nvPr>
            <p:ph type="sldNum" sz="quarter" idx="12"/>
          </p:nvPr>
        </p:nvSpPr>
        <p:spPr/>
        <p:txBody>
          <a:bodyPr/>
          <a:lstStyle>
            <a:lvl1pPr>
              <a:defRPr/>
            </a:lvl1pPr>
          </a:lstStyle>
          <a:p>
            <a:pPr>
              <a:defRPr/>
            </a:pPr>
            <a:fld id="{CEAFA538-2AAF-4AFE-A3DC-16AB93E643B4}" type="slidenum">
              <a:rPr lang="zh-TW" altLang="en-US"/>
              <a:pPr>
                <a:defRPr/>
              </a:pPr>
              <a:t>‹#›</a:t>
            </a:fld>
            <a:endParaRPr lang="zh-TW" altLang="en-US"/>
          </a:p>
        </p:txBody>
      </p:sp>
    </p:spTree>
    <p:extLst>
      <p:ext uri="{BB962C8B-B14F-4D97-AF65-F5344CB8AC3E}">
        <p14:creationId xmlns:p14="http://schemas.microsoft.com/office/powerpoint/2010/main" val="262679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BA611FCF-A941-4890-B44F-2A3422033416}" type="datetimeFigureOut">
              <a:rPr lang="zh-TW" altLang="en-US"/>
              <a:pPr>
                <a:defRPr/>
              </a:pPr>
              <a:t>2018/3/23</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573862AC-19CC-4FE1-A9F4-DA834D020C95}" type="slidenum">
              <a:rPr lang="zh-TW" altLang="en-US"/>
              <a:pPr>
                <a:defRPr/>
              </a:pPr>
              <a:t>‹#›</a:t>
            </a:fld>
            <a:endParaRPr lang="zh-TW" altLang="en-US"/>
          </a:p>
        </p:txBody>
      </p:sp>
    </p:spTree>
    <p:extLst>
      <p:ext uri="{BB962C8B-B14F-4D97-AF65-F5344CB8AC3E}">
        <p14:creationId xmlns:p14="http://schemas.microsoft.com/office/powerpoint/2010/main" val="420628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29CDBD4B-CA33-4E70-9263-FB05C34C4AA2}" type="datetimeFigureOut">
              <a:rPr lang="zh-TW" altLang="en-US"/>
              <a:pPr>
                <a:defRPr/>
              </a:pPr>
              <a:t>2018/3/23</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56BB4D66-AE4A-4119-B609-354A9AB25547}" type="slidenum">
              <a:rPr lang="zh-TW" altLang="en-US"/>
              <a:pPr>
                <a:defRPr/>
              </a:pPr>
              <a:t>‹#›</a:t>
            </a:fld>
            <a:endParaRPr lang="zh-TW" altLang="en-US"/>
          </a:p>
        </p:txBody>
      </p:sp>
    </p:spTree>
    <p:extLst>
      <p:ext uri="{BB962C8B-B14F-4D97-AF65-F5344CB8AC3E}">
        <p14:creationId xmlns:p14="http://schemas.microsoft.com/office/powerpoint/2010/main" val="320893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32788C8-8C9C-4E44-B678-70F2606D659D}" type="datetimeFigureOut">
              <a:rPr lang="zh-TW" altLang="en-US"/>
              <a:pPr>
                <a:defRPr/>
              </a:pPr>
              <a:t>2018/3/23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14986AC0-18CF-4330-A849-CDC25A16B2B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D:\104年-草屋\成功-教育局長\元素\封面-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46038"/>
            <a:ext cx="9275763" cy="695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4"/>
          <p:cNvSpPr>
            <a:spLocks noChangeArrowheads="1"/>
          </p:cNvSpPr>
          <p:nvPr/>
        </p:nvSpPr>
        <p:spPr bwMode="auto">
          <a:xfrm>
            <a:off x="2090415" y="820043"/>
            <a:ext cx="7143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TW" altLang="en-US" sz="2800" b="1" dirty="0">
                <a:solidFill>
                  <a:schemeClr val="bg1"/>
                </a:solidFill>
                <a:latin typeface="微軟正黑體" pitchFamily="34" charset="-120"/>
                <a:ea typeface="微軟正黑體" pitchFamily="34" charset="-120"/>
              </a:rPr>
              <a:t>臺南市</a:t>
            </a:r>
            <a:r>
              <a:rPr lang="en-US" altLang="zh-TW" sz="2800" b="1" dirty="0">
                <a:solidFill>
                  <a:schemeClr val="bg1"/>
                </a:solidFill>
                <a:latin typeface="微軟正黑體" pitchFamily="34" charset="-120"/>
                <a:ea typeface="微軟正黑體" pitchFamily="34" charset="-120"/>
              </a:rPr>
              <a:t>107</a:t>
            </a:r>
            <a:r>
              <a:rPr lang="zh-TW" altLang="en-US" sz="2800" b="1" dirty="0">
                <a:solidFill>
                  <a:schemeClr val="bg1"/>
                </a:solidFill>
                <a:latin typeface="微軟正黑體" pitchFamily="34" charset="-120"/>
                <a:ea typeface="微軟正黑體" pitchFamily="34" charset="-120"/>
              </a:rPr>
              <a:t>學年度辦理十二年國民基本教育</a:t>
            </a:r>
            <a:br>
              <a:rPr lang="zh-TW" altLang="en-US" sz="2800" b="1" dirty="0">
                <a:solidFill>
                  <a:schemeClr val="bg1"/>
                </a:solidFill>
                <a:latin typeface="微軟正黑體" pitchFamily="34" charset="-120"/>
                <a:ea typeface="微軟正黑體" pitchFamily="34" charset="-120"/>
              </a:rPr>
            </a:br>
            <a:r>
              <a:rPr lang="zh-TW" altLang="en-US" sz="2800" b="1" dirty="0">
                <a:solidFill>
                  <a:schemeClr val="bg1"/>
                </a:solidFill>
                <a:latin typeface="微軟正黑體" pitchFamily="34" charset="-120"/>
                <a:ea typeface="微軟正黑體" pitchFamily="34" charset="-120"/>
              </a:rPr>
              <a:t>精進國中小教學品質</a:t>
            </a:r>
            <a:r>
              <a:rPr lang="zh-TW" altLang="en-US" sz="2800" b="1" dirty="0" smtClean="0">
                <a:solidFill>
                  <a:schemeClr val="bg1"/>
                </a:solidFill>
                <a:latin typeface="微軟正黑體" pitchFamily="34" charset="-120"/>
                <a:ea typeface="微軟正黑體" pitchFamily="34" charset="-120"/>
              </a:rPr>
              <a:t>計畫國教輔導團團務運作撰寫</a:t>
            </a:r>
            <a:r>
              <a:rPr lang="zh-TW" altLang="en-US" sz="2800" b="1" dirty="0">
                <a:solidFill>
                  <a:schemeClr val="bg1"/>
                </a:solidFill>
                <a:latin typeface="微軟正黑體" pitchFamily="34" charset="-120"/>
                <a:ea typeface="微軟正黑體" pitchFamily="34" charset="-120"/>
              </a:rPr>
              <a:t>說明</a:t>
            </a:r>
            <a:r>
              <a:rPr lang="zh-TW" altLang="en-US" sz="2800" b="1" dirty="0" smtClean="0">
                <a:solidFill>
                  <a:schemeClr val="bg1"/>
                </a:solidFill>
                <a:latin typeface="微軟正黑體" pitchFamily="34" charset="-120"/>
                <a:ea typeface="微軟正黑體" pitchFamily="34" charset="-120"/>
              </a:rPr>
              <a:t>會議</a:t>
            </a:r>
            <a:endParaRPr lang="zh-TW" altLang="en-US" sz="2800" b="1" dirty="0">
              <a:solidFill>
                <a:schemeClr val="bg1"/>
              </a:solidFill>
              <a:latin typeface="微軟正黑體" pitchFamily="34" charset="-120"/>
              <a:ea typeface="微軟正黑體" pitchFamily="34" charset="-120"/>
            </a:endParaRPr>
          </a:p>
        </p:txBody>
      </p:sp>
      <p:sp>
        <p:nvSpPr>
          <p:cNvPr id="13316" name="矩形 6"/>
          <p:cNvSpPr>
            <a:spLocks noChangeArrowheads="1"/>
          </p:cNvSpPr>
          <p:nvPr/>
        </p:nvSpPr>
        <p:spPr bwMode="auto">
          <a:xfrm>
            <a:off x="5868144" y="2205038"/>
            <a:ext cx="30700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000" b="1" dirty="0">
                <a:solidFill>
                  <a:schemeClr val="bg1"/>
                </a:solidFill>
                <a:latin typeface="微軟正黑體" pitchFamily="34" charset="-120"/>
                <a:ea typeface="微軟正黑體" pitchFamily="34" charset="-120"/>
              </a:rPr>
              <a:t>報告人</a:t>
            </a:r>
            <a:r>
              <a:rPr lang="zh-TW" altLang="en-US" sz="2000" b="1" dirty="0" smtClean="0">
                <a:solidFill>
                  <a:schemeClr val="bg1"/>
                </a:solidFill>
                <a:latin typeface="微軟正黑體" pitchFamily="34" charset="-120"/>
                <a:ea typeface="微軟正黑體" pitchFamily="34" charset="-120"/>
              </a:rPr>
              <a:t>：</a:t>
            </a:r>
            <a:r>
              <a:rPr lang="zh-TW" altLang="en-US" sz="2000" b="1" dirty="0">
                <a:solidFill>
                  <a:schemeClr val="bg1"/>
                </a:solidFill>
                <a:latin typeface="微軟正黑體" pitchFamily="34" charset="-120"/>
                <a:ea typeface="微軟正黑體" pitchFamily="34" charset="-120"/>
              </a:rPr>
              <a:t>簡辰全</a:t>
            </a:r>
            <a:r>
              <a:rPr lang="zh-TW" altLang="en-US" sz="2000" b="1" dirty="0" smtClean="0">
                <a:solidFill>
                  <a:schemeClr val="bg1"/>
                </a:solidFill>
                <a:latin typeface="微軟正黑體" pitchFamily="34" charset="-120"/>
                <a:ea typeface="微軟正黑體" pitchFamily="34" charset="-120"/>
              </a:rPr>
              <a:t> 課程督學</a:t>
            </a:r>
            <a:endParaRPr lang="zh-TW" altLang="en-US" sz="2000" b="1" dirty="0">
              <a:solidFill>
                <a:schemeClr val="bg1"/>
              </a:solidFill>
              <a:latin typeface="微軟正黑體" pitchFamily="34" charset="-120"/>
              <a:ea typeface="微軟正黑體" pitchFamily="34" charset="-120"/>
            </a:endParaRPr>
          </a:p>
        </p:txBody>
      </p:sp>
      <p:sp>
        <p:nvSpPr>
          <p:cNvPr id="13317" name="矩形 7"/>
          <p:cNvSpPr>
            <a:spLocks noChangeArrowheads="1"/>
          </p:cNvSpPr>
          <p:nvPr/>
        </p:nvSpPr>
        <p:spPr bwMode="auto">
          <a:xfrm>
            <a:off x="7235825" y="404813"/>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dirty="0" smtClean="0">
                <a:solidFill>
                  <a:schemeClr val="tx2"/>
                </a:solidFill>
                <a:latin typeface="Arial Black" pitchFamily="34" charset="0"/>
                <a:ea typeface="華康粗黑體" pitchFamily="49" charset="-120"/>
              </a:rPr>
              <a:t>2018</a:t>
            </a:r>
            <a:r>
              <a:rPr lang="zh-TW" altLang="en-US" dirty="0" smtClean="0">
                <a:solidFill>
                  <a:schemeClr val="tx2"/>
                </a:solidFill>
                <a:latin typeface="Arial Black" pitchFamily="34" charset="0"/>
                <a:ea typeface="華康粗黑體" pitchFamily="49" charset="-120"/>
              </a:rPr>
              <a:t>年</a:t>
            </a:r>
            <a:r>
              <a:rPr lang="en-US" altLang="zh-TW" dirty="0">
                <a:solidFill>
                  <a:schemeClr val="tx2"/>
                </a:solidFill>
                <a:latin typeface="Arial Black" pitchFamily="34" charset="0"/>
                <a:ea typeface="華康粗黑體" pitchFamily="49" charset="-120"/>
              </a:rPr>
              <a:t>3</a:t>
            </a:r>
            <a:r>
              <a:rPr lang="zh-TW" altLang="en-US" dirty="0" smtClean="0">
                <a:solidFill>
                  <a:schemeClr val="tx2"/>
                </a:solidFill>
                <a:latin typeface="Arial Black" pitchFamily="34" charset="0"/>
                <a:ea typeface="華康粗黑體" pitchFamily="49" charset="-120"/>
              </a:rPr>
              <a:t>月</a:t>
            </a:r>
            <a:endParaRPr lang="zh-TW" altLang="en-US" dirty="0">
              <a:solidFill>
                <a:schemeClr val="tx2"/>
              </a:solidFill>
              <a:latin typeface="Arial Black" pitchFamily="34" charset="0"/>
              <a:ea typeface="華康粗黑體" pitchFamily="49" charset="-120"/>
            </a:endParaRPr>
          </a:p>
        </p:txBody>
      </p:sp>
      <p:sp>
        <p:nvSpPr>
          <p:cNvPr id="1331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pPr fontAlgn="base">
              <a:spcBef>
                <a:spcPct val="0"/>
              </a:spcBef>
              <a:spcAft>
                <a:spcPct val="0"/>
              </a:spcAft>
            </a:pPr>
            <a:endParaRPr kumimoji="1" lang="zh-TW" altLang="en-US" sz="1400" smtClean="0">
              <a:latin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57200" y="115888"/>
            <a:ext cx="8229600" cy="720725"/>
          </a:xfrm>
        </p:spPr>
        <p:txBody>
          <a:bodyPr/>
          <a:lstStyle/>
          <a:p>
            <a:pPr eaLnBrk="1" hangingPunct="1"/>
            <a:r>
              <a:rPr smtClean="0">
                <a:sym typeface="Arial" pitchFamily="34" charset="0"/>
              </a:rPr>
              <a:t>七大推動重點</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資料庫圖表 3"/>
          <p:cNvGraphicFramePr/>
          <p:nvPr/>
        </p:nvGraphicFramePr>
        <p:xfrm>
          <a:off x="0" y="836712"/>
          <a:ext cx="91440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5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53006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標題 1"/>
          <p:cNvSpPr>
            <a:spLocks noGrp="1"/>
          </p:cNvSpPr>
          <p:nvPr>
            <p:ph type="title"/>
          </p:nvPr>
        </p:nvSpPr>
        <p:spPr>
          <a:xfrm>
            <a:off x="457200" y="115888"/>
            <a:ext cx="8229600" cy="720725"/>
          </a:xfrm>
        </p:spPr>
        <p:txBody>
          <a:bodyPr/>
          <a:lstStyle/>
          <a:p>
            <a:pPr eaLnBrk="1" hangingPunct="1"/>
            <a:r>
              <a:rPr lang="en-US" altLang="zh-TW" smtClean="0">
                <a:sym typeface="Arial" pitchFamily="34" charset="0"/>
              </a:rPr>
              <a:t>107</a:t>
            </a:r>
            <a:r>
              <a:rPr smtClean="0">
                <a:sym typeface="Arial" pitchFamily="34" charset="0"/>
              </a:rPr>
              <a:t>學年度推動重點（一）</a:t>
            </a:r>
          </a:p>
        </p:txBody>
      </p:sp>
      <p:graphicFrame>
        <p:nvGraphicFramePr>
          <p:cNvPr id="4" name="內容版面配置區 5"/>
          <p:cNvGraphicFramePr>
            <a:graphicFrameLocks noGrp="1"/>
          </p:cNvGraphicFramePr>
          <p:nvPr>
            <p:ph idx="1"/>
          </p:nvPr>
        </p:nvGraphicFramePr>
        <p:xfrm>
          <a:off x="179388" y="981075"/>
          <a:ext cx="8964612" cy="5327650"/>
        </p:xfrm>
        <a:graphic>
          <a:graphicData uri="http://schemas.openxmlformats.org/drawingml/2006/table">
            <a:tbl>
              <a:tblPr firstRow="1" bandRow="1">
                <a:tableStyleId>{93296810-A885-4BE3-A3E7-6D5BEEA58F35}</a:tableStyleId>
              </a:tblPr>
              <a:tblGrid>
                <a:gridCol w="4482306"/>
                <a:gridCol w="4482306"/>
              </a:tblGrid>
              <a:tr h="446193">
                <a:tc>
                  <a:txBody>
                    <a:bodyPr/>
                    <a:lstStyle/>
                    <a:p>
                      <a:pPr algn="ctr"/>
                      <a:r>
                        <a:rPr lang="zh-TW" altLang="en-US" sz="2000" dirty="0" smtClean="0">
                          <a:latin typeface="標楷體" pitchFamily="65" charset="-120"/>
                          <a:ea typeface="標楷體" pitchFamily="65" charset="-120"/>
                        </a:rPr>
                        <a:t>重點事項</a:t>
                      </a:r>
                      <a:endParaRPr lang="zh-TW" altLang="en-US" sz="2000" dirty="0">
                        <a:latin typeface="標楷體" pitchFamily="65" charset="-120"/>
                        <a:ea typeface="標楷體" pitchFamily="65" charset="-120"/>
                      </a:endParaRPr>
                    </a:p>
                  </a:txBody>
                  <a:tcPr marL="91441" marR="91441" marT="45712" marB="45712"/>
                </a:tc>
                <a:tc>
                  <a:txBody>
                    <a:bodyPr/>
                    <a:lstStyle/>
                    <a:p>
                      <a:pPr algn="ctr"/>
                      <a:r>
                        <a:rPr lang="zh-TW" altLang="en-US" sz="2000" dirty="0" smtClean="0">
                          <a:latin typeface="標楷體" pitchFamily="65" charset="-120"/>
                          <a:ea typeface="標楷體" pitchFamily="65" charset="-120"/>
                        </a:rPr>
                        <a:t>建議作法</a:t>
                      </a:r>
                      <a:endParaRPr lang="zh-TW" altLang="en-US" sz="2000" dirty="0">
                        <a:latin typeface="標楷體" pitchFamily="65" charset="-120"/>
                        <a:ea typeface="標楷體" pitchFamily="65" charset="-120"/>
                      </a:endParaRPr>
                    </a:p>
                  </a:txBody>
                  <a:tcPr marL="91441" marR="91441" marT="45712" marB="45712"/>
                </a:tc>
              </a:tr>
              <a:tr h="1394939">
                <a:tc>
                  <a:txBody>
                    <a:bodyPr/>
                    <a:lstStyle/>
                    <a:p>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一</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規劃並引領</a:t>
                      </a:r>
                      <a:r>
                        <a:rPr lang="zh-TW" altLang="en-US" sz="2000" dirty="0" smtClean="0">
                          <a:solidFill>
                            <a:srgbClr val="FF0000"/>
                          </a:solidFill>
                          <a:latin typeface="Times New Roman" pitchFamily="18" charset="0"/>
                          <a:ea typeface="標楷體" pitchFamily="65" charset="-120"/>
                          <a:cs typeface="Times New Roman" pitchFamily="18" charset="0"/>
                        </a:rPr>
                        <a:t>教師</a:t>
                      </a:r>
                      <a:r>
                        <a:rPr lang="zh-TW" altLang="en-US" sz="2000" dirty="0" smtClean="0">
                          <a:latin typeface="Times New Roman" pitchFamily="18" charset="0"/>
                          <a:ea typeface="標楷體" pitchFamily="65" charset="-120"/>
                          <a:cs typeface="Times New Roman" pitchFamily="18" charset="0"/>
                        </a:rPr>
                        <a:t>落實十二年國民</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基本教育課程綱要之精神與內涵</a:t>
                      </a:r>
                      <a:endParaRPr lang="zh-TW" altLang="en-US" sz="2000" dirty="0">
                        <a:latin typeface="Times New Roman" pitchFamily="18" charset="0"/>
                        <a:ea typeface="標楷體" pitchFamily="65" charset="-120"/>
                        <a:cs typeface="Times New Roman" pitchFamily="18" charset="0"/>
                      </a:endParaRPr>
                    </a:p>
                  </a:txBody>
                  <a:tcPr marL="91441" marR="91441" marT="45712" marB="45712" anchor="ctr"/>
                </a:tc>
                <a:tc>
                  <a:txBody>
                    <a:bodyPr/>
                    <a:lstStyle/>
                    <a:p>
                      <a:pPr>
                        <a:lnSpc>
                          <a:spcPct val="120000"/>
                        </a:lnSpc>
                      </a:pPr>
                      <a:r>
                        <a:rPr lang="zh-TW" altLang="en-US" sz="2000" dirty="0" smtClean="0">
                          <a:latin typeface="Times New Roman" pitchFamily="18" charset="0"/>
                          <a:ea typeface="標楷體" pitchFamily="65" charset="-120"/>
                          <a:cs typeface="Times New Roman" pitchFamily="18" charset="0"/>
                        </a:rPr>
                        <a:t>規劃總綱宣講、領綱宣講、核心素養導向的教學及評量例示、跨領域課程及教學、校本課程等等增能活動</a:t>
                      </a:r>
                      <a:endParaRPr lang="zh-TW" altLang="en-US" sz="2000" dirty="0">
                        <a:latin typeface="Times New Roman" pitchFamily="18" charset="0"/>
                        <a:ea typeface="標楷體" pitchFamily="65" charset="-120"/>
                        <a:cs typeface="Times New Roman" pitchFamily="18" charset="0"/>
                      </a:endParaRPr>
                    </a:p>
                  </a:txBody>
                  <a:tcPr marL="91441" marR="91441" marT="45712" marB="45712" anchor="ctr"/>
                </a:tc>
              </a:tr>
              <a:tr h="1924849">
                <a:tc>
                  <a:txBody>
                    <a:bodyPr/>
                    <a:lstStyle/>
                    <a:p>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二</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強化並督導學校落實課程發展委</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員會、教學研究會、學年會議等</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a:t>
                      </a:r>
                      <a:r>
                        <a:rPr lang="zh-TW" altLang="en-US" sz="2000" dirty="0" smtClean="0">
                          <a:solidFill>
                            <a:srgbClr val="FF0000"/>
                          </a:solidFill>
                          <a:latin typeface="Times New Roman" pitchFamily="18" charset="0"/>
                          <a:ea typeface="標楷體" pitchFamily="65" charset="-120"/>
                          <a:cs typeface="Times New Roman" pitchFamily="18" charset="0"/>
                        </a:rPr>
                        <a:t>課程發展與教學精進相關組織之</a:t>
                      </a:r>
                      <a:endParaRPr lang="en-US" altLang="zh-TW" sz="2000" dirty="0" smtClean="0">
                        <a:solidFill>
                          <a:srgbClr val="FF0000"/>
                        </a:solidFill>
                        <a:latin typeface="Times New Roman" pitchFamily="18" charset="0"/>
                        <a:ea typeface="標楷體" pitchFamily="65" charset="-120"/>
                        <a:cs typeface="Times New Roman" pitchFamily="18" charset="0"/>
                      </a:endParaRPr>
                    </a:p>
                    <a:p>
                      <a:r>
                        <a:rPr lang="zh-TW" altLang="en-US" sz="2000" dirty="0" smtClean="0">
                          <a:solidFill>
                            <a:srgbClr val="FF0000"/>
                          </a:solidFill>
                          <a:latin typeface="Times New Roman" pitchFamily="18" charset="0"/>
                          <a:ea typeface="標楷體" pitchFamily="65" charset="-120"/>
                          <a:cs typeface="Times New Roman" pitchFamily="18" charset="0"/>
                        </a:rPr>
                        <a:t>    運作</a:t>
                      </a:r>
                      <a:r>
                        <a:rPr lang="zh-TW" altLang="en-US" sz="2000" dirty="0" smtClean="0">
                          <a:latin typeface="Times New Roman" pitchFamily="18" charset="0"/>
                          <a:ea typeface="標楷體" pitchFamily="65" charset="-120"/>
                          <a:cs typeface="Times New Roman" pitchFamily="18" charset="0"/>
                        </a:rPr>
                        <a:t>，發揮校內推動課程發展與</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教學實踐之專業功能。</a:t>
                      </a:r>
                      <a:endParaRPr lang="zh-TW" altLang="en-US" sz="2000" dirty="0">
                        <a:latin typeface="Times New Roman" pitchFamily="18" charset="0"/>
                        <a:ea typeface="標楷體" pitchFamily="65" charset="-120"/>
                        <a:cs typeface="Times New Roman" pitchFamily="18" charset="0"/>
                      </a:endParaRPr>
                    </a:p>
                  </a:txBody>
                  <a:tcPr marL="91441" marR="91441" marT="45712" marB="45712" anchor="ctr"/>
                </a:tc>
                <a:tc>
                  <a:txBody>
                    <a:bodyPr/>
                    <a:lstStyle/>
                    <a:p>
                      <a:pPr>
                        <a:lnSpc>
                          <a:spcPct val="120000"/>
                        </a:lnSpc>
                      </a:pPr>
                      <a:r>
                        <a:rPr lang="en-US" altLang="zh-TW" sz="2000" dirty="0" smtClean="0">
                          <a:latin typeface="Times New Roman" pitchFamily="18" charset="0"/>
                          <a:ea typeface="標楷體" pitchFamily="65" charset="-120"/>
                          <a:cs typeface="Times New Roman" pitchFamily="18" charset="0"/>
                        </a:rPr>
                        <a:t>1.</a:t>
                      </a:r>
                      <a:r>
                        <a:rPr lang="zh-TW" altLang="en-US" sz="2000" dirty="0" smtClean="0">
                          <a:latin typeface="Times New Roman" pitchFamily="18" charset="0"/>
                          <a:ea typeface="標楷體" pitchFamily="65" charset="-120"/>
                          <a:cs typeface="Times New Roman" pitchFamily="18" charset="0"/>
                        </a:rPr>
                        <a:t>規劃課程發展委員會委員研習活動</a:t>
                      </a:r>
                      <a:endParaRPr lang="en-US" altLang="zh-TW" sz="2000" dirty="0" smtClean="0">
                        <a:latin typeface="Times New Roman" pitchFamily="18" charset="0"/>
                        <a:ea typeface="標楷體" pitchFamily="65" charset="-120"/>
                        <a:cs typeface="Times New Roman" pitchFamily="18" charset="0"/>
                      </a:endParaRPr>
                    </a:p>
                    <a:p>
                      <a:pPr>
                        <a:lnSpc>
                          <a:spcPct val="120000"/>
                        </a:lnSpc>
                      </a:pPr>
                      <a:r>
                        <a:rPr lang="en-US" altLang="zh-TW" sz="2000" dirty="0" smtClean="0">
                          <a:latin typeface="Times New Roman" pitchFamily="18" charset="0"/>
                          <a:ea typeface="標楷體" pitchFamily="65" charset="-120"/>
                          <a:cs typeface="Times New Roman" pitchFamily="18" charset="0"/>
                        </a:rPr>
                        <a:t>2.</a:t>
                      </a:r>
                      <a:r>
                        <a:rPr lang="zh-TW" altLang="en-US" sz="2000" dirty="0" smtClean="0">
                          <a:latin typeface="Times New Roman" pitchFamily="18" charset="0"/>
                          <a:ea typeface="標楷體" pitchFamily="65" charset="-120"/>
                          <a:cs typeface="Times New Roman" pitchFamily="18" charset="0"/>
                        </a:rPr>
                        <a:t>鼓勵學校教學研究會、學年會議以</a:t>
                      </a:r>
                      <a:endParaRPr lang="en-US" altLang="zh-TW" sz="2000" dirty="0" smtClean="0">
                        <a:latin typeface="Times New Roman" pitchFamily="18" charset="0"/>
                        <a:ea typeface="標楷體" pitchFamily="65" charset="-120"/>
                        <a:cs typeface="Times New Roman" pitchFamily="18" charset="0"/>
                      </a:endParaRPr>
                    </a:p>
                    <a:p>
                      <a:pPr>
                        <a:lnSpc>
                          <a:spcPct val="120000"/>
                        </a:lnSpc>
                      </a:pPr>
                      <a:r>
                        <a:rPr lang="zh-TW" altLang="en-US" sz="2000" dirty="0" smtClean="0">
                          <a:latin typeface="Times New Roman" pitchFamily="18" charset="0"/>
                          <a:ea typeface="標楷體" pitchFamily="65" charset="-120"/>
                          <a:cs typeface="Times New Roman" pitchFamily="18" charset="0"/>
                        </a:rPr>
                        <a:t>  社群方式運作</a:t>
                      </a:r>
                      <a:endParaRPr lang="zh-TW" altLang="en-US" sz="2000" dirty="0">
                        <a:latin typeface="Times New Roman" pitchFamily="18" charset="0"/>
                        <a:ea typeface="標楷體" pitchFamily="65" charset="-120"/>
                        <a:cs typeface="Times New Roman" pitchFamily="18" charset="0"/>
                      </a:endParaRPr>
                    </a:p>
                  </a:txBody>
                  <a:tcPr marL="91441" marR="91441" marT="45712" marB="45712" anchor="ctr"/>
                </a:tc>
              </a:tr>
              <a:tr h="1561669">
                <a:tc>
                  <a:txBody>
                    <a:bodyPr/>
                    <a:lstStyle/>
                    <a:p>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三</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辦理課程</a:t>
                      </a:r>
                      <a:r>
                        <a:rPr lang="zh-TW" altLang="en-US" sz="2000" dirty="0" smtClean="0">
                          <a:solidFill>
                            <a:srgbClr val="FF0000"/>
                          </a:solidFill>
                          <a:latin typeface="Times New Roman" pitchFamily="18" charset="0"/>
                          <a:ea typeface="標楷體" pitchFamily="65" charset="-120"/>
                          <a:cs typeface="Times New Roman" pitchFamily="18" charset="0"/>
                        </a:rPr>
                        <a:t>教學領導人之增能</a:t>
                      </a:r>
                      <a:r>
                        <a:rPr lang="zh-TW" altLang="en-US" sz="2000" dirty="0" smtClean="0">
                          <a:latin typeface="Times New Roman" pitchFamily="18" charset="0"/>
                          <a:ea typeface="標楷體" pitchFamily="65" charset="-120"/>
                          <a:cs typeface="Times New Roman" pitchFamily="18" charset="0"/>
                        </a:rPr>
                        <a:t>，及</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a:t>
                      </a:r>
                      <a:r>
                        <a:rPr lang="zh-TW" altLang="en-US" sz="2000" dirty="0" smtClean="0">
                          <a:solidFill>
                            <a:srgbClr val="FF0000"/>
                          </a:solidFill>
                          <a:latin typeface="Times New Roman" pitchFamily="18" charset="0"/>
                          <a:ea typeface="標楷體" pitchFamily="65" charset="-120"/>
                          <a:cs typeface="Times New Roman" pitchFamily="18" charset="0"/>
                        </a:rPr>
                        <a:t>教學輔導教師</a:t>
                      </a:r>
                      <a:r>
                        <a:rPr lang="zh-TW" altLang="en-US" sz="2000" dirty="0" smtClean="0">
                          <a:latin typeface="Times New Roman" pitchFamily="18" charset="0"/>
                          <a:ea typeface="標楷體" pitchFamily="65" charset="-120"/>
                          <a:cs typeface="Times New Roman" pitchFamily="18" charset="0"/>
                        </a:rPr>
                        <a:t>、</a:t>
                      </a:r>
                      <a:r>
                        <a:rPr lang="zh-TW" altLang="en-US" sz="2000" dirty="0" smtClean="0">
                          <a:solidFill>
                            <a:srgbClr val="FF0000"/>
                          </a:solidFill>
                          <a:latin typeface="Times New Roman" pitchFamily="18" charset="0"/>
                          <a:ea typeface="標楷體" pitchFamily="65" charset="-120"/>
                          <a:cs typeface="Times New Roman" pitchFamily="18" charset="0"/>
                        </a:rPr>
                        <a:t>專業回饋人員</a:t>
                      </a:r>
                      <a:r>
                        <a:rPr lang="zh-TW" altLang="en-US" sz="2000" dirty="0" smtClean="0">
                          <a:latin typeface="Times New Roman" pitchFamily="18" charset="0"/>
                          <a:ea typeface="標楷體" pitchFamily="65" charset="-120"/>
                          <a:cs typeface="Times New Roman" pitchFamily="18" charset="0"/>
                        </a:rPr>
                        <a:t>之</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培訓，提升學習領導素養，落實</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    課程與教學推動相關計畫。</a:t>
                      </a:r>
                      <a:endParaRPr lang="zh-TW" altLang="en-US" sz="2000" dirty="0">
                        <a:latin typeface="Times New Roman" pitchFamily="18" charset="0"/>
                        <a:ea typeface="標楷體" pitchFamily="65" charset="-120"/>
                        <a:cs typeface="Times New Roman" pitchFamily="18" charset="0"/>
                      </a:endParaRPr>
                    </a:p>
                  </a:txBody>
                  <a:tcPr marL="91441" marR="91441" marT="45712" marB="45712" anchor="ctr"/>
                </a:tc>
                <a:tc>
                  <a:txBody>
                    <a:bodyPr/>
                    <a:lstStyle/>
                    <a:p>
                      <a:pPr marL="268288" indent="-268288">
                        <a:lnSpc>
                          <a:spcPct val="120000"/>
                        </a:lnSpc>
                      </a:pPr>
                      <a:r>
                        <a:rPr lang="en-US" altLang="zh-TW" sz="2000" dirty="0" smtClean="0">
                          <a:latin typeface="Times New Roman" pitchFamily="18" charset="0"/>
                          <a:ea typeface="標楷體" pitchFamily="65" charset="-120"/>
                          <a:cs typeface="Times New Roman" pitchFamily="18" charset="0"/>
                        </a:rPr>
                        <a:t>1.</a:t>
                      </a:r>
                      <a:r>
                        <a:rPr lang="zh-TW" altLang="en-US" sz="2000" dirty="0" smtClean="0">
                          <a:latin typeface="Times New Roman" pitchFamily="18" charset="0"/>
                          <a:ea typeface="標楷體" pitchFamily="65" charset="-120"/>
                          <a:cs typeface="Times New Roman" pitchFamily="18" charset="0"/>
                        </a:rPr>
                        <a:t>對象</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教學領導人</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科長、督學、校長、主任、組長</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、教學輔導教師、專業回饋人員。</a:t>
                      </a:r>
                      <a:endParaRPr lang="en-US" altLang="zh-TW" sz="2000" dirty="0" smtClean="0">
                        <a:latin typeface="Times New Roman" pitchFamily="18" charset="0"/>
                        <a:ea typeface="標楷體" pitchFamily="65" charset="-120"/>
                        <a:cs typeface="Times New Roman" pitchFamily="18" charset="0"/>
                      </a:endParaRPr>
                    </a:p>
                    <a:p>
                      <a:pPr marL="268288" indent="-268288">
                        <a:lnSpc>
                          <a:spcPct val="120000"/>
                        </a:lnSpc>
                      </a:pPr>
                      <a:r>
                        <a:rPr lang="en-US" altLang="zh-TW" sz="2000" dirty="0" smtClean="0">
                          <a:latin typeface="Times New Roman" pitchFamily="18" charset="0"/>
                          <a:ea typeface="標楷體" pitchFamily="65" charset="-120"/>
                          <a:cs typeface="Times New Roman" pitchFamily="18" charset="0"/>
                        </a:rPr>
                        <a:t>2.</a:t>
                      </a:r>
                      <a:r>
                        <a:rPr lang="zh-TW" altLang="en-US" sz="2000" dirty="0" smtClean="0">
                          <a:latin typeface="Times New Roman" pitchFamily="18" charset="0"/>
                          <a:ea typeface="標楷體" pitchFamily="65" charset="-120"/>
                          <a:cs typeface="Times New Roman" pitchFamily="18" charset="0"/>
                        </a:rPr>
                        <a:t>方式：社群、工作坊</a:t>
                      </a:r>
                      <a:endParaRPr lang="zh-TW" altLang="en-US" sz="2000" dirty="0">
                        <a:latin typeface="Times New Roman" pitchFamily="18" charset="0"/>
                        <a:ea typeface="標楷體" pitchFamily="65" charset="-120"/>
                        <a:cs typeface="Times New Roman" pitchFamily="18" charset="0"/>
                      </a:endParaRPr>
                    </a:p>
                  </a:txBody>
                  <a:tcPr marL="91441" marR="91441" marT="45712" marB="45712"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標題 1"/>
          <p:cNvSpPr>
            <a:spLocks noGrp="1"/>
          </p:cNvSpPr>
          <p:nvPr>
            <p:ph type="title"/>
          </p:nvPr>
        </p:nvSpPr>
        <p:spPr>
          <a:xfrm>
            <a:off x="193675" y="115888"/>
            <a:ext cx="8607425" cy="814387"/>
          </a:xfrm>
        </p:spPr>
        <p:txBody>
          <a:bodyPr/>
          <a:lstStyle/>
          <a:p>
            <a:pPr eaLnBrk="1" hangingPunct="1"/>
            <a:r>
              <a:rPr lang="en-US" altLang="zh-TW" smtClean="0">
                <a:sym typeface="Arial" pitchFamily="34" charset="0"/>
              </a:rPr>
              <a:t>107</a:t>
            </a:r>
            <a:r>
              <a:rPr smtClean="0">
                <a:sym typeface="Arial" pitchFamily="34" charset="0"/>
              </a:rPr>
              <a:t>學年度推動重點（二）</a:t>
            </a:r>
          </a:p>
        </p:txBody>
      </p:sp>
      <p:pic>
        <p:nvPicPr>
          <p:cNvPr id="24579" name="table"/>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638" y="881063"/>
            <a:ext cx="8618537" cy="58610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標題 1"/>
          <p:cNvSpPr>
            <a:spLocks noGrp="1"/>
          </p:cNvSpPr>
          <p:nvPr>
            <p:ph type="title"/>
          </p:nvPr>
        </p:nvSpPr>
        <p:spPr>
          <a:xfrm>
            <a:off x="457200" y="115888"/>
            <a:ext cx="8229600" cy="720725"/>
          </a:xfrm>
        </p:spPr>
        <p:txBody>
          <a:bodyPr/>
          <a:lstStyle/>
          <a:p>
            <a:pPr eaLnBrk="1" hangingPunct="1"/>
            <a:r>
              <a:rPr smtClean="0">
                <a:sym typeface="Arial" pitchFamily="34" charset="0"/>
              </a:rPr>
              <a:t>配合教育部三大事項之一</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65345180"/>
              </p:ext>
            </p:extLst>
          </p:nvPr>
        </p:nvGraphicFramePr>
        <p:xfrm>
          <a:off x="241300" y="1052513"/>
          <a:ext cx="8651875" cy="5006975"/>
        </p:xfrm>
        <a:graphic>
          <a:graphicData uri="http://schemas.openxmlformats.org/drawingml/2006/table">
            <a:tbl>
              <a:tblPr firstRow="1" bandRow="1">
                <a:tableStyleId>{21E4AEA4-8DFA-4A89-87EB-49C32662AFE0}</a:tableStyleId>
              </a:tblPr>
              <a:tblGrid>
                <a:gridCol w="2682013"/>
                <a:gridCol w="2657275"/>
                <a:gridCol w="3312587"/>
              </a:tblGrid>
              <a:tr h="580618">
                <a:tc>
                  <a:txBody>
                    <a:bodyPr/>
                    <a:lstStyle/>
                    <a:p>
                      <a:pPr algn="ctr">
                        <a:spcAft>
                          <a:spcPts val="0"/>
                        </a:spcAft>
                      </a:pPr>
                      <a:r>
                        <a:rPr lang="zh-TW" sz="2000" kern="100" dirty="0">
                          <a:effectLst/>
                          <a:latin typeface="標楷體" pitchFamily="65" charset="-120"/>
                          <a:ea typeface="標楷體" pitchFamily="65" charset="-120"/>
                        </a:rPr>
                        <a:t>類別</a:t>
                      </a:r>
                    </a:p>
                  </a:txBody>
                  <a:tcPr marL="68585" marR="68585" marT="0" marB="0" anchor="ctr"/>
                </a:tc>
                <a:tc>
                  <a:txBody>
                    <a:bodyPr/>
                    <a:lstStyle/>
                    <a:p>
                      <a:pPr algn="ctr">
                        <a:spcAft>
                          <a:spcPts val="0"/>
                        </a:spcAft>
                      </a:pPr>
                      <a:r>
                        <a:rPr lang="zh-TW" sz="2000" kern="100" dirty="0">
                          <a:effectLst/>
                          <a:latin typeface="標楷體" pitchFamily="65" charset="-120"/>
                          <a:ea typeface="標楷體" pitchFamily="65" charset="-120"/>
                        </a:rPr>
                        <a:t>項目</a:t>
                      </a:r>
                    </a:p>
                  </a:txBody>
                  <a:tcPr marL="68585" marR="68585" marT="0" marB="0" anchor="ctr"/>
                </a:tc>
                <a:tc>
                  <a:txBody>
                    <a:bodyPr/>
                    <a:lstStyle/>
                    <a:p>
                      <a:pPr algn="ctr">
                        <a:spcAft>
                          <a:spcPts val="0"/>
                        </a:spcAft>
                      </a:pPr>
                      <a:r>
                        <a:rPr lang="zh-TW" sz="2000" kern="100" dirty="0">
                          <a:effectLst/>
                          <a:latin typeface="標楷體" pitchFamily="65" charset="-120"/>
                          <a:ea typeface="標楷體" pitchFamily="65" charset="-120"/>
                        </a:rPr>
                        <a:t>具體措施</a:t>
                      </a:r>
                    </a:p>
                  </a:txBody>
                  <a:tcPr marL="68585" marR="68585" marT="0" marB="0" anchor="ctr"/>
                </a:tc>
              </a:tr>
              <a:tr h="2505830">
                <a:tc rowSpan="2">
                  <a:txBody>
                    <a:bodyPr/>
                    <a:lstStyle/>
                    <a:p>
                      <a:r>
                        <a:rPr lang="zh-TW" altLang="zh-TW" sz="2400" kern="1200" dirty="0" smtClean="0">
                          <a:effectLst/>
                          <a:latin typeface="Times New Roman" pitchFamily="18" charset="0"/>
                          <a:ea typeface="標楷體" pitchFamily="65" charset="-120"/>
                          <a:cs typeface="Times New Roman" pitchFamily="18" charset="0"/>
                        </a:rPr>
                        <a:t>一、落實十二年國民基本教育課程綱要之精神與內涵</a:t>
                      </a:r>
                      <a:endParaRPr lang="zh-TW" altLang="en-US" sz="2400" dirty="0">
                        <a:latin typeface="Times New Roman" pitchFamily="18" charset="0"/>
                        <a:ea typeface="標楷體" pitchFamily="65" charset="-120"/>
                        <a:cs typeface="Times New Roman" pitchFamily="18" charset="0"/>
                      </a:endParaRPr>
                    </a:p>
                  </a:txBody>
                  <a:tcPr marL="91446" marR="91446" marT="45727" marB="45727" anchor="ctr"/>
                </a:tc>
                <a:tc>
                  <a:txBody>
                    <a:bodyPr/>
                    <a:lstStyle/>
                    <a:p>
                      <a:pPr>
                        <a:lnSpc>
                          <a:spcPct val="110000"/>
                        </a:lnSpc>
                      </a:pPr>
                      <a:r>
                        <a:rPr lang="en-US" altLang="zh-TW" sz="2400" kern="1200" dirty="0" smtClean="0">
                          <a:effectLst/>
                          <a:latin typeface="Times New Roman" pitchFamily="18" charset="0"/>
                          <a:ea typeface="標楷體" pitchFamily="65" charset="-120"/>
                          <a:cs typeface="Times New Roman" pitchFamily="18" charset="0"/>
                        </a:rPr>
                        <a:t>(</a:t>
                      </a:r>
                      <a:r>
                        <a:rPr lang="zh-TW" altLang="zh-TW" sz="2400" kern="1200" dirty="0" smtClean="0">
                          <a:effectLst/>
                          <a:latin typeface="Times New Roman" pitchFamily="18" charset="0"/>
                          <a:ea typeface="標楷體" pitchFamily="65" charset="-120"/>
                          <a:cs typeface="Times New Roman" pitchFamily="18" charset="0"/>
                        </a:rPr>
                        <a:t>一</a:t>
                      </a:r>
                      <a:r>
                        <a:rPr lang="en-US" altLang="zh-TW" sz="2400" kern="1200" dirty="0" smtClean="0">
                          <a:effectLst/>
                          <a:latin typeface="Times New Roman" pitchFamily="18" charset="0"/>
                          <a:ea typeface="標楷體" pitchFamily="65" charset="-120"/>
                          <a:cs typeface="Times New Roman" pitchFamily="18" charset="0"/>
                        </a:rPr>
                        <a:t>)</a:t>
                      </a:r>
                      <a:r>
                        <a:rPr lang="zh-TW" altLang="zh-TW" sz="2400" kern="1200" dirty="0" smtClean="0">
                          <a:effectLst/>
                          <a:latin typeface="Times New Roman" pitchFamily="18" charset="0"/>
                          <a:ea typeface="標楷體" pitchFamily="65" charset="-120"/>
                          <a:cs typeface="Times New Roman" pitchFamily="18" charset="0"/>
                        </a:rPr>
                        <a:t>強化地方政府及學校認知及理解十二年國民基本教育課程綱要</a:t>
                      </a:r>
                      <a:endParaRPr lang="en-US" altLang="zh-TW" sz="2400" kern="1200" dirty="0" smtClean="0">
                        <a:effectLst/>
                        <a:latin typeface="Times New Roman" pitchFamily="18" charset="0"/>
                        <a:ea typeface="標楷體" pitchFamily="65" charset="-120"/>
                        <a:cs typeface="Times New Roman" pitchFamily="18" charset="0"/>
                      </a:endParaRPr>
                    </a:p>
                    <a:p>
                      <a:pPr>
                        <a:lnSpc>
                          <a:spcPct val="110000"/>
                        </a:lnSpc>
                      </a:pPr>
                      <a:r>
                        <a:rPr lang="zh-TW" altLang="zh-TW" sz="2400" kern="1200" dirty="0" smtClean="0">
                          <a:effectLst/>
                          <a:latin typeface="Times New Roman" pitchFamily="18" charset="0"/>
                          <a:ea typeface="標楷體" pitchFamily="65" charset="-120"/>
                          <a:cs typeface="Times New Roman" pitchFamily="18" charset="0"/>
                        </a:rPr>
                        <a:t>（總綱</a:t>
                      </a:r>
                      <a:r>
                        <a:rPr lang="zh-TW" altLang="zh-TW" sz="2400" kern="1200" dirty="0" smtClean="0">
                          <a:effectLst/>
                          <a:latin typeface="Times New Roman" pitchFamily="18" charset="0"/>
                          <a:ea typeface="標楷體" pitchFamily="65" charset="-120"/>
                          <a:cs typeface="Times New Roman" pitchFamily="18" charset="0"/>
                        </a:rPr>
                        <a:t>）</a:t>
                      </a:r>
                      <a:endParaRPr lang="zh-TW" altLang="en-US" sz="2400" dirty="0">
                        <a:solidFill>
                          <a:srgbClr val="FF0000"/>
                        </a:solidFill>
                        <a:latin typeface="Times New Roman" pitchFamily="18" charset="0"/>
                        <a:ea typeface="標楷體" pitchFamily="65" charset="-120"/>
                        <a:cs typeface="Times New Roman" pitchFamily="18" charset="0"/>
                      </a:endParaRPr>
                    </a:p>
                  </a:txBody>
                  <a:tcPr marL="91446" marR="91446" marT="45727" marB="45727"/>
                </a:tc>
                <a:tc>
                  <a:txBody>
                    <a:bodyPr/>
                    <a:lstStyle/>
                    <a:p>
                      <a:pPr>
                        <a:lnSpc>
                          <a:spcPct val="110000"/>
                        </a:lnSpc>
                      </a:pPr>
                      <a:r>
                        <a:rPr lang="en-US" altLang="zh-TW" sz="2400" dirty="0" smtClean="0">
                          <a:latin typeface="Times New Roman" pitchFamily="18" charset="0"/>
                          <a:ea typeface="標楷體" pitchFamily="65" charset="-120"/>
                          <a:cs typeface="Times New Roman" pitchFamily="18" charset="0"/>
                        </a:rPr>
                        <a:t>1.</a:t>
                      </a:r>
                      <a:r>
                        <a:rPr lang="zh-TW" altLang="en-US" sz="2400" dirty="0" smtClean="0">
                          <a:latin typeface="Times New Roman" pitchFamily="18" charset="0"/>
                          <a:ea typeface="標楷體" pitchFamily="65" charset="-120"/>
                          <a:cs typeface="Times New Roman" pitchFamily="18" charset="0"/>
                        </a:rPr>
                        <a:t>增能</a:t>
                      </a:r>
                      <a:r>
                        <a:rPr lang="zh-TW" altLang="en-US" sz="2400" dirty="0" smtClean="0">
                          <a:solidFill>
                            <a:srgbClr val="FF0000"/>
                          </a:solidFill>
                          <a:latin typeface="Times New Roman" pitchFamily="18" charset="0"/>
                          <a:ea typeface="標楷體" pitchFamily="65" charset="-120"/>
                          <a:cs typeface="Times New Roman" pitchFamily="18" charset="0"/>
                        </a:rPr>
                        <a:t>課程與教學領導人</a:t>
                      </a:r>
                      <a:r>
                        <a:rPr lang="zh-TW" altLang="en-US" sz="2400" dirty="0" smtClean="0">
                          <a:latin typeface="Times New Roman" pitchFamily="18" charset="0"/>
                          <a:ea typeface="標楷體" pitchFamily="65" charset="-120"/>
                          <a:cs typeface="Times New Roman" pitchFamily="18" charset="0"/>
                        </a:rPr>
                        <a:t>參與新課綱推動之素養</a:t>
                      </a:r>
                      <a:endParaRPr lang="en-US" altLang="zh-TW" sz="2400" dirty="0" smtClean="0">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altLang="zh-TW" sz="2400" kern="1200" dirty="0" smtClean="0">
                          <a:effectLst/>
                          <a:latin typeface="Times New Roman" pitchFamily="18" charset="0"/>
                          <a:ea typeface="標楷體" pitchFamily="65" charset="-120"/>
                          <a:cs typeface="Times New Roman" pitchFamily="18" charset="0"/>
                        </a:rPr>
                        <a:t>2.</a:t>
                      </a:r>
                      <a:r>
                        <a:rPr lang="zh-TW" altLang="zh-TW" sz="2400" kern="1200" dirty="0" smtClean="0">
                          <a:effectLst/>
                          <a:latin typeface="Times New Roman" pitchFamily="18" charset="0"/>
                          <a:ea typeface="標楷體" pitchFamily="65" charset="-120"/>
                          <a:cs typeface="Times New Roman" pitchFamily="18" charset="0"/>
                        </a:rPr>
                        <a:t>強化</a:t>
                      </a:r>
                      <a:r>
                        <a:rPr lang="zh-TW" altLang="zh-TW" sz="2400" kern="1200" dirty="0" smtClean="0">
                          <a:solidFill>
                            <a:srgbClr val="FF0000"/>
                          </a:solidFill>
                          <a:effectLst/>
                          <a:latin typeface="Times New Roman" pitchFamily="18" charset="0"/>
                          <a:ea typeface="標楷體" pitchFamily="65" charset="-120"/>
                          <a:cs typeface="Times New Roman" pitchFamily="18" charset="0"/>
                        </a:rPr>
                        <a:t>教師</a:t>
                      </a:r>
                      <a:r>
                        <a:rPr lang="zh-TW" altLang="zh-TW" sz="2400" kern="1200" dirty="0" smtClean="0">
                          <a:effectLst/>
                          <a:latin typeface="Times New Roman" pitchFamily="18" charset="0"/>
                          <a:ea typeface="標楷體" pitchFamily="65" charset="-120"/>
                          <a:cs typeface="Times New Roman" pitchFamily="18" charset="0"/>
                        </a:rPr>
                        <a:t>實踐新課綱之專業</a:t>
                      </a:r>
                      <a:r>
                        <a:rPr lang="zh-TW" altLang="zh-TW" sz="2400" kern="1200" dirty="0" smtClean="0">
                          <a:solidFill>
                            <a:srgbClr val="FF0000"/>
                          </a:solidFill>
                          <a:effectLst/>
                          <a:latin typeface="Times New Roman" pitchFamily="18" charset="0"/>
                          <a:ea typeface="標楷體" pitchFamily="65" charset="-120"/>
                          <a:cs typeface="Times New Roman" pitchFamily="18" charset="0"/>
                        </a:rPr>
                        <a:t>準備度</a:t>
                      </a:r>
                      <a:endParaRPr lang="en-US" altLang="zh-TW" sz="2400" kern="1200" dirty="0" smtClean="0">
                        <a:solidFill>
                          <a:srgbClr val="FF0000"/>
                        </a:solidFill>
                        <a:effectLst/>
                        <a:latin typeface="Times New Roman" pitchFamily="18" charset="0"/>
                        <a:ea typeface="標楷體" pitchFamily="65" charset="-120"/>
                        <a:cs typeface="Times New Roman" pitchFamily="18"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altLang="zh-TW" sz="2400" kern="1200" dirty="0" smtClean="0">
                          <a:effectLst/>
                          <a:latin typeface="Times New Roman" pitchFamily="18" charset="0"/>
                          <a:ea typeface="標楷體" pitchFamily="65" charset="-120"/>
                          <a:cs typeface="Times New Roman" pitchFamily="18" charset="0"/>
                        </a:rPr>
                        <a:t>3.</a:t>
                      </a:r>
                      <a:r>
                        <a:rPr lang="zh-TW" altLang="zh-TW" sz="2400" kern="1200" dirty="0" smtClean="0">
                          <a:effectLst/>
                          <a:latin typeface="Times New Roman" pitchFamily="18" charset="0"/>
                          <a:ea typeface="標楷體" pitchFamily="65" charset="-120"/>
                          <a:cs typeface="Times New Roman" pitchFamily="18" charset="0"/>
                        </a:rPr>
                        <a:t>引領</a:t>
                      </a:r>
                      <a:r>
                        <a:rPr lang="zh-TW" altLang="zh-TW" sz="2400" kern="1200" dirty="0" smtClean="0">
                          <a:solidFill>
                            <a:srgbClr val="FF0000"/>
                          </a:solidFill>
                          <a:effectLst/>
                          <a:latin typeface="Times New Roman" pitchFamily="18" charset="0"/>
                          <a:ea typeface="標楷體" pitchFamily="65" charset="-120"/>
                          <a:cs typeface="Times New Roman" pitchFamily="18" charset="0"/>
                        </a:rPr>
                        <a:t>家長</a:t>
                      </a:r>
                      <a:r>
                        <a:rPr lang="zh-TW" altLang="zh-TW" sz="2400" kern="1200" dirty="0" smtClean="0">
                          <a:effectLst/>
                          <a:latin typeface="Times New Roman" pitchFamily="18" charset="0"/>
                          <a:ea typeface="標楷體" pitchFamily="65" charset="-120"/>
                          <a:cs typeface="Times New Roman" pitchFamily="18" charset="0"/>
                        </a:rPr>
                        <a:t>認知新課綱</a:t>
                      </a:r>
                    </a:p>
                  </a:txBody>
                  <a:tcPr marL="91446" marR="91446" marT="45727" marB="45727"/>
                </a:tc>
              </a:tr>
              <a:tr h="1920527">
                <a:tc vMerge="1">
                  <a:txBody>
                    <a:bodyPr/>
                    <a:lstStyle/>
                    <a:p>
                      <a:endParaRPr lang="zh-TW" altLang="en-US" dirty="0"/>
                    </a:p>
                  </a:txBody>
                  <a:tcPr/>
                </a:tc>
                <a:tc>
                  <a:txBody>
                    <a:bodyPr/>
                    <a:lstStyle/>
                    <a:p>
                      <a:r>
                        <a:rPr lang="en-US" altLang="zh-TW" sz="2400" kern="1200" dirty="0" smtClean="0">
                          <a:effectLst/>
                          <a:latin typeface="Times New Roman" pitchFamily="18" charset="0"/>
                          <a:ea typeface="標楷體" pitchFamily="65" charset="-120"/>
                          <a:cs typeface="Times New Roman" pitchFamily="18" charset="0"/>
                        </a:rPr>
                        <a:t>(</a:t>
                      </a:r>
                      <a:r>
                        <a:rPr lang="zh-TW" altLang="zh-TW" sz="2400" kern="1200" dirty="0" smtClean="0">
                          <a:effectLst/>
                          <a:latin typeface="Times New Roman" pitchFamily="18" charset="0"/>
                          <a:ea typeface="標楷體" pitchFamily="65" charset="-120"/>
                          <a:cs typeface="Times New Roman" pitchFamily="18" charset="0"/>
                        </a:rPr>
                        <a:t>二</a:t>
                      </a:r>
                      <a:r>
                        <a:rPr lang="en-US" altLang="zh-TW" sz="2400" kern="1200" dirty="0" smtClean="0">
                          <a:effectLst/>
                          <a:latin typeface="Times New Roman" pitchFamily="18" charset="0"/>
                          <a:ea typeface="標楷體" pitchFamily="65" charset="-120"/>
                          <a:cs typeface="Times New Roman" pitchFamily="18" charset="0"/>
                        </a:rPr>
                        <a:t>)</a:t>
                      </a:r>
                      <a:r>
                        <a:rPr lang="zh-TW" altLang="zh-TW" sz="2400" kern="1200" dirty="0" smtClean="0">
                          <a:effectLst/>
                          <a:latin typeface="Times New Roman" pitchFamily="18" charset="0"/>
                          <a:ea typeface="標楷體" pitchFamily="65" charset="-120"/>
                          <a:cs typeface="Times New Roman" pitchFamily="18" charset="0"/>
                        </a:rPr>
                        <a:t>提升十二年國民基本教育課程綱要（領綱）國民中小學教育階段之教師實踐</a:t>
                      </a:r>
                      <a:r>
                        <a:rPr lang="zh-TW" altLang="zh-TW" sz="2400" kern="1200" dirty="0" smtClean="0">
                          <a:effectLst/>
                          <a:latin typeface="Times New Roman" pitchFamily="18" charset="0"/>
                          <a:ea typeface="標楷體" pitchFamily="65" charset="-120"/>
                          <a:cs typeface="Times New Roman" pitchFamily="18" charset="0"/>
                        </a:rPr>
                        <a:t>能力</a:t>
                      </a:r>
                      <a:endParaRPr lang="zh-TW" altLang="en-US" sz="2400" dirty="0">
                        <a:solidFill>
                          <a:srgbClr val="FF0000"/>
                        </a:solidFill>
                        <a:latin typeface="Times New Roman" pitchFamily="18" charset="0"/>
                        <a:ea typeface="標楷體" pitchFamily="65" charset="-120"/>
                        <a:cs typeface="Times New Roman" pitchFamily="18" charset="0"/>
                      </a:endParaRPr>
                    </a:p>
                  </a:txBody>
                  <a:tcPr marL="91446" marR="91446"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kern="1200" dirty="0" smtClean="0">
                          <a:effectLst/>
                          <a:latin typeface="Times New Roman" pitchFamily="18" charset="0"/>
                          <a:ea typeface="標楷體" pitchFamily="65" charset="-120"/>
                          <a:cs typeface="Times New Roman" pitchFamily="18" charset="0"/>
                        </a:rPr>
                        <a:t>辦理教師實踐領域課程綱要之專業研習或融入學校課程相關組織之有效策略</a:t>
                      </a:r>
                    </a:p>
                    <a:p>
                      <a:endParaRPr lang="zh-TW" altLang="en-US" sz="2400" dirty="0">
                        <a:latin typeface="Times New Roman" pitchFamily="18" charset="0"/>
                        <a:ea typeface="標楷體" pitchFamily="65" charset="-120"/>
                        <a:cs typeface="Times New Roman" pitchFamily="18" charset="0"/>
                      </a:endParaRPr>
                    </a:p>
                  </a:txBody>
                  <a:tcPr marL="91446" marR="91446" marT="45727" marB="45727"/>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57200" y="115888"/>
            <a:ext cx="8229600" cy="720725"/>
          </a:xfrm>
        </p:spPr>
        <p:txBody>
          <a:bodyPr/>
          <a:lstStyle/>
          <a:p>
            <a:pPr eaLnBrk="1" hangingPunct="1"/>
            <a:r>
              <a:rPr smtClean="0">
                <a:sym typeface="Arial" pitchFamily="34" charset="0"/>
              </a:rPr>
              <a:t>配合教育部三大事項之二</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37387207"/>
              </p:ext>
            </p:extLst>
          </p:nvPr>
        </p:nvGraphicFramePr>
        <p:xfrm>
          <a:off x="250825" y="908050"/>
          <a:ext cx="8642350" cy="5621338"/>
        </p:xfrm>
        <a:graphic>
          <a:graphicData uri="http://schemas.openxmlformats.org/drawingml/2006/table">
            <a:tbl>
              <a:tblPr firstRow="1" bandRow="1">
                <a:tableStyleId>{F5AB1C69-6EDB-4FF4-983F-18BD219EF322}</a:tableStyleId>
              </a:tblPr>
              <a:tblGrid>
                <a:gridCol w="1722619"/>
                <a:gridCol w="3174713"/>
                <a:gridCol w="3745018"/>
              </a:tblGrid>
              <a:tr h="438451">
                <a:tc>
                  <a:txBody>
                    <a:bodyPr/>
                    <a:lstStyle/>
                    <a:p>
                      <a:pPr algn="ctr">
                        <a:spcAft>
                          <a:spcPts val="0"/>
                        </a:spcAft>
                      </a:pPr>
                      <a:r>
                        <a:rPr lang="zh-TW" sz="2000" kern="100" dirty="0">
                          <a:effectLst/>
                          <a:latin typeface="標楷體" pitchFamily="65" charset="-120"/>
                          <a:ea typeface="標楷體" pitchFamily="65" charset="-120"/>
                        </a:rPr>
                        <a:t>類別</a:t>
                      </a:r>
                    </a:p>
                  </a:txBody>
                  <a:tcPr marL="68591" marR="68591" marT="0" marB="0" anchor="ctr"/>
                </a:tc>
                <a:tc>
                  <a:txBody>
                    <a:bodyPr/>
                    <a:lstStyle/>
                    <a:p>
                      <a:pPr algn="ctr">
                        <a:spcAft>
                          <a:spcPts val="0"/>
                        </a:spcAft>
                      </a:pPr>
                      <a:r>
                        <a:rPr lang="zh-TW" sz="2000" kern="100" dirty="0">
                          <a:effectLst/>
                          <a:latin typeface="標楷體" pitchFamily="65" charset="-120"/>
                          <a:ea typeface="標楷體" pitchFamily="65" charset="-120"/>
                        </a:rPr>
                        <a:t>項目</a:t>
                      </a:r>
                    </a:p>
                  </a:txBody>
                  <a:tcPr marL="68591" marR="68591" marT="0" marB="0" anchor="ctr"/>
                </a:tc>
                <a:tc>
                  <a:txBody>
                    <a:bodyPr/>
                    <a:lstStyle/>
                    <a:p>
                      <a:pPr algn="ctr">
                        <a:spcAft>
                          <a:spcPts val="0"/>
                        </a:spcAft>
                      </a:pPr>
                      <a:r>
                        <a:rPr lang="zh-TW" sz="2000" kern="100" dirty="0">
                          <a:effectLst/>
                          <a:latin typeface="標楷體" pitchFamily="65" charset="-120"/>
                          <a:ea typeface="標楷體" pitchFamily="65" charset="-120"/>
                        </a:rPr>
                        <a:t>具體措施</a:t>
                      </a:r>
                    </a:p>
                  </a:txBody>
                  <a:tcPr marL="68591" marR="68591" marT="0" marB="0" anchor="ctr"/>
                </a:tc>
              </a:tr>
              <a:tr h="1097553">
                <a:tc rowSpan="2">
                  <a:txBody>
                    <a:bodyPr/>
                    <a:lstStyle/>
                    <a:p>
                      <a:r>
                        <a:rPr lang="zh-TW" altLang="zh-TW" sz="2000" kern="1200" dirty="0" smtClean="0">
                          <a:solidFill>
                            <a:schemeClr val="dk1"/>
                          </a:solidFill>
                          <a:effectLst/>
                          <a:latin typeface="標楷體" pitchFamily="65" charset="-120"/>
                          <a:ea typeface="標楷體" pitchFamily="65" charset="-120"/>
                          <a:cs typeface="+mn-cs"/>
                        </a:rPr>
                        <a:t>二、提升教</a:t>
                      </a:r>
                      <a:endParaRPr lang="en-US" altLang="zh-TW" sz="2000" kern="1200" dirty="0" smtClean="0">
                        <a:solidFill>
                          <a:schemeClr val="dk1"/>
                        </a:solidFill>
                        <a:effectLst/>
                        <a:latin typeface="標楷體" pitchFamily="65" charset="-120"/>
                        <a:ea typeface="標楷體" pitchFamily="65" charset="-120"/>
                        <a:cs typeface="+mn-cs"/>
                      </a:endParaRPr>
                    </a:p>
                    <a:p>
                      <a:pPr marL="0" indent="536575"/>
                      <a:r>
                        <a:rPr lang="zh-TW" altLang="zh-TW" sz="2000" kern="1200" dirty="0" smtClean="0">
                          <a:solidFill>
                            <a:schemeClr val="dk1"/>
                          </a:solidFill>
                          <a:effectLst/>
                          <a:latin typeface="標楷體" pitchFamily="65" charset="-120"/>
                          <a:ea typeface="標楷體" pitchFamily="65" charset="-120"/>
                          <a:cs typeface="+mn-cs"/>
                        </a:rPr>
                        <a:t>師教學</a:t>
                      </a:r>
                      <a:endParaRPr lang="en-US" altLang="zh-TW" sz="2000" kern="1200" dirty="0" smtClean="0">
                        <a:solidFill>
                          <a:schemeClr val="dk1"/>
                        </a:solidFill>
                        <a:effectLst/>
                        <a:latin typeface="標楷體" pitchFamily="65" charset="-120"/>
                        <a:ea typeface="標楷體" pitchFamily="65" charset="-120"/>
                        <a:cs typeface="+mn-cs"/>
                      </a:endParaRPr>
                    </a:p>
                    <a:p>
                      <a:pPr marL="0" indent="536575"/>
                      <a:r>
                        <a:rPr lang="zh-TW" altLang="zh-TW" sz="2000" kern="1200" dirty="0" smtClean="0">
                          <a:solidFill>
                            <a:schemeClr val="dk1"/>
                          </a:solidFill>
                          <a:effectLst/>
                          <a:latin typeface="標楷體" pitchFamily="65" charset="-120"/>
                          <a:ea typeface="標楷體" pitchFamily="65" charset="-120"/>
                          <a:cs typeface="+mn-cs"/>
                        </a:rPr>
                        <a:t>與課程</a:t>
                      </a:r>
                      <a:endParaRPr lang="en-US" altLang="zh-TW" sz="2000" kern="1200" dirty="0" smtClean="0">
                        <a:solidFill>
                          <a:schemeClr val="dk1"/>
                        </a:solidFill>
                        <a:effectLst/>
                        <a:latin typeface="標楷體" pitchFamily="65" charset="-120"/>
                        <a:ea typeface="標楷體" pitchFamily="65" charset="-120"/>
                        <a:cs typeface="+mn-cs"/>
                      </a:endParaRPr>
                    </a:p>
                    <a:p>
                      <a:pPr marL="0" indent="536575"/>
                      <a:r>
                        <a:rPr lang="zh-TW" altLang="zh-TW" sz="2000" kern="1200" dirty="0" smtClean="0">
                          <a:solidFill>
                            <a:schemeClr val="dk1"/>
                          </a:solidFill>
                          <a:effectLst/>
                          <a:latin typeface="標楷體" pitchFamily="65" charset="-120"/>
                          <a:ea typeface="標楷體" pitchFamily="65" charset="-120"/>
                          <a:cs typeface="+mn-cs"/>
                        </a:rPr>
                        <a:t>品質</a:t>
                      </a:r>
                      <a:endParaRPr lang="zh-TW" altLang="en-US" sz="2000" dirty="0">
                        <a:latin typeface="標楷體" pitchFamily="65" charset="-120"/>
                        <a:ea typeface="標楷體" pitchFamily="65" charset="-120"/>
                      </a:endParaRPr>
                    </a:p>
                  </a:txBody>
                  <a:tcPr marL="91455" marR="91455" marT="45731" marB="45731" anchor="ctr"/>
                </a:tc>
                <a:tc>
                  <a:txBody>
                    <a:bodyPr/>
                    <a:lstStyle/>
                    <a:p>
                      <a:r>
                        <a:rPr lang="en-US" altLang="zh-TW" sz="2200" kern="1200" dirty="0" smtClean="0">
                          <a:solidFill>
                            <a:schemeClr val="dk1"/>
                          </a:solidFill>
                          <a:effectLst/>
                          <a:latin typeface="Times New Roman" pitchFamily="18" charset="0"/>
                          <a:ea typeface="標楷體" pitchFamily="65" charset="-120"/>
                          <a:cs typeface="Times New Roman" pitchFamily="18" charset="0"/>
                        </a:rPr>
                        <a:t>(</a:t>
                      </a:r>
                      <a:r>
                        <a:rPr lang="zh-TW" altLang="zh-TW" sz="2200" kern="1200" dirty="0" smtClean="0">
                          <a:solidFill>
                            <a:schemeClr val="dk1"/>
                          </a:solidFill>
                          <a:effectLst/>
                          <a:latin typeface="Times New Roman" pitchFamily="18" charset="0"/>
                          <a:ea typeface="標楷體" pitchFamily="65" charset="-120"/>
                          <a:cs typeface="Times New Roman" pitchFamily="18" charset="0"/>
                        </a:rPr>
                        <a:t>一</a:t>
                      </a:r>
                      <a:r>
                        <a:rPr lang="en-US" altLang="zh-TW" sz="2200" kern="1200" dirty="0" smtClean="0">
                          <a:solidFill>
                            <a:schemeClr val="dk1"/>
                          </a:solidFill>
                          <a:effectLst/>
                          <a:latin typeface="Times New Roman" pitchFamily="18" charset="0"/>
                          <a:ea typeface="標楷體" pitchFamily="65" charset="-120"/>
                          <a:cs typeface="Times New Roman" pitchFamily="18" charset="0"/>
                        </a:rPr>
                        <a:t>)</a:t>
                      </a:r>
                      <a:r>
                        <a:rPr lang="zh-TW" altLang="zh-TW" sz="2200" kern="1200" dirty="0" smtClean="0">
                          <a:solidFill>
                            <a:schemeClr val="dk1"/>
                          </a:solidFill>
                          <a:effectLst/>
                          <a:latin typeface="Times New Roman" pitchFamily="18" charset="0"/>
                          <a:ea typeface="標楷體" pitchFamily="65" charset="-120"/>
                          <a:cs typeface="Times New Roman" pitchFamily="18" charset="0"/>
                        </a:rPr>
                        <a:t>提升教師有效教學</a:t>
                      </a:r>
                      <a:endParaRPr lang="en-US" altLang="zh-TW" sz="2200" kern="1200" dirty="0" smtClean="0">
                        <a:solidFill>
                          <a:schemeClr val="dk1"/>
                        </a:solidFill>
                        <a:effectLst/>
                        <a:latin typeface="Times New Roman" pitchFamily="18" charset="0"/>
                        <a:ea typeface="標楷體" pitchFamily="65" charset="-120"/>
                        <a:cs typeface="Times New Roman" pitchFamily="18" charset="0"/>
                      </a:endParaRPr>
                    </a:p>
                    <a:p>
                      <a:pPr marL="0" indent="536575"/>
                      <a:r>
                        <a:rPr lang="zh-TW" altLang="zh-TW" sz="2200" kern="1200" dirty="0" smtClean="0">
                          <a:solidFill>
                            <a:schemeClr val="dk1"/>
                          </a:solidFill>
                          <a:effectLst/>
                          <a:latin typeface="Times New Roman" pitchFamily="18" charset="0"/>
                          <a:ea typeface="標楷體" pitchFamily="65" charset="-120"/>
                          <a:cs typeface="Times New Roman" pitchFamily="18" charset="0"/>
                        </a:rPr>
                        <a:t>之專業</a:t>
                      </a:r>
                      <a:r>
                        <a:rPr lang="zh-TW" altLang="zh-TW" sz="2200" kern="1200" dirty="0" smtClean="0">
                          <a:solidFill>
                            <a:schemeClr val="dk1"/>
                          </a:solidFill>
                          <a:effectLst/>
                          <a:latin typeface="Times New Roman" pitchFamily="18" charset="0"/>
                          <a:ea typeface="標楷體" pitchFamily="65" charset="-120"/>
                          <a:cs typeface="Times New Roman" pitchFamily="18" charset="0"/>
                        </a:rPr>
                        <a:t>能力</a:t>
                      </a:r>
                      <a:endParaRPr lang="zh-TW" altLang="en-US" sz="2200" dirty="0">
                        <a:solidFill>
                          <a:srgbClr val="FF0000"/>
                        </a:solidFill>
                        <a:latin typeface="Times New Roman" pitchFamily="18" charset="0"/>
                        <a:ea typeface="標楷體" pitchFamily="65" charset="-120"/>
                        <a:cs typeface="Times New Roman" pitchFamily="18" charset="0"/>
                      </a:endParaRPr>
                    </a:p>
                  </a:txBody>
                  <a:tcPr marL="91455" marR="91455" marT="45731" marB="4573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dk1"/>
                          </a:solidFill>
                          <a:effectLst/>
                          <a:latin typeface="Times New Roman" pitchFamily="18" charset="0"/>
                          <a:ea typeface="標楷體" pitchFamily="65" charset="-120"/>
                          <a:cs typeface="Times New Roman" pitchFamily="18" charset="0"/>
                        </a:rPr>
                        <a:t>1.</a:t>
                      </a:r>
                      <a:r>
                        <a:rPr lang="zh-TW" altLang="zh-TW" sz="2200" kern="1200" dirty="0" smtClean="0">
                          <a:solidFill>
                            <a:schemeClr val="dk1"/>
                          </a:solidFill>
                          <a:effectLst/>
                          <a:latin typeface="Times New Roman" pitchFamily="18" charset="0"/>
                          <a:ea typeface="標楷體" pitchFamily="65" charset="-120"/>
                          <a:cs typeface="Times New Roman" pitchFamily="18" charset="0"/>
                        </a:rPr>
                        <a:t>推動並運作教師專業學習</a:t>
                      </a:r>
                      <a:r>
                        <a:rPr lang="zh-TW" altLang="zh-TW" sz="2200" kern="1200" dirty="0" smtClean="0">
                          <a:solidFill>
                            <a:srgbClr val="FF0000"/>
                          </a:solidFill>
                          <a:effectLst/>
                          <a:latin typeface="Times New Roman" pitchFamily="18" charset="0"/>
                          <a:ea typeface="標楷體" pitchFamily="65" charset="-120"/>
                          <a:cs typeface="Times New Roman" pitchFamily="18" charset="0"/>
                        </a:rPr>
                        <a:t>社群</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dk1"/>
                          </a:solidFill>
                          <a:effectLst/>
                          <a:latin typeface="Times New Roman" pitchFamily="18" charset="0"/>
                          <a:ea typeface="標楷體" pitchFamily="65" charset="-120"/>
                          <a:cs typeface="Times New Roman" pitchFamily="18" charset="0"/>
                        </a:rPr>
                        <a:t>2.</a:t>
                      </a:r>
                      <a:r>
                        <a:rPr lang="zh-TW" altLang="zh-TW" sz="2200" kern="1200" dirty="0" smtClean="0">
                          <a:solidFill>
                            <a:schemeClr val="dk1"/>
                          </a:solidFill>
                          <a:effectLst/>
                          <a:latin typeface="Times New Roman" pitchFamily="18" charset="0"/>
                          <a:ea typeface="標楷體" pitchFamily="65" charset="-120"/>
                          <a:cs typeface="Times New Roman" pitchFamily="18" charset="0"/>
                        </a:rPr>
                        <a:t>辦理有效教學之專業增能</a:t>
                      </a:r>
                      <a:endParaRPr lang="en-US" altLang="zh-TW" sz="2200" kern="1200" dirty="0" smtClean="0">
                        <a:solidFill>
                          <a:schemeClr val="dk1"/>
                        </a:solidFill>
                        <a:effectLst/>
                        <a:latin typeface="Times New Roman" pitchFamily="18" charset="0"/>
                        <a:ea typeface="標楷體" pitchFamily="65" charset="-120"/>
                        <a:cs typeface="Times New Roman" pitchFamily="18" charset="0"/>
                      </a:endParaRPr>
                    </a:p>
                  </a:txBody>
                  <a:tcPr marL="91455" marR="91455" marT="45731" marB="45731"/>
                </a:tc>
              </a:tr>
              <a:tr h="4085334">
                <a:tc vMerge="1">
                  <a:txBody>
                    <a:bodyPr/>
                    <a:lstStyle/>
                    <a:p>
                      <a:endParaRPr lang="zh-TW" altLang="en-US" dirty="0"/>
                    </a:p>
                  </a:txBody>
                  <a:tcPr/>
                </a:tc>
                <a:tc>
                  <a:txBody>
                    <a:bodyPr/>
                    <a:lstStyle/>
                    <a:p>
                      <a:pPr marL="304800" indent="-304800" algn="just">
                        <a:spcAft>
                          <a:spcPts val="0"/>
                        </a:spcAft>
                      </a:pPr>
                      <a:r>
                        <a:rPr lang="en-US" sz="2200" kern="0" dirty="0">
                          <a:effectLst/>
                          <a:latin typeface="Times New Roman" pitchFamily="18" charset="0"/>
                          <a:ea typeface="標楷體" pitchFamily="65" charset="-120"/>
                          <a:cs typeface="Times New Roman" pitchFamily="18" charset="0"/>
                        </a:rPr>
                        <a:t>(</a:t>
                      </a:r>
                      <a:r>
                        <a:rPr lang="zh-TW" sz="2200" kern="0" dirty="0">
                          <a:effectLst/>
                          <a:latin typeface="Times New Roman" pitchFamily="18" charset="0"/>
                          <a:ea typeface="標楷體" pitchFamily="65" charset="-120"/>
                          <a:cs typeface="Times New Roman" pitchFamily="18" charset="0"/>
                        </a:rPr>
                        <a:t>二</a:t>
                      </a:r>
                      <a:r>
                        <a:rPr lang="en-US" sz="2200" kern="0" dirty="0">
                          <a:effectLst/>
                          <a:latin typeface="Times New Roman" pitchFamily="18" charset="0"/>
                          <a:ea typeface="標楷體" pitchFamily="65" charset="-120"/>
                          <a:cs typeface="Times New Roman" pitchFamily="18" charset="0"/>
                        </a:rPr>
                        <a:t>)</a:t>
                      </a:r>
                      <a:r>
                        <a:rPr lang="zh-TW" sz="2200" kern="0" dirty="0">
                          <a:effectLst/>
                          <a:latin typeface="Times New Roman" pitchFamily="18" charset="0"/>
                          <a:ea typeface="標楷體" pitchFamily="65" charset="-120"/>
                          <a:cs typeface="Times New Roman" pitchFamily="18" charset="0"/>
                        </a:rPr>
                        <a:t>強化教師共同備課</a:t>
                      </a:r>
                      <a:r>
                        <a:rPr lang="zh-TW" sz="2200" kern="0" dirty="0" smtClean="0">
                          <a:effectLst/>
                          <a:latin typeface="Times New Roman" pitchFamily="18" charset="0"/>
                          <a:ea typeface="標楷體" pitchFamily="65" charset="-120"/>
                          <a:cs typeface="Times New Roman" pitchFamily="18" charset="0"/>
                        </a:rPr>
                        <a:t>、</a:t>
                      </a:r>
                      <a:endParaRPr lang="en-US" altLang="zh-TW" sz="2200" kern="0" dirty="0" smtClean="0">
                        <a:effectLst/>
                        <a:latin typeface="Times New Roman" pitchFamily="18" charset="0"/>
                        <a:ea typeface="標楷體" pitchFamily="65" charset="-120"/>
                        <a:cs typeface="Times New Roman" pitchFamily="18" charset="0"/>
                      </a:endParaRPr>
                    </a:p>
                    <a:p>
                      <a:pPr marL="304800" indent="231775" algn="just">
                        <a:spcAft>
                          <a:spcPts val="0"/>
                        </a:spcAft>
                      </a:pPr>
                      <a:r>
                        <a:rPr lang="zh-TW" sz="2200" kern="0" dirty="0" smtClean="0">
                          <a:effectLst/>
                          <a:latin typeface="Times New Roman" pitchFamily="18" charset="0"/>
                          <a:ea typeface="標楷體" pitchFamily="65" charset="-120"/>
                          <a:cs typeface="Times New Roman" pitchFamily="18" charset="0"/>
                        </a:rPr>
                        <a:t>觀</a:t>
                      </a:r>
                      <a:r>
                        <a:rPr lang="zh-TW" sz="2200" kern="0" dirty="0">
                          <a:effectLst/>
                          <a:latin typeface="Times New Roman" pitchFamily="18" charset="0"/>
                          <a:ea typeface="標楷體" pitchFamily="65" charset="-120"/>
                          <a:cs typeface="Times New Roman" pitchFamily="18" charset="0"/>
                        </a:rPr>
                        <a:t>課、議課之運作</a:t>
                      </a:r>
                      <a:r>
                        <a:rPr lang="zh-TW" sz="2200" kern="0" dirty="0" smtClean="0">
                          <a:effectLst/>
                          <a:latin typeface="Times New Roman" pitchFamily="18" charset="0"/>
                          <a:ea typeface="標楷體" pitchFamily="65" charset="-120"/>
                          <a:cs typeface="Times New Roman" pitchFamily="18" charset="0"/>
                        </a:rPr>
                        <a:t>，</a:t>
                      </a:r>
                      <a:endParaRPr lang="en-US" altLang="zh-TW" sz="2200" kern="0" dirty="0" smtClean="0">
                        <a:effectLst/>
                        <a:latin typeface="Times New Roman" pitchFamily="18" charset="0"/>
                        <a:ea typeface="標楷體" pitchFamily="65" charset="-120"/>
                        <a:cs typeface="Times New Roman" pitchFamily="18" charset="0"/>
                      </a:endParaRPr>
                    </a:p>
                    <a:p>
                      <a:pPr marL="304800" indent="231775" algn="just">
                        <a:spcAft>
                          <a:spcPts val="0"/>
                        </a:spcAft>
                      </a:pPr>
                      <a:r>
                        <a:rPr lang="zh-TW" sz="2200" kern="0" dirty="0" smtClean="0">
                          <a:effectLst/>
                          <a:latin typeface="Times New Roman" pitchFamily="18" charset="0"/>
                          <a:ea typeface="標楷體" pitchFamily="65" charset="-120"/>
                          <a:cs typeface="Times New Roman" pitchFamily="18" charset="0"/>
                        </a:rPr>
                        <a:t>協助</a:t>
                      </a:r>
                      <a:r>
                        <a:rPr lang="zh-TW" sz="2200" kern="0" dirty="0">
                          <a:effectLst/>
                          <a:latin typeface="Times New Roman" pitchFamily="18" charset="0"/>
                          <a:ea typeface="標楷體" pitchFamily="65" charset="-120"/>
                          <a:cs typeface="Times New Roman" pitchFamily="18" charset="0"/>
                        </a:rPr>
                        <a:t>校長及教師</a:t>
                      </a:r>
                      <a:r>
                        <a:rPr lang="zh-TW" sz="2200" kern="0" dirty="0" smtClean="0">
                          <a:effectLst/>
                          <a:latin typeface="Times New Roman" pitchFamily="18" charset="0"/>
                          <a:ea typeface="標楷體" pitchFamily="65" charset="-120"/>
                          <a:cs typeface="Times New Roman" pitchFamily="18" charset="0"/>
                        </a:rPr>
                        <a:t>辦</a:t>
                      </a:r>
                      <a:endParaRPr lang="en-US" altLang="zh-TW" sz="2200" kern="0" dirty="0" smtClean="0">
                        <a:effectLst/>
                        <a:latin typeface="Times New Roman" pitchFamily="18" charset="0"/>
                        <a:ea typeface="標楷體" pitchFamily="65" charset="-120"/>
                        <a:cs typeface="Times New Roman" pitchFamily="18" charset="0"/>
                      </a:endParaRPr>
                    </a:p>
                    <a:p>
                      <a:pPr marL="304800" indent="231775" algn="just">
                        <a:spcAft>
                          <a:spcPts val="0"/>
                        </a:spcAft>
                      </a:pPr>
                      <a:r>
                        <a:rPr lang="zh-TW" sz="2200" kern="0" dirty="0" smtClean="0">
                          <a:effectLst/>
                          <a:latin typeface="Times New Roman" pitchFamily="18" charset="0"/>
                          <a:ea typeface="標楷體" pitchFamily="65" charset="-120"/>
                          <a:cs typeface="Times New Roman" pitchFamily="18" charset="0"/>
                        </a:rPr>
                        <a:t>理公開</a:t>
                      </a:r>
                      <a:r>
                        <a:rPr lang="zh-TW" sz="2200" kern="0" dirty="0">
                          <a:effectLst/>
                          <a:latin typeface="Times New Roman" pitchFamily="18" charset="0"/>
                          <a:ea typeface="標楷體" pitchFamily="65" charset="-120"/>
                          <a:cs typeface="Times New Roman" pitchFamily="18" charset="0"/>
                        </a:rPr>
                        <a:t>授課與</a:t>
                      </a:r>
                      <a:r>
                        <a:rPr lang="zh-TW" sz="2200" kern="0" dirty="0" smtClean="0">
                          <a:effectLst/>
                          <a:latin typeface="Times New Roman" pitchFamily="18" charset="0"/>
                          <a:ea typeface="標楷體" pitchFamily="65" charset="-120"/>
                          <a:cs typeface="Times New Roman" pitchFamily="18" charset="0"/>
                        </a:rPr>
                        <a:t>專業</a:t>
                      </a:r>
                      <a:endParaRPr lang="en-US" altLang="zh-TW" sz="2200" kern="0" dirty="0" smtClean="0">
                        <a:effectLst/>
                        <a:latin typeface="Times New Roman" pitchFamily="18" charset="0"/>
                        <a:ea typeface="標楷體" pitchFamily="65" charset="-120"/>
                        <a:cs typeface="Times New Roman" pitchFamily="18" charset="0"/>
                      </a:endParaRPr>
                    </a:p>
                    <a:p>
                      <a:pPr marL="304800" indent="231775" algn="just">
                        <a:spcAft>
                          <a:spcPts val="0"/>
                        </a:spcAft>
                      </a:pPr>
                      <a:r>
                        <a:rPr lang="zh-TW" sz="2200" kern="0" dirty="0" smtClean="0">
                          <a:effectLst/>
                          <a:latin typeface="Times New Roman" pitchFamily="18" charset="0"/>
                          <a:ea typeface="標楷體" pitchFamily="65" charset="-120"/>
                          <a:cs typeface="Times New Roman" pitchFamily="18" charset="0"/>
                        </a:rPr>
                        <a:t>回饋之</a:t>
                      </a:r>
                      <a:r>
                        <a:rPr lang="zh-TW" sz="2200" kern="0" dirty="0">
                          <a:effectLst/>
                          <a:latin typeface="Times New Roman" pitchFamily="18" charset="0"/>
                          <a:ea typeface="標楷體" pitchFamily="65" charset="-120"/>
                          <a:cs typeface="Times New Roman" pitchFamily="18" charset="0"/>
                        </a:rPr>
                        <a:t>專業</a:t>
                      </a:r>
                      <a:r>
                        <a:rPr lang="zh-TW" sz="2200" kern="0" dirty="0" smtClean="0">
                          <a:effectLst/>
                          <a:latin typeface="Times New Roman" pitchFamily="18" charset="0"/>
                          <a:ea typeface="標楷體" pitchFamily="65" charset="-120"/>
                          <a:cs typeface="Times New Roman" pitchFamily="18" charset="0"/>
                        </a:rPr>
                        <a:t>成長</a:t>
                      </a:r>
                      <a:endParaRPr lang="zh-TW" sz="2200" kern="100" dirty="0">
                        <a:solidFill>
                          <a:srgbClr val="FF0000"/>
                        </a:solidFill>
                        <a:effectLst/>
                        <a:latin typeface="Times New Roman" pitchFamily="18" charset="0"/>
                        <a:ea typeface="標楷體" pitchFamily="65" charset="-120"/>
                        <a:cs typeface="Times New Roman" pitchFamily="18" charset="0"/>
                      </a:endParaRPr>
                    </a:p>
                  </a:txBody>
                  <a:tcPr marL="68591" marR="68591" marT="0" marB="0" anchor="ctr"/>
                </a:tc>
                <a:tc>
                  <a:txBody>
                    <a:bodyPr/>
                    <a:lstStyle/>
                    <a:p>
                      <a:pPr>
                        <a:lnSpc>
                          <a:spcPct val="100000"/>
                        </a:lnSpc>
                        <a:spcAft>
                          <a:spcPts val="600"/>
                        </a:spcAft>
                      </a:pPr>
                      <a:r>
                        <a:rPr lang="en-US" altLang="zh-TW" sz="2200" kern="1200" dirty="0" smtClean="0">
                          <a:solidFill>
                            <a:schemeClr val="dk1"/>
                          </a:solidFill>
                          <a:effectLst/>
                          <a:latin typeface="Times New Roman" pitchFamily="18" charset="0"/>
                          <a:ea typeface="標楷體" pitchFamily="65" charset="-120"/>
                          <a:cs typeface="Times New Roman" pitchFamily="18" charset="0"/>
                        </a:rPr>
                        <a:t>1.</a:t>
                      </a:r>
                      <a:r>
                        <a:rPr lang="zh-TW" altLang="zh-TW" sz="2200" kern="1200" dirty="0" smtClean="0">
                          <a:solidFill>
                            <a:schemeClr val="dk1"/>
                          </a:solidFill>
                          <a:effectLst/>
                          <a:latin typeface="Times New Roman" pitchFamily="18" charset="0"/>
                          <a:ea typeface="標楷體" pitchFamily="65" charset="-120"/>
                          <a:cs typeface="Times New Roman" pitchFamily="18" charset="0"/>
                        </a:rPr>
                        <a:t>強化教師共同備課、觀課、</a:t>
                      </a:r>
                      <a:endParaRPr lang="en-US" altLang="zh-TW" sz="2200" kern="1200" dirty="0" smtClean="0">
                        <a:solidFill>
                          <a:schemeClr val="dk1"/>
                        </a:solidFill>
                        <a:effectLst/>
                        <a:latin typeface="Times New Roman" pitchFamily="18" charset="0"/>
                        <a:ea typeface="標楷體" pitchFamily="65" charset="-120"/>
                        <a:cs typeface="Times New Roman" pitchFamily="18" charset="0"/>
                      </a:endParaRPr>
                    </a:p>
                    <a:p>
                      <a:pPr marL="0" indent="268288">
                        <a:lnSpc>
                          <a:spcPct val="100000"/>
                        </a:lnSpc>
                        <a:spcAft>
                          <a:spcPts val="600"/>
                        </a:spcAft>
                      </a:pPr>
                      <a:r>
                        <a:rPr lang="zh-TW" altLang="zh-TW" sz="2200" kern="1200" dirty="0" smtClean="0">
                          <a:solidFill>
                            <a:schemeClr val="dk1"/>
                          </a:solidFill>
                          <a:effectLst/>
                          <a:latin typeface="Times New Roman" pitchFamily="18" charset="0"/>
                          <a:ea typeface="標楷體" pitchFamily="65" charset="-120"/>
                          <a:cs typeface="Times New Roman" pitchFamily="18" charset="0"/>
                        </a:rPr>
                        <a:t>議課之運作</a:t>
                      </a:r>
                      <a:endParaRPr lang="en-US" altLang="zh-TW" sz="2200" kern="1200" dirty="0" smtClean="0">
                        <a:solidFill>
                          <a:schemeClr val="dk1"/>
                        </a:solidFill>
                        <a:effectLst/>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zh-TW" sz="2200" kern="1200" dirty="0" smtClean="0">
                          <a:solidFill>
                            <a:schemeClr val="dk1"/>
                          </a:solidFill>
                          <a:effectLst/>
                          <a:latin typeface="Times New Roman" pitchFamily="18" charset="0"/>
                          <a:ea typeface="標楷體" pitchFamily="65" charset="-120"/>
                          <a:cs typeface="Times New Roman" pitchFamily="18" charset="0"/>
                        </a:rPr>
                        <a:t>2.</a:t>
                      </a:r>
                      <a:r>
                        <a:rPr lang="zh-TW" altLang="zh-TW" sz="2200" kern="1200" dirty="0" smtClean="0">
                          <a:solidFill>
                            <a:schemeClr val="dk1"/>
                          </a:solidFill>
                          <a:effectLst/>
                          <a:latin typeface="Times New Roman" pitchFamily="18" charset="0"/>
                          <a:ea typeface="標楷體" pitchFamily="65" charset="-120"/>
                          <a:cs typeface="Times New Roman" pitchFamily="18" charset="0"/>
                        </a:rPr>
                        <a:t>協助</a:t>
                      </a:r>
                      <a:r>
                        <a:rPr lang="zh-TW" altLang="zh-TW" sz="2200" kern="1200" dirty="0" smtClean="0">
                          <a:solidFill>
                            <a:srgbClr val="FF0000"/>
                          </a:solidFill>
                          <a:effectLst/>
                          <a:latin typeface="Times New Roman" pitchFamily="18" charset="0"/>
                          <a:ea typeface="標楷體" pitchFamily="65" charset="-120"/>
                          <a:cs typeface="Times New Roman" pitchFamily="18" charset="0"/>
                        </a:rPr>
                        <a:t>校長及教師</a:t>
                      </a:r>
                      <a:r>
                        <a:rPr lang="zh-TW" altLang="zh-TW" sz="2200" kern="1200" dirty="0" smtClean="0">
                          <a:solidFill>
                            <a:schemeClr val="dk1"/>
                          </a:solidFill>
                          <a:effectLst/>
                          <a:latin typeface="Times New Roman" pitchFamily="18" charset="0"/>
                          <a:ea typeface="標楷體" pitchFamily="65" charset="-120"/>
                          <a:cs typeface="Times New Roman" pitchFamily="18" charset="0"/>
                        </a:rPr>
                        <a:t>辦理公開授課與專業回饋之專業成長</a:t>
                      </a:r>
                      <a:endParaRPr lang="en-US" altLang="zh-TW" sz="2200" kern="1200" dirty="0" smtClean="0">
                        <a:solidFill>
                          <a:schemeClr val="dk1"/>
                        </a:solidFill>
                        <a:effectLst/>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zh-TW" sz="2200" kern="1200" dirty="0" smtClean="0">
                          <a:solidFill>
                            <a:schemeClr val="dk1"/>
                          </a:solidFill>
                          <a:effectLst/>
                          <a:latin typeface="Times New Roman" pitchFamily="18" charset="0"/>
                          <a:ea typeface="標楷體" pitchFamily="65" charset="-120"/>
                          <a:cs typeface="Times New Roman" pitchFamily="18" charset="0"/>
                        </a:rPr>
                        <a:t>3.</a:t>
                      </a:r>
                      <a:r>
                        <a:rPr lang="zh-TW" altLang="zh-TW" sz="2200" kern="1200" dirty="0" smtClean="0">
                          <a:solidFill>
                            <a:schemeClr val="dk1"/>
                          </a:solidFill>
                          <a:effectLst/>
                          <a:latin typeface="Times New Roman" pitchFamily="18" charset="0"/>
                          <a:ea typeface="標楷體" pitchFamily="65" charset="-120"/>
                          <a:cs typeface="Times New Roman" pitchFamily="18" charset="0"/>
                        </a:rPr>
                        <a:t>地方政府應</a:t>
                      </a:r>
                      <a:r>
                        <a:rPr lang="zh-TW" altLang="zh-TW" sz="2200" kern="1200" dirty="0" smtClean="0">
                          <a:solidFill>
                            <a:srgbClr val="FF0000"/>
                          </a:solidFill>
                          <a:effectLst/>
                          <a:latin typeface="Times New Roman" pitchFamily="18" charset="0"/>
                          <a:ea typeface="標楷體" pitchFamily="65" charset="-120"/>
                          <a:cs typeface="Times New Roman" pitchFamily="18" charset="0"/>
                        </a:rPr>
                        <a:t>推薦或自行培訓</a:t>
                      </a:r>
                      <a:r>
                        <a:rPr lang="zh-TW" altLang="zh-TW" sz="2200" kern="1200" dirty="0" smtClean="0">
                          <a:solidFill>
                            <a:schemeClr val="dk1"/>
                          </a:solidFill>
                          <a:effectLst/>
                          <a:latin typeface="Times New Roman" pitchFamily="18" charset="0"/>
                          <a:ea typeface="標楷體" pitchFamily="65" charset="-120"/>
                          <a:cs typeface="Times New Roman" pitchFamily="18" charset="0"/>
                        </a:rPr>
                        <a:t>支持教師專業發展各類專業人才</a:t>
                      </a:r>
                      <a:endParaRPr lang="en-US" altLang="zh-TW" sz="2200" kern="1200" dirty="0" smtClean="0">
                        <a:solidFill>
                          <a:schemeClr val="dk1"/>
                        </a:solidFill>
                        <a:effectLst/>
                        <a:latin typeface="Times New Roman" pitchFamily="18" charset="0"/>
                        <a:ea typeface="標楷體" pitchFamily="65" charset="-120"/>
                        <a:cs typeface="Times New Roman" pitchFamily="18" charset="0"/>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zh-TW" sz="2200" kern="1200" dirty="0" smtClean="0">
                          <a:solidFill>
                            <a:schemeClr val="dk1"/>
                          </a:solidFill>
                          <a:effectLst/>
                          <a:latin typeface="Times New Roman" pitchFamily="18" charset="0"/>
                          <a:ea typeface="標楷體" pitchFamily="65" charset="-120"/>
                          <a:cs typeface="Times New Roman" pitchFamily="18" charset="0"/>
                        </a:rPr>
                        <a:t>4.</a:t>
                      </a:r>
                      <a:r>
                        <a:rPr lang="zh-TW" altLang="zh-TW" sz="2200" kern="1200" dirty="0" smtClean="0">
                          <a:solidFill>
                            <a:schemeClr val="dk1"/>
                          </a:solidFill>
                          <a:effectLst/>
                          <a:latin typeface="Times New Roman" pitchFamily="18" charset="0"/>
                          <a:ea typeface="標楷體" pitchFamily="65" charset="-120"/>
                          <a:cs typeface="Times New Roman" pitchFamily="18" charset="0"/>
                        </a:rPr>
                        <a:t>地方政府應整體性規劃並妥善運用</a:t>
                      </a:r>
                      <a:r>
                        <a:rPr lang="zh-TW" altLang="en-US" sz="2200" kern="1200" dirty="0" smtClean="0">
                          <a:solidFill>
                            <a:schemeClr val="dk1"/>
                          </a:solidFill>
                          <a:effectLst/>
                          <a:latin typeface="Times New Roman" pitchFamily="18" charset="0"/>
                          <a:ea typeface="標楷體" pitchFamily="65" charset="-120"/>
                          <a:cs typeface="Times New Roman" pitchFamily="18" charset="0"/>
                        </a:rPr>
                        <a:t>各類</a:t>
                      </a:r>
                      <a:r>
                        <a:rPr lang="zh-TW" altLang="zh-TW" sz="2200" kern="1200" dirty="0" smtClean="0">
                          <a:solidFill>
                            <a:schemeClr val="dk1"/>
                          </a:solidFill>
                          <a:effectLst/>
                          <a:latin typeface="Times New Roman" pitchFamily="18" charset="0"/>
                          <a:ea typeface="標楷體" pitchFamily="65" charset="-120"/>
                          <a:cs typeface="Times New Roman" pitchFamily="18" charset="0"/>
                        </a:rPr>
                        <a:t>教師專業發展各類之專業人才，協助學校進行公開授課與專業回饋。</a:t>
                      </a:r>
                    </a:p>
                  </a:txBody>
                  <a:tcPr marL="91455" marR="91455" marT="45731" marB="45731"/>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465237373"/>
              </p:ext>
            </p:extLst>
          </p:nvPr>
        </p:nvGraphicFramePr>
        <p:xfrm>
          <a:off x="323850" y="620713"/>
          <a:ext cx="8351838" cy="5716587"/>
        </p:xfrm>
        <a:graphic>
          <a:graphicData uri="http://schemas.openxmlformats.org/drawingml/2006/table">
            <a:tbl>
              <a:tblPr firstRow="1" bandRow="1">
                <a:tableStyleId>{F5AB1C69-6EDB-4FF4-983F-18BD219EF322}</a:tableStyleId>
              </a:tblPr>
              <a:tblGrid>
                <a:gridCol w="1678703"/>
                <a:gridCol w="2973897"/>
                <a:gridCol w="3699238"/>
              </a:tblGrid>
              <a:tr h="504096">
                <a:tc>
                  <a:txBody>
                    <a:bodyPr/>
                    <a:lstStyle/>
                    <a:p>
                      <a:pPr algn="ctr">
                        <a:spcAft>
                          <a:spcPts val="0"/>
                        </a:spcAft>
                      </a:pPr>
                      <a:r>
                        <a:rPr lang="zh-TW" sz="2000" kern="100" dirty="0">
                          <a:effectLst/>
                          <a:latin typeface="標楷體" pitchFamily="65" charset="-120"/>
                          <a:ea typeface="標楷體" pitchFamily="65" charset="-120"/>
                        </a:rPr>
                        <a:t>類別</a:t>
                      </a:r>
                    </a:p>
                  </a:txBody>
                  <a:tcPr marL="68571" marR="68571" marT="0" marB="0" anchor="ctr"/>
                </a:tc>
                <a:tc>
                  <a:txBody>
                    <a:bodyPr/>
                    <a:lstStyle/>
                    <a:p>
                      <a:pPr algn="ctr">
                        <a:spcAft>
                          <a:spcPts val="0"/>
                        </a:spcAft>
                      </a:pPr>
                      <a:r>
                        <a:rPr lang="zh-TW" sz="2000" kern="100" dirty="0">
                          <a:effectLst/>
                          <a:latin typeface="標楷體" pitchFamily="65" charset="-120"/>
                          <a:ea typeface="標楷體" pitchFamily="65" charset="-120"/>
                        </a:rPr>
                        <a:t>項目</a:t>
                      </a:r>
                    </a:p>
                  </a:txBody>
                  <a:tcPr marL="68571" marR="68571" marT="0" marB="0" anchor="ctr"/>
                </a:tc>
                <a:tc>
                  <a:txBody>
                    <a:bodyPr/>
                    <a:lstStyle/>
                    <a:p>
                      <a:pPr algn="ctr">
                        <a:spcAft>
                          <a:spcPts val="0"/>
                        </a:spcAft>
                      </a:pPr>
                      <a:r>
                        <a:rPr lang="zh-TW" sz="2000" kern="100" dirty="0">
                          <a:effectLst/>
                          <a:latin typeface="標楷體" pitchFamily="65" charset="-120"/>
                          <a:ea typeface="標楷體" pitchFamily="65" charset="-120"/>
                        </a:rPr>
                        <a:t>具體措施</a:t>
                      </a:r>
                    </a:p>
                  </a:txBody>
                  <a:tcPr marL="68571" marR="68571" marT="0" marB="0" anchor="ctr"/>
                </a:tc>
              </a:tr>
              <a:tr h="1767979">
                <a:tc rowSpan="2">
                  <a:txBody>
                    <a:bodyPr/>
                    <a:lstStyle/>
                    <a:p>
                      <a:r>
                        <a:rPr lang="zh-TW" altLang="en-US" sz="2200" dirty="0" smtClean="0">
                          <a:latin typeface="標楷體" pitchFamily="65" charset="-120"/>
                          <a:ea typeface="標楷體" pitchFamily="65" charset="-120"/>
                        </a:rPr>
                        <a:t>二、提升教</a:t>
                      </a:r>
                      <a:endParaRPr lang="en-US" altLang="zh-TW" sz="2200" dirty="0" smtClean="0">
                        <a:latin typeface="標楷體" pitchFamily="65" charset="-120"/>
                        <a:ea typeface="標楷體" pitchFamily="65" charset="-120"/>
                      </a:endParaRPr>
                    </a:p>
                    <a:p>
                      <a:pPr marL="0" indent="536575"/>
                      <a:r>
                        <a:rPr lang="zh-TW" altLang="en-US" sz="2200" dirty="0" smtClean="0">
                          <a:latin typeface="標楷體" pitchFamily="65" charset="-120"/>
                          <a:ea typeface="標楷體" pitchFamily="65" charset="-120"/>
                        </a:rPr>
                        <a:t>師教學</a:t>
                      </a:r>
                      <a:endParaRPr lang="en-US" altLang="zh-TW" sz="2200" dirty="0" smtClean="0">
                        <a:latin typeface="標楷體" pitchFamily="65" charset="-120"/>
                        <a:ea typeface="標楷體" pitchFamily="65" charset="-120"/>
                      </a:endParaRPr>
                    </a:p>
                    <a:p>
                      <a:pPr marL="0" indent="536575"/>
                      <a:r>
                        <a:rPr lang="zh-TW" altLang="en-US" sz="2200" dirty="0" smtClean="0">
                          <a:latin typeface="標楷體" pitchFamily="65" charset="-120"/>
                          <a:ea typeface="標楷體" pitchFamily="65" charset="-120"/>
                        </a:rPr>
                        <a:t>與課程</a:t>
                      </a:r>
                      <a:endParaRPr lang="en-US" altLang="zh-TW" sz="2200" dirty="0" smtClean="0">
                        <a:latin typeface="標楷體" pitchFamily="65" charset="-120"/>
                        <a:ea typeface="標楷體" pitchFamily="65" charset="-120"/>
                      </a:endParaRPr>
                    </a:p>
                    <a:p>
                      <a:pPr marL="0" indent="536575"/>
                      <a:r>
                        <a:rPr lang="zh-TW" altLang="en-US" sz="2200" dirty="0" smtClean="0">
                          <a:latin typeface="標楷體" pitchFamily="65" charset="-120"/>
                          <a:ea typeface="標楷體" pitchFamily="65" charset="-120"/>
                        </a:rPr>
                        <a:t>品質</a:t>
                      </a:r>
                    </a:p>
                    <a:p>
                      <a:endParaRPr lang="zh-TW" altLang="en-US" sz="2200" dirty="0">
                        <a:latin typeface="標楷體" pitchFamily="65" charset="-120"/>
                        <a:ea typeface="標楷體" pitchFamily="65" charset="-120"/>
                      </a:endParaRPr>
                    </a:p>
                  </a:txBody>
                  <a:tcPr marL="91428" marR="91428" marT="45724" marB="45724" anchor="ctr"/>
                </a:tc>
                <a:tc>
                  <a:txBody>
                    <a:bodyPr/>
                    <a:lstStyle/>
                    <a:p>
                      <a:pPr marL="304800" indent="-304800" algn="just">
                        <a:spcAft>
                          <a:spcPts val="0"/>
                        </a:spcAft>
                      </a:pPr>
                      <a:r>
                        <a:rPr lang="en-US" altLang="zh-TW" sz="2200" kern="100" dirty="0" smtClean="0">
                          <a:effectLst/>
                          <a:latin typeface="標楷體" pitchFamily="65" charset="-120"/>
                          <a:ea typeface="標楷體" pitchFamily="65" charset="-120"/>
                        </a:rPr>
                        <a:t>(</a:t>
                      </a:r>
                      <a:r>
                        <a:rPr lang="zh-TW" altLang="en-US" sz="2200" kern="100" dirty="0" smtClean="0">
                          <a:effectLst/>
                          <a:latin typeface="標楷體" pitchFamily="65" charset="-120"/>
                          <a:ea typeface="標楷體" pitchFamily="65" charset="-120"/>
                        </a:rPr>
                        <a:t>三</a:t>
                      </a:r>
                      <a:r>
                        <a:rPr lang="en-US" altLang="zh-TW" sz="2200" kern="100" dirty="0" smtClean="0">
                          <a:effectLst/>
                          <a:latin typeface="標楷體" pitchFamily="65" charset="-120"/>
                          <a:ea typeface="標楷體" pitchFamily="65" charset="-120"/>
                        </a:rPr>
                        <a:t>)</a:t>
                      </a:r>
                      <a:r>
                        <a:rPr lang="zh-TW" altLang="en-US" sz="2200" kern="100" dirty="0" smtClean="0">
                          <a:effectLst/>
                          <a:latin typeface="標楷體" pitchFamily="65" charset="-120"/>
                          <a:ea typeface="標楷體" pitchFamily="65" charset="-120"/>
                        </a:rPr>
                        <a:t>提升教師素養教學與評量之能力</a:t>
                      </a:r>
                      <a:endParaRPr lang="zh-TW" sz="2200" kern="100" dirty="0">
                        <a:effectLst/>
                        <a:latin typeface="標楷體" pitchFamily="65" charset="-120"/>
                        <a:ea typeface="標楷體" pitchFamily="65" charset="-120"/>
                      </a:endParaRPr>
                    </a:p>
                  </a:txBody>
                  <a:tcPr marL="68571" marR="68571"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dk1"/>
                          </a:solidFill>
                          <a:effectLst/>
                          <a:latin typeface="標楷體" pitchFamily="65" charset="-120"/>
                          <a:ea typeface="標楷體" pitchFamily="65" charset="-120"/>
                          <a:cs typeface="+mn-cs"/>
                        </a:rPr>
                        <a:t>1.</a:t>
                      </a:r>
                      <a:r>
                        <a:rPr lang="zh-TW" altLang="zh-TW" sz="2200" kern="1200" dirty="0" smtClean="0">
                          <a:solidFill>
                            <a:schemeClr val="dk1"/>
                          </a:solidFill>
                          <a:effectLst/>
                          <a:latin typeface="標楷體" pitchFamily="65" charset="-120"/>
                          <a:ea typeface="標楷體" pitchFamily="65" charset="-120"/>
                          <a:cs typeface="+mn-cs"/>
                        </a:rPr>
                        <a:t>辦理「素養導向教學與評量」主題之增能活動</a:t>
                      </a:r>
                      <a:endParaRPr lang="en-US" altLang="zh-TW" sz="2200" kern="1200" dirty="0" smtClean="0">
                        <a:solidFill>
                          <a:schemeClr val="dk1"/>
                        </a:solidFill>
                        <a:effectLst/>
                        <a:latin typeface="標楷體" pitchFamily="65" charset="-120"/>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dk1"/>
                          </a:solidFill>
                          <a:effectLst/>
                          <a:latin typeface="標楷體" pitchFamily="65" charset="-120"/>
                          <a:ea typeface="標楷體" pitchFamily="65" charset="-120"/>
                          <a:cs typeface="+mn-cs"/>
                        </a:rPr>
                        <a:t>2.</a:t>
                      </a:r>
                      <a:r>
                        <a:rPr lang="zh-TW" altLang="zh-TW" sz="2200" kern="1200" dirty="0" smtClean="0">
                          <a:solidFill>
                            <a:schemeClr val="dk1"/>
                          </a:solidFill>
                          <a:effectLst/>
                          <a:latin typeface="標楷體" pitchFamily="65" charset="-120"/>
                          <a:ea typeface="標楷體" pitchFamily="65" charset="-120"/>
                          <a:cs typeface="+mn-cs"/>
                        </a:rPr>
                        <a:t>增能課程與教學領導人具備「素養導向教學與評量」之領導力</a:t>
                      </a:r>
                      <a:endParaRPr lang="zh-TW" altLang="en-US" sz="2200" dirty="0">
                        <a:latin typeface="標楷體" pitchFamily="65" charset="-120"/>
                        <a:ea typeface="標楷體" pitchFamily="65" charset="-120"/>
                      </a:endParaRPr>
                    </a:p>
                  </a:txBody>
                  <a:tcPr marL="91428" marR="91428" marT="45724" marB="45724"/>
                </a:tc>
              </a:tr>
              <a:tr h="3444512">
                <a:tc vMerge="1">
                  <a:txBody>
                    <a:bodyPr/>
                    <a:lstStyle/>
                    <a:p>
                      <a:endParaRPr lang="zh-TW" altLang="en-US" sz="1600" dirty="0">
                        <a:latin typeface="標楷體" pitchFamily="65" charset="-120"/>
                        <a:ea typeface="標楷體" pitchFamily="65" charset="-120"/>
                      </a:endParaRPr>
                    </a:p>
                  </a:txBody>
                  <a:tcPr anchor="ctr"/>
                </a:tc>
                <a:tc>
                  <a:txBody>
                    <a:bodyPr/>
                    <a:lstStyle/>
                    <a:p>
                      <a:pPr marL="304800" indent="-304800" algn="just">
                        <a:spcAft>
                          <a:spcPts val="0"/>
                        </a:spcAft>
                      </a:pPr>
                      <a:r>
                        <a:rPr lang="en-US" altLang="zh-TW" sz="2200" kern="100" dirty="0" smtClean="0">
                          <a:effectLst/>
                          <a:latin typeface="標楷體" pitchFamily="65" charset="-120"/>
                          <a:ea typeface="標楷體" pitchFamily="65" charset="-120"/>
                        </a:rPr>
                        <a:t>(</a:t>
                      </a:r>
                      <a:r>
                        <a:rPr lang="zh-TW" altLang="en-US" sz="2200" kern="100" dirty="0" smtClean="0">
                          <a:effectLst/>
                          <a:latin typeface="標楷體" pitchFamily="65" charset="-120"/>
                          <a:ea typeface="標楷體" pitchFamily="65" charset="-120"/>
                        </a:rPr>
                        <a:t>四</a:t>
                      </a:r>
                      <a:r>
                        <a:rPr lang="en-US" altLang="zh-TW" sz="2200" kern="100" dirty="0" smtClean="0">
                          <a:effectLst/>
                          <a:latin typeface="標楷體" pitchFamily="65" charset="-120"/>
                          <a:ea typeface="標楷體" pitchFamily="65" charset="-120"/>
                        </a:rPr>
                        <a:t>)</a:t>
                      </a:r>
                      <a:r>
                        <a:rPr lang="zh-TW" altLang="en-US" sz="2200" kern="100" dirty="0" smtClean="0">
                          <a:effectLst/>
                          <a:latin typeface="標楷體" pitchFamily="65" charset="-120"/>
                          <a:ea typeface="標楷體" pitchFamily="65" charset="-120"/>
                        </a:rPr>
                        <a:t>針對授課教師辦理相關增能研習及提出解決</a:t>
                      </a:r>
                      <a:r>
                        <a:rPr lang="zh-TW" altLang="en-US" sz="2200" kern="100" dirty="0" smtClean="0">
                          <a:effectLst/>
                          <a:latin typeface="標楷體" pitchFamily="65" charset="-120"/>
                          <a:ea typeface="標楷體" pitchFamily="65" charset="-120"/>
                        </a:rPr>
                        <a:t>方案</a:t>
                      </a:r>
                      <a:endParaRPr lang="zh-TW" sz="2200" kern="100" dirty="0">
                        <a:solidFill>
                          <a:srgbClr val="FF0000"/>
                        </a:solidFill>
                        <a:effectLst/>
                        <a:latin typeface="標楷體" pitchFamily="65" charset="-120"/>
                        <a:ea typeface="標楷體" pitchFamily="65" charset="-120"/>
                      </a:endParaRPr>
                    </a:p>
                  </a:txBody>
                  <a:tcPr marL="68571" marR="68571" marT="0" marB="0" anchor="ctr"/>
                </a:tc>
                <a:tc>
                  <a:txBody>
                    <a:bodyPr/>
                    <a:lstStyle/>
                    <a:p>
                      <a:r>
                        <a:rPr lang="en-US" altLang="zh-TW" sz="2200" dirty="0" smtClean="0">
                          <a:latin typeface="標楷體" pitchFamily="65" charset="-120"/>
                          <a:ea typeface="標楷體" pitchFamily="65" charset="-120"/>
                        </a:rPr>
                        <a:t>1.</a:t>
                      </a:r>
                      <a:r>
                        <a:rPr lang="zh-TW" altLang="en-US" sz="2200" dirty="0" smtClean="0">
                          <a:latin typeface="標楷體" pitchFamily="65" charset="-120"/>
                          <a:ea typeface="標楷體" pitchFamily="65" charset="-120"/>
                        </a:rPr>
                        <a:t>增能綜合活動授課教師</a:t>
                      </a:r>
                      <a:r>
                        <a:rPr lang="en-US" altLang="zh-TW" sz="2200" dirty="0" smtClean="0">
                          <a:latin typeface="標楷體" pitchFamily="65" charset="-120"/>
                          <a:ea typeface="標楷體" pitchFamily="65" charset="-120"/>
                        </a:rPr>
                        <a:t>(100%)</a:t>
                      </a:r>
                    </a:p>
                    <a:p>
                      <a:r>
                        <a:rPr lang="en-US" altLang="zh-TW" sz="2200" dirty="0" smtClean="0">
                          <a:latin typeface="標楷體" pitchFamily="65" charset="-120"/>
                          <a:ea typeface="標楷體" pitchFamily="65" charset="-120"/>
                        </a:rPr>
                        <a:t>2.</a:t>
                      </a:r>
                      <a:r>
                        <a:rPr lang="zh-TW" altLang="en-US" sz="2200" dirty="0" smtClean="0">
                          <a:latin typeface="標楷體" pitchFamily="65" charset="-120"/>
                          <a:ea typeface="標楷體" pitchFamily="65" charset="-120"/>
                        </a:rPr>
                        <a:t>增能生活課程授課教師</a:t>
                      </a:r>
                      <a:r>
                        <a:rPr lang="en-US" altLang="zh-TW" sz="2200" dirty="0" smtClean="0">
                          <a:latin typeface="標楷體" pitchFamily="65" charset="-120"/>
                          <a:ea typeface="標楷體" pitchFamily="65" charset="-120"/>
                        </a:rPr>
                        <a:t>(1</a:t>
                      </a:r>
                      <a:r>
                        <a:rPr lang="zh-TW" altLang="en-US" sz="2200" dirty="0" smtClean="0">
                          <a:latin typeface="標楷體" pitchFamily="65" charset="-120"/>
                          <a:ea typeface="標楷體" pitchFamily="65" charset="-120"/>
                        </a:rPr>
                        <a:t>至</a:t>
                      </a:r>
                      <a:r>
                        <a:rPr lang="en-US" altLang="zh-TW" sz="2200" dirty="0" smtClean="0">
                          <a:latin typeface="標楷體" pitchFamily="65" charset="-120"/>
                          <a:ea typeface="標楷體" pitchFamily="65" charset="-120"/>
                        </a:rPr>
                        <a:t>2</a:t>
                      </a:r>
                      <a:r>
                        <a:rPr lang="zh-TW" altLang="en-US" sz="2200" dirty="0" smtClean="0">
                          <a:latin typeface="標楷體" pitchFamily="65" charset="-120"/>
                          <a:ea typeface="標楷體" pitchFamily="65" charset="-120"/>
                        </a:rPr>
                        <a:t>年級教師</a:t>
                      </a:r>
                      <a:r>
                        <a:rPr lang="en-US" altLang="zh-TW" sz="2200" dirty="0" smtClean="0">
                          <a:latin typeface="標楷體" pitchFamily="65" charset="-120"/>
                          <a:ea typeface="標楷體" pitchFamily="65" charset="-120"/>
                        </a:rPr>
                        <a:t>12</a:t>
                      </a:r>
                      <a:r>
                        <a:rPr lang="zh-TW" altLang="en-US" sz="2200" dirty="0" smtClean="0">
                          <a:latin typeface="標楷體" pitchFamily="65" charset="-120"/>
                          <a:ea typeface="標楷體" pitchFamily="65" charset="-120"/>
                        </a:rPr>
                        <a:t>小時研習</a:t>
                      </a:r>
                      <a:r>
                        <a:rPr lang="en-US" altLang="zh-TW" sz="2200" dirty="0" smtClean="0">
                          <a:latin typeface="標楷體" pitchFamily="65" charset="-120"/>
                          <a:ea typeface="標楷體" pitchFamily="65" charset="-12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dk1"/>
                          </a:solidFill>
                          <a:effectLst/>
                          <a:latin typeface="標楷體" pitchFamily="65" charset="-120"/>
                          <a:ea typeface="標楷體" pitchFamily="65" charset="-120"/>
                          <a:cs typeface="+mn-cs"/>
                        </a:rPr>
                        <a:t>3.</a:t>
                      </a:r>
                      <a:r>
                        <a:rPr lang="zh-TW" altLang="zh-TW" sz="2200" kern="1200" dirty="0" smtClean="0">
                          <a:solidFill>
                            <a:schemeClr val="dk1"/>
                          </a:solidFill>
                          <a:effectLst/>
                          <a:latin typeface="標楷體" pitchFamily="65" charset="-120"/>
                          <a:ea typeface="標楷體" pitchFamily="65" charset="-120"/>
                          <a:cs typeface="+mn-cs"/>
                        </a:rPr>
                        <a:t>增能國中健康教育非專長授課教師</a:t>
                      </a:r>
                      <a:r>
                        <a:rPr lang="en-US" altLang="zh-TW" sz="2200" kern="1200" dirty="0" smtClean="0">
                          <a:solidFill>
                            <a:schemeClr val="dk1"/>
                          </a:solidFill>
                          <a:effectLst/>
                          <a:latin typeface="標楷體" pitchFamily="65" charset="-120"/>
                          <a:ea typeface="標楷體" pitchFamily="65" charset="-120"/>
                          <a:cs typeface="+mn-cs"/>
                        </a:rPr>
                        <a:t>(80%</a:t>
                      </a:r>
                      <a:r>
                        <a:rPr lang="zh-TW" altLang="en-US" sz="2200" kern="1200" dirty="0" smtClean="0">
                          <a:solidFill>
                            <a:schemeClr val="dk1"/>
                          </a:solidFill>
                          <a:effectLst/>
                          <a:latin typeface="標楷體" pitchFamily="65" charset="-120"/>
                          <a:ea typeface="標楷體" pitchFamily="65" charset="-120"/>
                          <a:cs typeface="+mn-cs"/>
                        </a:rPr>
                        <a:t>以上</a:t>
                      </a:r>
                      <a:r>
                        <a:rPr lang="en-US" altLang="zh-TW" sz="2200" kern="1200" dirty="0" smtClean="0">
                          <a:solidFill>
                            <a:schemeClr val="dk1"/>
                          </a:solidFill>
                          <a:effectLst/>
                          <a:latin typeface="標楷體" pitchFamily="65" charset="-120"/>
                          <a:ea typeface="標楷體" pitchFamily="65"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200" kern="1200" dirty="0" smtClean="0">
                          <a:solidFill>
                            <a:schemeClr val="dk1"/>
                          </a:solidFill>
                          <a:effectLst/>
                          <a:latin typeface="標楷體" pitchFamily="65" charset="-120"/>
                          <a:ea typeface="標楷體" pitchFamily="65" charset="-120"/>
                          <a:cs typeface="+mn-cs"/>
                        </a:rPr>
                        <a:t>4.</a:t>
                      </a:r>
                      <a:r>
                        <a:rPr lang="zh-TW" altLang="zh-TW" sz="2200" kern="1200" dirty="0" smtClean="0">
                          <a:solidFill>
                            <a:schemeClr val="dk1"/>
                          </a:solidFill>
                          <a:effectLst/>
                          <a:latin typeface="標楷體" pitchFamily="65" charset="-120"/>
                          <a:ea typeface="標楷體" pitchFamily="65" charset="-120"/>
                          <a:cs typeface="+mn-cs"/>
                        </a:rPr>
                        <a:t>國教輔導團各學習領域（議題）輔導小組研發</a:t>
                      </a:r>
                      <a:r>
                        <a:rPr lang="zh-TW" altLang="zh-TW" sz="2200" kern="1200" dirty="0" smtClean="0">
                          <a:solidFill>
                            <a:srgbClr val="FF0000"/>
                          </a:solidFill>
                          <a:effectLst/>
                          <a:latin typeface="標楷體" pitchFamily="65" charset="-120"/>
                          <a:ea typeface="標楷體" pitchFamily="65" charset="-120"/>
                          <a:cs typeface="+mn-cs"/>
                        </a:rPr>
                        <a:t>未具該專長教師之增能課程並推動辦理</a:t>
                      </a:r>
                      <a:endParaRPr lang="zh-TW" altLang="en-US" sz="2200" dirty="0">
                        <a:latin typeface="標楷體" pitchFamily="65" charset="-120"/>
                        <a:ea typeface="標楷體" pitchFamily="65" charset="-120"/>
                      </a:endParaRPr>
                    </a:p>
                  </a:txBody>
                  <a:tcPr marL="91428" marR="91428" marT="45724" marB="45724"/>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57200" y="115888"/>
            <a:ext cx="8229600" cy="720725"/>
          </a:xfrm>
        </p:spPr>
        <p:txBody>
          <a:bodyPr/>
          <a:lstStyle/>
          <a:p>
            <a:pPr eaLnBrk="1" hangingPunct="1"/>
            <a:r>
              <a:rPr dirty="0" smtClean="0">
                <a:sym typeface="Arial" pitchFamily="34" charset="0"/>
              </a:rPr>
              <a:t>配合教育部三大事項之三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746205512"/>
              </p:ext>
            </p:extLst>
          </p:nvPr>
        </p:nvGraphicFramePr>
        <p:xfrm>
          <a:off x="395536" y="764704"/>
          <a:ext cx="8569325" cy="5882703"/>
        </p:xfrm>
        <a:graphic>
          <a:graphicData uri="http://schemas.openxmlformats.org/drawingml/2006/table">
            <a:tbl>
              <a:tblPr firstRow="1" bandRow="1">
                <a:tableStyleId>{00A15C55-8517-42AA-B614-E9B94910E393}</a:tableStyleId>
              </a:tblPr>
              <a:tblGrid>
                <a:gridCol w="1872289"/>
                <a:gridCol w="5184802"/>
                <a:gridCol w="1512234"/>
              </a:tblGrid>
              <a:tr h="493326">
                <a:tc>
                  <a:txBody>
                    <a:bodyPr/>
                    <a:lstStyle/>
                    <a:p>
                      <a:pPr algn="ctr">
                        <a:spcAft>
                          <a:spcPts val="0"/>
                        </a:spcAft>
                      </a:pPr>
                      <a:r>
                        <a:rPr lang="zh-TW" sz="2000" kern="100" dirty="0">
                          <a:effectLst/>
                          <a:latin typeface="標楷體" pitchFamily="65" charset="-120"/>
                          <a:ea typeface="標楷體" pitchFamily="65" charset="-120"/>
                        </a:rPr>
                        <a:t>類別</a:t>
                      </a:r>
                    </a:p>
                  </a:txBody>
                  <a:tcPr marL="68583" marR="68583" marT="0" marB="0" anchor="ctr"/>
                </a:tc>
                <a:tc>
                  <a:txBody>
                    <a:bodyPr/>
                    <a:lstStyle/>
                    <a:p>
                      <a:pPr algn="ctr">
                        <a:spcAft>
                          <a:spcPts val="0"/>
                        </a:spcAft>
                      </a:pPr>
                      <a:r>
                        <a:rPr lang="zh-TW" sz="2000" kern="100" dirty="0">
                          <a:effectLst/>
                          <a:latin typeface="標楷體" pitchFamily="65" charset="-120"/>
                          <a:ea typeface="標楷體" pitchFamily="65" charset="-120"/>
                        </a:rPr>
                        <a:t>項目</a:t>
                      </a:r>
                    </a:p>
                  </a:txBody>
                  <a:tcPr marL="68583" marR="68583" marT="0" marB="0" anchor="ctr"/>
                </a:tc>
                <a:tc>
                  <a:txBody>
                    <a:bodyPr/>
                    <a:lstStyle/>
                    <a:p>
                      <a:pPr algn="ctr">
                        <a:spcAft>
                          <a:spcPts val="0"/>
                        </a:spcAft>
                      </a:pPr>
                      <a:r>
                        <a:rPr lang="zh-TW" altLang="en-US" sz="2000" kern="100" dirty="0" smtClean="0">
                          <a:effectLst/>
                          <a:latin typeface="標楷體" pitchFamily="65" charset="-120"/>
                          <a:ea typeface="標楷體" pitchFamily="65" charset="-120"/>
                        </a:rPr>
                        <a:t>協作人員</a:t>
                      </a:r>
                      <a:endParaRPr lang="zh-TW" sz="2000" kern="100" dirty="0">
                        <a:effectLst/>
                        <a:latin typeface="標楷體" pitchFamily="65" charset="-120"/>
                        <a:ea typeface="標楷體" pitchFamily="65" charset="-120"/>
                      </a:endParaRPr>
                    </a:p>
                  </a:txBody>
                  <a:tcPr marL="68583" marR="68583" marT="0" marB="0" anchor="ctr"/>
                </a:tc>
              </a:tr>
              <a:tr h="769911">
                <a:tc rowSpan="6">
                  <a:txBody>
                    <a:bodyPr/>
                    <a:lstStyle/>
                    <a:p>
                      <a:r>
                        <a:rPr lang="zh-TW" altLang="zh-TW" sz="2200" kern="1200" dirty="0" smtClean="0">
                          <a:solidFill>
                            <a:schemeClr val="dk1"/>
                          </a:solidFill>
                          <a:effectLst/>
                          <a:latin typeface="標楷體" pitchFamily="65" charset="-120"/>
                          <a:ea typeface="標楷體" pitchFamily="65" charset="-120"/>
                          <a:cs typeface="+mn-cs"/>
                        </a:rPr>
                        <a:t>三、特定</a:t>
                      </a:r>
                      <a:endParaRPr lang="en-US" altLang="zh-TW" sz="2200" kern="1200" dirty="0" smtClean="0">
                        <a:solidFill>
                          <a:schemeClr val="dk1"/>
                        </a:solidFill>
                        <a:effectLst/>
                        <a:latin typeface="標楷體" pitchFamily="65" charset="-120"/>
                        <a:ea typeface="標楷體" pitchFamily="65" charset="-120"/>
                        <a:cs typeface="+mn-cs"/>
                      </a:endParaRPr>
                    </a:p>
                    <a:p>
                      <a:pPr marL="0" indent="715963"/>
                      <a:r>
                        <a:rPr lang="zh-TW" altLang="zh-TW" sz="2200" kern="1200" dirty="0" smtClean="0">
                          <a:solidFill>
                            <a:schemeClr val="dk1"/>
                          </a:solidFill>
                          <a:effectLst/>
                          <a:latin typeface="標楷體" pitchFamily="65" charset="-120"/>
                          <a:ea typeface="標楷體" pitchFamily="65" charset="-120"/>
                          <a:cs typeface="+mn-cs"/>
                        </a:rPr>
                        <a:t>主題</a:t>
                      </a:r>
                      <a:r>
                        <a:rPr lang="en-US" altLang="zh-TW" sz="2200" kern="1200" dirty="0" smtClean="0">
                          <a:solidFill>
                            <a:schemeClr val="dk1"/>
                          </a:solidFill>
                          <a:effectLst/>
                          <a:latin typeface="標楷體" pitchFamily="65" charset="-120"/>
                          <a:ea typeface="標楷體" pitchFamily="65" charset="-120"/>
                          <a:cs typeface="+mn-cs"/>
                        </a:rPr>
                        <a:t>/</a:t>
                      </a:r>
                    </a:p>
                    <a:p>
                      <a:pPr marL="0" indent="715963"/>
                      <a:r>
                        <a:rPr lang="zh-TW" altLang="zh-TW" sz="2200" kern="1200" dirty="0" smtClean="0">
                          <a:solidFill>
                            <a:schemeClr val="dk1"/>
                          </a:solidFill>
                          <a:effectLst/>
                          <a:latin typeface="標楷體" pitchFamily="65" charset="-120"/>
                          <a:ea typeface="標楷體" pitchFamily="65" charset="-120"/>
                          <a:cs typeface="+mn-cs"/>
                        </a:rPr>
                        <a:t>議題</a:t>
                      </a:r>
                      <a:endParaRPr lang="zh-TW" altLang="en-US" sz="2200" dirty="0">
                        <a:latin typeface="標楷體" pitchFamily="65" charset="-120"/>
                        <a:ea typeface="標楷體" pitchFamily="65" charset="-120"/>
                      </a:endParaRPr>
                    </a:p>
                  </a:txBody>
                  <a:tcPr marL="91444" marR="91444" marT="45728" marB="45728"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一</a:t>
                      </a:r>
                      <a:r>
                        <a:rPr lang="en-US" sz="2200" kern="0" dirty="0">
                          <a:effectLst/>
                          <a:latin typeface="Times New Roman"/>
                          <a:ea typeface="標楷體"/>
                        </a:rPr>
                        <a:t>)</a:t>
                      </a:r>
                      <a:r>
                        <a:rPr lang="zh-TW" sz="2200" kern="0" dirty="0">
                          <a:effectLst/>
                          <a:latin typeface="Times New Roman"/>
                          <a:ea typeface="標楷體"/>
                        </a:rPr>
                        <a:t>推動品德教育融入</a:t>
                      </a:r>
                      <a:r>
                        <a:rPr lang="zh-TW" sz="2200" kern="0" dirty="0" smtClean="0">
                          <a:effectLst/>
                          <a:latin typeface="Times New Roman"/>
                          <a:ea typeface="標楷體"/>
                        </a:rPr>
                        <a:t>課程與</a:t>
                      </a:r>
                      <a:r>
                        <a:rPr lang="zh-TW" sz="2200" kern="0" dirty="0" smtClean="0">
                          <a:effectLst/>
                          <a:latin typeface="Times New Roman"/>
                          <a:ea typeface="標楷體"/>
                        </a:rPr>
                        <a:t>教學</a:t>
                      </a:r>
                      <a:endParaRPr lang="zh-TW" sz="2200" kern="100" dirty="0">
                        <a:solidFill>
                          <a:srgbClr val="FF0000"/>
                        </a:solidFill>
                        <a:effectLst/>
                        <a:latin typeface="Times New Roman"/>
                        <a:ea typeface="新細明體"/>
                      </a:endParaRPr>
                    </a:p>
                  </a:txBody>
                  <a:tcPr marL="68583" marR="68583" marT="0" marB="0" anchor="ctr"/>
                </a:tc>
                <a:tc>
                  <a:txBody>
                    <a:bodyPr/>
                    <a:lstStyle/>
                    <a:p>
                      <a:pPr algn="ctr">
                        <a:spcAft>
                          <a:spcPts val="0"/>
                        </a:spcAft>
                      </a:pPr>
                      <a:r>
                        <a:rPr lang="zh-TW" altLang="en-US" sz="2000" kern="100" dirty="0" smtClean="0">
                          <a:solidFill>
                            <a:srgbClr val="C00000"/>
                          </a:solidFill>
                          <a:effectLst/>
                          <a:latin typeface="Times New Roman"/>
                          <a:ea typeface="標楷體"/>
                        </a:rPr>
                        <a:t>王念湘校長</a:t>
                      </a:r>
                      <a:endParaRPr lang="zh-TW" sz="2000" kern="100" dirty="0">
                        <a:solidFill>
                          <a:srgbClr val="C00000"/>
                        </a:solidFill>
                        <a:effectLst/>
                        <a:latin typeface="Times New Roman"/>
                        <a:ea typeface="新細明體"/>
                      </a:endParaRPr>
                    </a:p>
                  </a:txBody>
                  <a:tcPr marL="68583" marR="68583" marT="0" marB="0" anchor="ctr"/>
                </a:tc>
              </a:tr>
              <a:tr h="769911">
                <a:tc vMerge="1">
                  <a:txBody>
                    <a:bodyPr/>
                    <a:lstStyle/>
                    <a:p>
                      <a:endParaRPr lang="zh-TW" altLang="en-US" dirty="0"/>
                    </a:p>
                  </a:txBody>
                  <a:tcP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二</a:t>
                      </a:r>
                      <a:r>
                        <a:rPr lang="en-US" sz="2200" kern="0" dirty="0">
                          <a:effectLst/>
                          <a:latin typeface="Times New Roman"/>
                          <a:ea typeface="標楷體"/>
                        </a:rPr>
                        <a:t>)</a:t>
                      </a:r>
                      <a:r>
                        <a:rPr lang="zh-TW" sz="2200" kern="0" dirty="0">
                          <a:effectLst/>
                          <a:latin typeface="Times New Roman"/>
                          <a:ea typeface="標楷體"/>
                        </a:rPr>
                        <a:t>推動生命教育融入</a:t>
                      </a:r>
                      <a:r>
                        <a:rPr lang="zh-TW" sz="2200" kern="0" dirty="0" smtClean="0">
                          <a:effectLst/>
                          <a:latin typeface="Times New Roman"/>
                          <a:ea typeface="標楷體"/>
                        </a:rPr>
                        <a:t>課程與</a:t>
                      </a:r>
                      <a:r>
                        <a:rPr lang="zh-TW" sz="2200" kern="0" dirty="0" smtClean="0">
                          <a:effectLst/>
                          <a:latin typeface="Times New Roman"/>
                          <a:ea typeface="標楷體"/>
                        </a:rPr>
                        <a:t>教學</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王念湘校長</a:t>
                      </a:r>
                      <a:endParaRPr lang="zh-TW" sz="2000" kern="100" dirty="0">
                        <a:solidFill>
                          <a:srgbClr val="C00000"/>
                        </a:solidFill>
                        <a:effectLst/>
                        <a:latin typeface="Times New Roman"/>
                        <a:ea typeface="標楷體"/>
                        <a:cs typeface="+mn-cs"/>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defTabSz="914400" rtl="0" eaLnBrk="1" latinLnBrk="0" hangingPunct="1">
                        <a:spcAft>
                          <a:spcPts val="0"/>
                        </a:spcAft>
                      </a:pPr>
                      <a:r>
                        <a:rPr lang="en-US" sz="2200" kern="0" dirty="0">
                          <a:effectLst/>
                          <a:latin typeface="Times New Roman"/>
                          <a:ea typeface="標楷體"/>
                        </a:rPr>
                        <a:t>(</a:t>
                      </a:r>
                      <a:r>
                        <a:rPr lang="zh-TW" sz="2200" kern="0" dirty="0">
                          <a:effectLst/>
                          <a:latin typeface="Times New Roman"/>
                          <a:ea typeface="標楷體"/>
                        </a:rPr>
                        <a:t>三</a:t>
                      </a:r>
                      <a:r>
                        <a:rPr lang="en-US" sz="2200" kern="0" dirty="0">
                          <a:effectLst/>
                          <a:latin typeface="Times New Roman"/>
                          <a:ea typeface="標楷體"/>
                        </a:rPr>
                        <a:t>)</a:t>
                      </a:r>
                      <a:r>
                        <a:rPr lang="zh-TW" sz="2200" kern="0" dirty="0">
                          <a:effectLst/>
                          <a:latin typeface="Times New Roman"/>
                          <a:ea typeface="標楷體"/>
                        </a:rPr>
                        <a:t>推動媒體素養教育</a:t>
                      </a:r>
                      <a:r>
                        <a:rPr lang="zh-TW" sz="2200" kern="0" dirty="0" smtClean="0">
                          <a:effectLst/>
                          <a:latin typeface="Times New Roman"/>
                          <a:ea typeface="標楷體"/>
                        </a:rPr>
                        <a:t>融入課程</a:t>
                      </a:r>
                      <a:r>
                        <a:rPr lang="zh-TW" sz="2200" kern="0" dirty="0">
                          <a:effectLst/>
                          <a:latin typeface="Times New Roman"/>
                          <a:ea typeface="標楷體"/>
                        </a:rPr>
                        <a:t>與</a:t>
                      </a:r>
                      <a:r>
                        <a:rPr lang="zh-TW" sz="2200" kern="0" dirty="0" smtClean="0">
                          <a:effectLst/>
                          <a:latin typeface="Times New Roman"/>
                          <a:ea typeface="標楷體"/>
                        </a:rPr>
                        <a:t>教學</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陳榮華主任</a:t>
                      </a:r>
                      <a:endParaRPr lang="zh-TW" sz="2000" kern="100" dirty="0">
                        <a:solidFill>
                          <a:srgbClr val="C00000"/>
                        </a:solidFill>
                        <a:effectLst/>
                        <a:latin typeface="Times New Roman"/>
                        <a:ea typeface="標楷體"/>
                        <a:cs typeface="+mn-cs"/>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四</a:t>
                      </a:r>
                      <a:r>
                        <a:rPr lang="en-US" sz="2200" kern="0" dirty="0">
                          <a:effectLst/>
                          <a:latin typeface="Times New Roman"/>
                          <a:ea typeface="標楷體"/>
                        </a:rPr>
                        <a:t>)</a:t>
                      </a:r>
                      <a:r>
                        <a:rPr lang="zh-TW" sz="2200" kern="0" dirty="0">
                          <a:effectLst/>
                          <a:latin typeface="Times New Roman"/>
                          <a:ea typeface="標楷體"/>
                        </a:rPr>
                        <a:t>初任教師導入輔導</a:t>
                      </a:r>
                      <a:r>
                        <a:rPr lang="zh-TW" sz="2200" kern="0" dirty="0" smtClean="0">
                          <a:effectLst/>
                          <a:latin typeface="Times New Roman"/>
                          <a:ea typeface="標楷體"/>
                        </a:rPr>
                        <a:t>方案</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algn="ctr">
                        <a:spcAft>
                          <a:spcPts val="0"/>
                        </a:spcAft>
                      </a:pPr>
                      <a:r>
                        <a:rPr lang="zh-TW" altLang="en-US" sz="2000" kern="100" dirty="0" smtClean="0">
                          <a:solidFill>
                            <a:srgbClr val="C00000"/>
                          </a:solidFill>
                          <a:effectLst/>
                          <a:latin typeface="Times New Roman"/>
                          <a:ea typeface="標楷體"/>
                        </a:rPr>
                        <a:t>周生民校長</a:t>
                      </a:r>
                      <a:endParaRPr lang="zh-TW" sz="2000" kern="100" dirty="0">
                        <a:solidFill>
                          <a:srgbClr val="C00000"/>
                        </a:solidFill>
                        <a:effectLst/>
                        <a:latin typeface="Times New Roman"/>
                        <a:ea typeface="新細明體"/>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五</a:t>
                      </a:r>
                      <a:r>
                        <a:rPr lang="en-US" sz="2200" kern="0" dirty="0">
                          <a:effectLst/>
                          <a:latin typeface="Times New Roman"/>
                          <a:ea typeface="標楷體"/>
                        </a:rPr>
                        <a:t>)</a:t>
                      </a:r>
                      <a:r>
                        <a:rPr lang="zh-TW" sz="2200" kern="0" dirty="0">
                          <a:effectLst/>
                          <a:latin typeface="Times New Roman"/>
                          <a:ea typeface="標楷體"/>
                        </a:rPr>
                        <a:t>強化初任教師</a:t>
                      </a:r>
                      <a:r>
                        <a:rPr lang="zh-TW" sz="2200" kern="100" dirty="0">
                          <a:effectLst/>
                          <a:latin typeface="Times New Roman"/>
                          <a:ea typeface="標楷體"/>
                        </a:rPr>
                        <a:t>備課</a:t>
                      </a:r>
                      <a:r>
                        <a:rPr lang="zh-TW" sz="2200" kern="100" dirty="0" smtClean="0">
                          <a:effectLst/>
                          <a:latin typeface="Times New Roman"/>
                          <a:ea typeface="標楷體"/>
                        </a:rPr>
                        <a:t>、觀課及</a:t>
                      </a:r>
                      <a:r>
                        <a:rPr lang="zh-TW" sz="2200" kern="100" dirty="0">
                          <a:effectLst/>
                          <a:latin typeface="Times New Roman"/>
                          <a:ea typeface="標楷體"/>
                        </a:rPr>
                        <a:t>議課知</a:t>
                      </a:r>
                      <a:r>
                        <a:rPr lang="zh-TW" sz="2200" kern="100" dirty="0" smtClean="0">
                          <a:effectLst/>
                          <a:latin typeface="Times New Roman"/>
                          <a:ea typeface="標楷體"/>
                        </a:rPr>
                        <a:t>能</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algn="ctr">
                        <a:spcAft>
                          <a:spcPts val="0"/>
                        </a:spcAft>
                      </a:pPr>
                      <a:r>
                        <a:rPr lang="zh-TW" altLang="en-US" sz="2000" kern="100" dirty="0" smtClean="0">
                          <a:solidFill>
                            <a:srgbClr val="C00000"/>
                          </a:solidFill>
                          <a:effectLst/>
                          <a:latin typeface="Times New Roman"/>
                          <a:ea typeface="標楷體"/>
                        </a:rPr>
                        <a:t>周生民校長</a:t>
                      </a:r>
                      <a:endParaRPr lang="zh-TW" sz="2000" kern="100" dirty="0">
                        <a:solidFill>
                          <a:srgbClr val="C00000"/>
                        </a:solidFill>
                        <a:effectLst/>
                        <a:latin typeface="Times New Roman"/>
                        <a:ea typeface="新細明體"/>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六</a:t>
                      </a:r>
                      <a:r>
                        <a:rPr lang="en-US" sz="2200" kern="0" dirty="0">
                          <a:effectLst/>
                          <a:latin typeface="Times New Roman"/>
                          <a:ea typeface="標楷體"/>
                        </a:rPr>
                        <a:t>)</a:t>
                      </a:r>
                      <a:r>
                        <a:rPr lang="zh-TW" sz="2200" kern="0" dirty="0">
                          <a:effectLst/>
                          <a:latin typeface="Times New Roman"/>
                          <a:ea typeface="標楷體"/>
                        </a:rPr>
                        <a:t>提升校長及教師</a:t>
                      </a:r>
                      <a:r>
                        <a:rPr lang="zh-TW" sz="2200" kern="0" dirty="0" smtClean="0">
                          <a:effectLst/>
                          <a:latin typeface="Times New Roman"/>
                          <a:ea typeface="標楷體"/>
                        </a:rPr>
                        <a:t>資訊知</a:t>
                      </a:r>
                      <a:r>
                        <a:rPr lang="zh-TW" sz="2200" kern="0" dirty="0" smtClean="0">
                          <a:effectLst/>
                          <a:latin typeface="Times New Roman"/>
                          <a:ea typeface="標楷體"/>
                        </a:rPr>
                        <a:t>能</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algn="ctr">
                        <a:spcAft>
                          <a:spcPts val="0"/>
                        </a:spcAft>
                      </a:pPr>
                      <a:r>
                        <a:rPr lang="zh-TW" altLang="en-US" sz="2000" kern="100" dirty="0" smtClean="0">
                          <a:solidFill>
                            <a:srgbClr val="C00000"/>
                          </a:solidFill>
                          <a:effectLst/>
                          <a:latin typeface="Times New Roman"/>
                          <a:ea typeface="標楷體"/>
                        </a:rPr>
                        <a:t>陳榮華主任</a:t>
                      </a:r>
                      <a:endParaRPr lang="zh-TW" sz="2000" kern="100" dirty="0">
                        <a:solidFill>
                          <a:srgbClr val="C00000"/>
                        </a:solidFill>
                        <a:effectLst/>
                        <a:latin typeface="Times New Roman"/>
                        <a:ea typeface="新細明體"/>
                      </a:endParaRPr>
                    </a:p>
                  </a:txBody>
                  <a:tcPr marL="68583" marR="68583" marT="0" marB="0" anchor="ctr"/>
                </a:tc>
              </a:tr>
              <a:tr h="769911">
                <a:tc>
                  <a:txBody>
                    <a:bodyPr/>
                    <a:lstStyle/>
                    <a:p>
                      <a:pPr marL="304800" indent="-304800" algn="just" defTabSz="914400" rtl="0" eaLnBrk="1" latinLnBrk="0" hangingPunct="1">
                        <a:spcAft>
                          <a:spcPts val="0"/>
                        </a:spcAft>
                      </a:pPr>
                      <a:r>
                        <a:rPr lang="zh-TW" altLang="en-US" sz="2200" kern="0" dirty="0" smtClean="0">
                          <a:solidFill>
                            <a:schemeClr val="dk1"/>
                          </a:solidFill>
                          <a:effectLst/>
                          <a:latin typeface="Times New Roman"/>
                          <a:ea typeface="標楷體"/>
                          <a:cs typeface="+mn-cs"/>
                        </a:rPr>
                        <a:t>四、家長宣導</a:t>
                      </a:r>
                      <a:endParaRPr lang="zh-TW" altLang="en-US" sz="2200" kern="0" dirty="0">
                        <a:solidFill>
                          <a:schemeClr val="dk1"/>
                        </a:solidFill>
                        <a:effectLst/>
                        <a:latin typeface="Times New Roman"/>
                        <a:ea typeface="標楷體"/>
                        <a:cs typeface="+mn-cs"/>
                      </a:endParaRPr>
                    </a:p>
                  </a:txBody>
                  <a:tcPr marL="91444" marR="91444" marT="45728" marB="45728" anchor="ctr"/>
                </a:tc>
                <a:tc>
                  <a:txBody>
                    <a:bodyPr/>
                    <a:lstStyle/>
                    <a:p>
                      <a:pPr marL="304800" indent="-304800" algn="just" defTabSz="914400" rtl="0" eaLnBrk="1" latinLnBrk="0" hangingPunct="1">
                        <a:spcAft>
                          <a:spcPts val="0"/>
                        </a:spcAft>
                      </a:pPr>
                      <a:r>
                        <a:rPr lang="zh-TW" altLang="en-US" sz="2200" kern="0" dirty="0" smtClean="0">
                          <a:solidFill>
                            <a:schemeClr val="dk1"/>
                          </a:solidFill>
                          <a:effectLst/>
                          <a:latin typeface="Times New Roman"/>
                          <a:ea typeface="標楷體"/>
                          <a:cs typeface="+mn-cs"/>
                        </a:rPr>
                        <a:t>新課綱相關</a:t>
                      </a:r>
                      <a:r>
                        <a:rPr lang="zh-TW" altLang="en-US" sz="2200" kern="0" dirty="0" smtClean="0">
                          <a:solidFill>
                            <a:schemeClr val="dk1"/>
                          </a:solidFill>
                          <a:effectLst/>
                          <a:latin typeface="Times New Roman"/>
                          <a:ea typeface="標楷體"/>
                          <a:cs typeface="+mn-cs"/>
                        </a:rPr>
                        <a:t>議題</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蔡明昌校長</a:t>
                      </a:r>
                      <a:endParaRPr lang="zh-TW" sz="2000" kern="100" dirty="0">
                        <a:solidFill>
                          <a:srgbClr val="C00000"/>
                        </a:solidFill>
                        <a:effectLst/>
                        <a:latin typeface="Times New Roman"/>
                        <a:ea typeface="標楷體"/>
                        <a:cs typeface="+mn-cs"/>
                      </a:endParaRPr>
                    </a:p>
                  </a:txBody>
                  <a:tcPr marL="68583" marR="68583" marT="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57200" y="115888"/>
            <a:ext cx="8229600" cy="720725"/>
          </a:xfrm>
        </p:spPr>
        <p:txBody>
          <a:bodyPr/>
          <a:lstStyle/>
          <a:p>
            <a:pPr eaLnBrk="1" hangingPunct="1"/>
            <a:r>
              <a:rPr lang="zh-TW" altLang="en-US" dirty="0">
                <a:sym typeface="Arial" pitchFamily="34" charset="0"/>
              </a:rPr>
              <a:t>本</a:t>
            </a:r>
            <a:r>
              <a:rPr lang="zh-TW" altLang="en-US" dirty="0" smtClean="0">
                <a:sym typeface="Arial" pitchFamily="34" charset="0"/>
              </a:rPr>
              <a:t>市辦理</a:t>
            </a:r>
            <a:r>
              <a:rPr dirty="0" smtClean="0">
                <a:sym typeface="Arial" pitchFamily="34" charset="0"/>
              </a:rPr>
              <a:t>事項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5511736"/>
              </p:ext>
            </p:extLst>
          </p:nvPr>
        </p:nvGraphicFramePr>
        <p:xfrm>
          <a:off x="395536" y="764704"/>
          <a:ext cx="8569325" cy="5882703"/>
        </p:xfrm>
        <a:graphic>
          <a:graphicData uri="http://schemas.openxmlformats.org/drawingml/2006/table">
            <a:tbl>
              <a:tblPr firstRow="1" bandRow="1">
                <a:tableStyleId>{00A15C55-8517-42AA-B614-E9B94910E393}</a:tableStyleId>
              </a:tblPr>
              <a:tblGrid>
                <a:gridCol w="1872289"/>
                <a:gridCol w="5184802"/>
                <a:gridCol w="1512234"/>
              </a:tblGrid>
              <a:tr h="493326">
                <a:tc>
                  <a:txBody>
                    <a:bodyPr/>
                    <a:lstStyle/>
                    <a:p>
                      <a:pPr algn="ctr">
                        <a:spcAft>
                          <a:spcPts val="0"/>
                        </a:spcAft>
                      </a:pPr>
                      <a:r>
                        <a:rPr lang="zh-TW" sz="2000" kern="100" dirty="0">
                          <a:effectLst/>
                          <a:latin typeface="標楷體" pitchFamily="65" charset="-120"/>
                          <a:ea typeface="標楷體" pitchFamily="65" charset="-120"/>
                        </a:rPr>
                        <a:t>類別</a:t>
                      </a:r>
                    </a:p>
                  </a:txBody>
                  <a:tcPr marL="68583" marR="68583" marT="0" marB="0" anchor="ctr"/>
                </a:tc>
                <a:tc>
                  <a:txBody>
                    <a:bodyPr/>
                    <a:lstStyle/>
                    <a:p>
                      <a:pPr algn="ctr">
                        <a:spcAft>
                          <a:spcPts val="0"/>
                        </a:spcAft>
                      </a:pPr>
                      <a:r>
                        <a:rPr lang="zh-TW" sz="2000" kern="100" dirty="0">
                          <a:effectLst/>
                          <a:latin typeface="標楷體" pitchFamily="65" charset="-120"/>
                          <a:ea typeface="標楷體" pitchFamily="65" charset="-120"/>
                        </a:rPr>
                        <a:t>項目</a:t>
                      </a:r>
                    </a:p>
                  </a:txBody>
                  <a:tcPr marL="68583" marR="68583" marT="0" marB="0" anchor="ctr"/>
                </a:tc>
                <a:tc>
                  <a:txBody>
                    <a:bodyPr/>
                    <a:lstStyle/>
                    <a:p>
                      <a:pPr algn="ctr">
                        <a:spcAft>
                          <a:spcPts val="0"/>
                        </a:spcAft>
                      </a:pPr>
                      <a:r>
                        <a:rPr lang="zh-TW" altLang="en-US" sz="2000" kern="100" dirty="0" smtClean="0">
                          <a:effectLst/>
                          <a:latin typeface="標楷體" pitchFamily="65" charset="-120"/>
                          <a:ea typeface="標楷體" pitchFamily="65" charset="-120"/>
                        </a:rPr>
                        <a:t>協作人員</a:t>
                      </a:r>
                      <a:endParaRPr lang="zh-TW" sz="2000" kern="100" dirty="0">
                        <a:effectLst/>
                        <a:latin typeface="標楷體" pitchFamily="65" charset="-120"/>
                        <a:ea typeface="標楷體" pitchFamily="65" charset="-120"/>
                      </a:endParaRPr>
                    </a:p>
                  </a:txBody>
                  <a:tcPr marL="68583" marR="68583" marT="0" marB="0" anchor="ctr"/>
                </a:tc>
              </a:tr>
              <a:tr h="769911">
                <a:tc rowSpan="5">
                  <a:txBody>
                    <a:bodyPr/>
                    <a:lstStyle/>
                    <a:p>
                      <a:r>
                        <a:rPr lang="zh-TW" altLang="en-US" sz="2200" kern="1200" dirty="0" smtClean="0">
                          <a:solidFill>
                            <a:schemeClr val="dk1"/>
                          </a:solidFill>
                          <a:effectLst/>
                          <a:latin typeface="標楷體" pitchFamily="65" charset="-120"/>
                          <a:ea typeface="標楷體" pitchFamily="65" charset="-120"/>
                          <a:cs typeface="+mn-cs"/>
                        </a:rPr>
                        <a:t>一</a:t>
                      </a:r>
                      <a:r>
                        <a:rPr lang="zh-TW" altLang="zh-TW" sz="2200" kern="1200" dirty="0" smtClean="0">
                          <a:solidFill>
                            <a:schemeClr val="dk1"/>
                          </a:solidFill>
                          <a:effectLst/>
                          <a:latin typeface="標楷體" pitchFamily="65" charset="-120"/>
                          <a:ea typeface="標楷體" pitchFamily="65" charset="-120"/>
                          <a:cs typeface="+mn-cs"/>
                        </a:rPr>
                        <a:t>、</a:t>
                      </a:r>
                      <a:r>
                        <a:rPr lang="zh-TW" altLang="en-US" sz="2200" kern="1200" dirty="0" smtClean="0">
                          <a:solidFill>
                            <a:schemeClr val="dk1"/>
                          </a:solidFill>
                          <a:effectLst/>
                          <a:latin typeface="標楷體" pitchFamily="65" charset="-120"/>
                          <a:ea typeface="標楷體" pitchFamily="65" charset="-120"/>
                          <a:cs typeface="+mn-cs"/>
                        </a:rPr>
                        <a:t>學力</a:t>
                      </a:r>
                      <a:endParaRPr lang="en-US" altLang="zh-TW" sz="2200" kern="1200" dirty="0" smtClean="0">
                        <a:solidFill>
                          <a:schemeClr val="dk1"/>
                        </a:solidFill>
                        <a:effectLst/>
                        <a:latin typeface="標楷體" pitchFamily="65" charset="-120"/>
                        <a:ea typeface="標楷體" pitchFamily="65" charset="-120"/>
                        <a:cs typeface="+mn-cs"/>
                      </a:endParaRPr>
                    </a:p>
                  </a:txBody>
                  <a:tcPr marL="91444" marR="91444" marT="45728" marB="45728"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一</a:t>
                      </a:r>
                      <a:r>
                        <a:rPr lang="en-US" sz="2200" kern="0" dirty="0" smtClean="0">
                          <a:effectLst/>
                          <a:latin typeface="Times New Roman"/>
                          <a:ea typeface="標楷體"/>
                        </a:rPr>
                        <a:t>)</a:t>
                      </a:r>
                      <a:r>
                        <a:rPr lang="zh-TW" altLang="en-US" sz="2200" kern="0" dirty="0" smtClean="0">
                          <a:effectLst/>
                          <a:latin typeface="Times New Roman"/>
                          <a:ea typeface="標楷體"/>
                        </a:rPr>
                        <a:t>國中會考</a:t>
                      </a:r>
                      <a:r>
                        <a:rPr lang="zh-TW" altLang="en-US" sz="2200" kern="0" smtClean="0">
                          <a:effectLst/>
                          <a:latin typeface="Times New Roman"/>
                          <a:ea typeface="標楷體"/>
                        </a:rPr>
                        <a:t>、國小數學國語</a:t>
                      </a:r>
                      <a:r>
                        <a:rPr lang="zh-TW" altLang="zh-TW" sz="2200" kern="0" smtClean="0">
                          <a:solidFill>
                            <a:schemeClr val="dk1"/>
                          </a:solidFill>
                          <a:effectLst/>
                          <a:latin typeface="Times New Roman"/>
                          <a:ea typeface="標楷體"/>
                          <a:cs typeface="+mn-cs"/>
                        </a:rPr>
                        <a:t>能力</a:t>
                      </a:r>
                      <a:r>
                        <a:rPr lang="zh-TW" altLang="zh-TW" sz="2200" kern="0" dirty="0" smtClean="0">
                          <a:solidFill>
                            <a:schemeClr val="dk1"/>
                          </a:solidFill>
                          <a:effectLst/>
                          <a:latin typeface="Times New Roman"/>
                          <a:ea typeface="標楷體"/>
                          <a:cs typeface="+mn-cs"/>
                        </a:rPr>
                        <a:t>檢測</a:t>
                      </a:r>
                      <a:endParaRPr lang="zh-TW" sz="2200" kern="0" dirty="0">
                        <a:solidFill>
                          <a:schemeClr val="dk1"/>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輔導團</a:t>
                      </a:r>
                      <a:endParaRPr lang="zh-TW" altLang="en-US" sz="2000" kern="100" dirty="0">
                        <a:solidFill>
                          <a:srgbClr val="C00000"/>
                        </a:solidFill>
                        <a:effectLst/>
                        <a:latin typeface="Times New Roman"/>
                        <a:ea typeface="標楷體"/>
                        <a:cs typeface="+mn-cs"/>
                      </a:endParaRPr>
                    </a:p>
                  </a:txBody>
                  <a:tcPr marL="68583" marR="68583" marT="0" marB="0" anchor="ctr"/>
                </a:tc>
              </a:tr>
              <a:tr h="769911">
                <a:tc vMerge="1">
                  <a:txBody>
                    <a:bodyPr/>
                    <a:lstStyle/>
                    <a:p>
                      <a:endParaRPr lang="zh-TW" altLang="en-US" dirty="0"/>
                    </a:p>
                  </a:txBody>
                  <a:tcP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二</a:t>
                      </a:r>
                      <a:r>
                        <a:rPr lang="en-US" sz="2200" kern="0" dirty="0" smtClean="0">
                          <a:effectLst/>
                          <a:latin typeface="Times New Roman"/>
                          <a:ea typeface="標楷體"/>
                        </a:rPr>
                        <a:t>)</a:t>
                      </a:r>
                      <a:r>
                        <a:rPr lang="zh-TW" altLang="en-US" sz="2200" kern="0" dirty="0" smtClean="0">
                          <a:effectLst/>
                          <a:latin typeface="Times New Roman"/>
                          <a:ea typeface="標楷體"/>
                        </a:rPr>
                        <a:t>國小自然</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輔導團</a:t>
                      </a:r>
                    </a:p>
                    <a:p>
                      <a:pPr marL="0" algn="ctr" defTabSz="914400" rtl="0" eaLnBrk="1" latinLnBrk="0" hangingPunct="1">
                        <a:spcAft>
                          <a:spcPts val="0"/>
                        </a:spcAft>
                      </a:pPr>
                      <a:endParaRPr lang="zh-TW" altLang="en-US" sz="2000" kern="100" dirty="0">
                        <a:solidFill>
                          <a:srgbClr val="C00000"/>
                        </a:solidFill>
                        <a:effectLst/>
                        <a:latin typeface="Times New Roman"/>
                        <a:ea typeface="標楷體"/>
                        <a:cs typeface="+mn-cs"/>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defTabSz="914400" rtl="0" eaLnBrk="1" latinLnBrk="0" hangingPunct="1">
                        <a:spcAft>
                          <a:spcPts val="0"/>
                        </a:spcAft>
                      </a:pPr>
                      <a:r>
                        <a:rPr lang="en-US" sz="2200" kern="0" dirty="0">
                          <a:effectLst/>
                          <a:latin typeface="Times New Roman"/>
                          <a:ea typeface="標楷體"/>
                        </a:rPr>
                        <a:t>(</a:t>
                      </a:r>
                      <a:r>
                        <a:rPr lang="zh-TW" sz="2200" kern="0" dirty="0">
                          <a:effectLst/>
                          <a:latin typeface="Times New Roman"/>
                          <a:ea typeface="標楷體"/>
                        </a:rPr>
                        <a:t>三</a:t>
                      </a:r>
                      <a:r>
                        <a:rPr lang="en-US" sz="2200" kern="0" dirty="0" smtClean="0">
                          <a:effectLst/>
                          <a:latin typeface="Times New Roman"/>
                          <a:ea typeface="標楷體"/>
                        </a:rPr>
                        <a:t>)</a:t>
                      </a:r>
                      <a:r>
                        <a:rPr lang="zh-TW" altLang="en-US" sz="2200" kern="0" dirty="0" smtClean="0">
                          <a:effectLst/>
                          <a:latin typeface="Times New Roman"/>
                          <a:ea typeface="標楷體"/>
                        </a:rPr>
                        <a:t>國中健康</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輔導團</a:t>
                      </a:r>
                    </a:p>
                    <a:p>
                      <a:pPr marL="0" algn="ctr" defTabSz="914400" rtl="0" eaLnBrk="1" latinLnBrk="0" hangingPunct="1">
                        <a:spcAft>
                          <a:spcPts val="0"/>
                        </a:spcAft>
                      </a:pPr>
                      <a:endParaRPr lang="zh-TW" altLang="en-US" sz="2000" kern="100" dirty="0">
                        <a:solidFill>
                          <a:srgbClr val="C00000"/>
                        </a:solidFill>
                        <a:effectLst/>
                        <a:latin typeface="Times New Roman"/>
                        <a:ea typeface="標楷體"/>
                        <a:cs typeface="+mn-cs"/>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四</a:t>
                      </a:r>
                      <a:r>
                        <a:rPr lang="en-US" sz="2200" kern="0" dirty="0" smtClean="0">
                          <a:effectLst/>
                          <a:latin typeface="Times New Roman"/>
                          <a:ea typeface="標楷體"/>
                        </a:rPr>
                        <a:t>)</a:t>
                      </a:r>
                      <a:r>
                        <a:rPr lang="zh-TW" altLang="en-US" sz="2200" kern="0" dirty="0" smtClean="0">
                          <a:effectLst/>
                          <a:latin typeface="Times New Roman"/>
                          <a:ea typeface="標楷體"/>
                        </a:rPr>
                        <a:t>國中小科技</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輔導團</a:t>
                      </a:r>
                    </a:p>
                    <a:p>
                      <a:pPr marL="0" algn="ctr" defTabSz="914400" rtl="0" eaLnBrk="1" latinLnBrk="0" hangingPunct="1">
                        <a:spcAft>
                          <a:spcPts val="0"/>
                        </a:spcAft>
                      </a:pPr>
                      <a:endParaRPr lang="zh-TW" altLang="en-US" sz="2000" kern="100" dirty="0">
                        <a:solidFill>
                          <a:srgbClr val="C00000"/>
                        </a:solidFill>
                        <a:effectLst/>
                        <a:latin typeface="Times New Roman"/>
                        <a:ea typeface="標楷體"/>
                        <a:cs typeface="+mn-cs"/>
                      </a:endParaRPr>
                    </a:p>
                  </a:txBody>
                  <a:tcPr marL="68583" marR="68583" marT="0" marB="0" anchor="ctr"/>
                </a:tc>
              </a:tr>
              <a:tr h="769911">
                <a:tc vMerge="1">
                  <a:txBody>
                    <a:bodyPr/>
                    <a:lstStyle/>
                    <a:p>
                      <a:endParaRPr lang="zh-TW" altLang="en-US" dirty="0">
                        <a:latin typeface="標楷體" pitchFamily="65" charset="-120"/>
                        <a:ea typeface="標楷體" pitchFamily="65" charset="-120"/>
                      </a:endParaRPr>
                    </a:p>
                  </a:txBody>
                  <a:tcPr anchor="ctr"/>
                </a:tc>
                <a:tc>
                  <a:txBody>
                    <a:bodyPr/>
                    <a:lstStyle/>
                    <a:p>
                      <a:pPr marL="304800" indent="-304800" algn="just">
                        <a:spcAft>
                          <a:spcPts val="0"/>
                        </a:spcAft>
                      </a:pPr>
                      <a:r>
                        <a:rPr lang="en-US" sz="2200" kern="0" dirty="0">
                          <a:effectLst/>
                          <a:latin typeface="Times New Roman"/>
                          <a:ea typeface="標楷體"/>
                        </a:rPr>
                        <a:t>(</a:t>
                      </a:r>
                      <a:r>
                        <a:rPr lang="zh-TW" sz="2200" kern="0" dirty="0">
                          <a:effectLst/>
                          <a:latin typeface="Times New Roman"/>
                          <a:ea typeface="標楷體"/>
                        </a:rPr>
                        <a:t>五</a:t>
                      </a:r>
                      <a:r>
                        <a:rPr lang="en-US" sz="2200" kern="0" dirty="0" smtClean="0">
                          <a:effectLst/>
                          <a:latin typeface="Times New Roman"/>
                          <a:ea typeface="標楷體"/>
                        </a:rPr>
                        <a:t>)</a:t>
                      </a:r>
                      <a:r>
                        <a:rPr lang="zh-TW" altLang="en-US" sz="2200" kern="0" dirty="0" smtClean="0">
                          <a:effectLst/>
                          <a:latin typeface="Times New Roman"/>
                          <a:ea typeface="標楷體"/>
                        </a:rPr>
                        <a:t>國中表演藝術</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輔導團</a:t>
                      </a:r>
                    </a:p>
                    <a:p>
                      <a:pPr marL="0" algn="ctr" defTabSz="914400" rtl="0" eaLnBrk="1" latinLnBrk="0" hangingPunct="1">
                        <a:spcAft>
                          <a:spcPts val="0"/>
                        </a:spcAft>
                      </a:pPr>
                      <a:endParaRPr lang="zh-TW" altLang="en-US" sz="2000" kern="100" dirty="0">
                        <a:solidFill>
                          <a:srgbClr val="C00000"/>
                        </a:solidFill>
                        <a:effectLst/>
                        <a:latin typeface="Times New Roman"/>
                        <a:ea typeface="標楷體"/>
                        <a:cs typeface="+mn-cs"/>
                      </a:endParaRPr>
                    </a:p>
                  </a:txBody>
                  <a:tcPr marL="68583" marR="68583" marT="0" marB="0" anchor="ctr"/>
                </a:tc>
              </a:tr>
              <a:tr h="769911">
                <a:tc>
                  <a:txBody>
                    <a:bodyPr/>
                    <a:lstStyle/>
                    <a:p>
                      <a:pPr marL="304800" indent="-304800" algn="just" defTabSz="914400" rtl="0" eaLnBrk="1" latinLnBrk="0" hangingPunct="1">
                        <a:spcAft>
                          <a:spcPts val="0"/>
                        </a:spcAft>
                      </a:pPr>
                      <a:r>
                        <a:rPr lang="zh-TW" altLang="en-US" sz="2200" kern="0" dirty="0" smtClean="0">
                          <a:solidFill>
                            <a:schemeClr val="dk1"/>
                          </a:solidFill>
                          <a:effectLst/>
                          <a:latin typeface="Times New Roman"/>
                          <a:ea typeface="標楷體"/>
                          <a:cs typeface="+mn-cs"/>
                        </a:rPr>
                        <a:t>二、特色</a:t>
                      </a:r>
                      <a:endParaRPr lang="zh-TW" altLang="en-US" sz="2200" kern="0" dirty="0">
                        <a:solidFill>
                          <a:schemeClr val="dk1"/>
                        </a:solidFill>
                        <a:effectLst/>
                        <a:latin typeface="Times New Roman"/>
                        <a:ea typeface="標楷體"/>
                        <a:cs typeface="+mn-cs"/>
                      </a:endParaRPr>
                    </a:p>
                  </a:txBody>
                  <a:tcPr marL="91444" marR="91444" marT="45728" marB="45728" anchor="ctr"/>
                </a:tc>
                <a:tc>
                  <a:txBody>
                    <a:bodyPr/>
                    <a:lstStyle/>
                    <a:p>
                      <a:pPr marL="304800" indent="-304800" algn="just" defTabSz="914400" rtl="0" eaLnBrk="1" latinLnBrk="0" hangingPunct="1">
                        <a:spcAft>
                          <a:spcPts val="0"/>
                        </a:spcAft>
                      </a:pPr>
                      <a:r>
                        <a:rPr lang="zh-TW" altLang="en-US" sz="2200" kern="0" dirty="0" smtClean="0">
                          <a:solidFill>
                            <a:schemeClr val="dk1"/>
                          </a:solidFill>
                          <a:effectLst/>
                          <a:latin typeface="Times New Roman"/>
                          <a:ea typeface="標楷體"/>
                          <a:cs typeface="+mn-cs"/>
                        </a:rPr>
                        <a:t>食育</a:t>
                      </a:r>
                      <a:endParaRPr lang="zh-TW" sz="2200" kern="0" dirty="0">
                        <a:solidFill>
                          <a:srgbClr val="FF0000"/>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紅瓦厝國小</a:t>
                      </a:r>
                      <a:endParaRPr lang="zh-TW" sz="2000" kern="100" dirty="0">
                        <a:solidFill>
                          <a:srgbClr val="C00000"/>
                        </a:solidFill>
                        <a:effectLst/>
                        <a:latin typeface="Times New Roman"/>
                        <a:ea typeface="標楷體"/>
                        <a:cs typeface="+mn-cs"/>
                      </a:endParaRPr>
                    </a:p>
                  </a:txBody>
                  <a:tcPr marL="68583" marR="68583" marT="0" marB="0" anchor="ctr"/>
                </a:tc>
              </a:tr>
              <a:tr h="769911">
                <a:tc>
                  <a:txBody>
                    <a:bodyPr/>
                    <a:lstStyle/>
                    <a:p>
                      <a:pPr marL="304800" indent="-304800" algn="just" defTabSz="914400" rtl="0" eaLnBrk="1" latinLnBrk="0" hangingPunct="1">
                        <a:spcAft>
                          <a:spcPts val="0"/>
                        </a:spcAft>
                      </a:pPr>
                      <a:r>
                        <a:rPr lang="zh-TW" altLang="en-US" sz="2200" kern="0" dirty="0" smtClean="0">
                          <a:solidFill>
                            <a:schemeClr val="dk1"/>
                          </a:solidFill>
                          <a:effectLst/>
                          <a:latin typeface="Times New Roman"/>
                          <a:ea typeface="標楷體"/>
                          <a:cs typeface="+mn-cs"/>
                        </a:rPr>
                        <a:t>三、總團計畫</a:t>
                      </a:r>
                      <a:endParaRPr lang="zh-TW" altLang="en-US" sz="2200" kern="0" dirty="0">
                        <a:solidFill>
                          <a:schemeClr val="dk1"/>
                        </a:solidFill>
                        <a:effectLst/>
                        <a:latin typeface="Times New Roman"/>
                        <a:ea typeface="標楷體"/>
                        <a:cs typeface="+mn-cs"/>
                      </a:endParaRPr>
                    </a:p>
                  </a:txBody>
                  <a:tcPr marL="91444" marR="91444" marT="45728" marB="45728" anchor="ctr"/>
                </a:tc>
                <a:tc>
                  <a:txBody>
                    <a:bodyPr/>
                    <a:lstStyle/>
                    <a:p>
                      <a:pPr marL="304800" indent="-304800" algn="just" defTabSz="914400" rtl="0" eaLnBrk="1" latinLnBrk="0" hangingPunct="1">
                        <a:spcAft>
                          <a:spcPts val="0"/>
                        </a:spcAft>
                      </a:pPr>
                      <a:r>
                        <a:rPr lang="zh-TW" altLang="en-US" sz="2200" kern="0" dirty="0" smtClean="0">
                          <a:solidFill>
                            <a:schemeClr val="tx1"/>
                          </a:solidFill>
                          <a:effectLst/>
                          <a:latin typeface="Times New Roman"/>
                          <a:ea typeface="標楷體"/>
                          <a:cs typeface="+mn-cs"/>
                        </a:rPr>
                        <a:t>輔導團員增能及參訪活動</a:t>
                      </a:r>
                      <a:endParaRPr lang="zh-TW" sz="2200" kern="0" dirty="0">
                        <a:solidFill>
                          <a:schemeClr val="tx1"/>
                        </a:solidFill>
                        <a:effectLst/>
                        <a:latin typeface="Times New Roman"/>
                        <a:ea typeface="標楷體"/>
                        <a:cs typeface="+mn-cs"/>
                      </a:endParaRPr>
                    </a:p>
                  </a:txBody>
                  <a:tcPr marL="68583" marR="68583" marT="0" marB="0" anchor="ctr"/>
                </a:tc>
                <a:tc>
                  <a:txBody>
                    <a:bodyPr/>
                    <a:lstStyle/>
                    <a:p>
                      <a:pPr marL="0" algn="ctr" defTabSz="914400" rtl="0" eaLnBrk="1" latinLnBrk="0" hangingPunct="1">
                        <a:spcAft>
                          <a:spcPts val="0"/>
                        </a:spcAft>
                      </a:pPr>
                      <a:r>
                        <a:rPr lang="zh-TW" altLang="en-US" sz="2000" kern="100" dirty="0" smtClean="0">
                          <a:solidFill>
                            <a:srgbClr val="C00000"/>
                          </a:solidFill>
                          <a:effectLst/>
                          <a:latin typeface="Times New Roman"/>
                          <a:ea typeface="標楷體"/>
                          <a:cs typeface="+mn-cs"/>
                        </a:rPr>
                        <a:t>海洋團</a:t>
                      </a:r>
                      <a:endParaRPr lang="zh-TW" sz="2000" kern="100" dirty="0">
                        <a:solidFill>
                          <a:srgbClr val="C00000"/>
                        </a:solidFill>
                        <a:effectLst/>
                        <a:latin typeface="Times New Roman"/>
                        <a:ea typeface="標楷體"/>
                        <a:cs typeface="+mn-cs"/>
                      </a:endParaRPr>
                    </a:p>
                  </a:txBody>
                  <a:tcPr marL="68583" marR="68583" marT="0" marB="0" anchor="ctr"/>
                </a:tc>
              </a:tr>
            </a:tbl>
          </a:graphicData>
        </a:graphic>
      </p:graphicFrame>
    </p:spTree>
    <p:extLst>
      <p:ext uri="{BB962C8B-B14F-4D97-AF65-F5344CB8AC3E}">
        <p14:creationId xmlns:p14="http://schemas.microsoft.com/office/powerpoint/2010/main" val="1952330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88640"/>
            <a:ext cx="8712968" cy="6480720"/>
          </a:xfrm>
        </p:spPr>
        <p:txBody>
          <a:bodyPr/>
          <a:lstStyle/>
          <a:p>
            <a:pPr marL="0" indent="0">
              <a:buNone/>
            </a:pPr>
            <a:r>
              <a:rPr lang="zh-TW" altLang="en-US" sz="2000" b="1" dirty="0" smtClean="0">
                <a:latin typeface="新細明體"/>
                <a:ea typeface="新細明體"/>
              </a:rPr>
              <a:t>◎</a:t>
            </a:r>
            <a:r>
              <a:rPr lang="zh-TW" altLang="en-US" sz="2000" b="1" dirty="0" smtClean="0"/>
              <a:t>各領域團補助經費計有</a:t>
            </a:r>
            <a:r>
              <a:rPr lang="en-US" altLang="zh-TW" sz="2000" b="1" dirty="0" smtClean="0">
                <a:sym typeface="Wingdings" pitchFamily="2" charset="2"/>
              </a:rPr>
              <a:t>:</a:t>
            </a:r>
          </a:p>
          <a:p>
            <a:pPr marL="0" indent="0">
              <a:buNone/>
            </a:pPr>
            <a:r>
              <a:rPr lang="zh-TW" altLang="en-US" sz="2000" b="1" dirty="0">
                <a:sym typeface="Wingdings" pitchFamily="2" charset="2"/>
              </a:rPr>
              <a:t>（</a:t>
            </a:r>
            <a:r>
              <a:rPr lang="en-US" altLang="zh-TW" sz="2000" b="1" dirty="0">
                <a:sym typeface="Wingdings" pitchFamily="2" charset="2"/>
              </a:rPr>
              <a:t>1）</a:t>
            </a:r>
            <a:r>
              <a:rPr lang="zh-TW" altLang="en-US" sz="2000" b="1" dirty="0">
                <a:sym typeface="Wingdings" pitchFamily="2" charset="2"/>
              </a:rPr>
              <a:t>運作費每團</a:t>
            </a:r>
            <a:r>
              <a:rPr lang="en-US" altLang="zh-TW" sz="2000" b="1" dirty="0">
                <a:sym typeface="Wingdings" pitchFamily="2" charset="2"/>
              </a:rPr>
              <a:t>20</a:t>
            </a:r>
            <a:r>
              <a:rPr lang="zh-TW" altLang="en-US" sz="2000" b="1" dirty="0">
                <a:sym typeface="Wingdings" pitchFamily="2" charset="2"/>
              </a:rPr>
              <a:t>萬元（</a:t>
            </a:r>
            <a:r>
              <a:rPr lang="en-US" altLang="zh-TW" sz="2000" b="1" dirty="0">
                <a:sym typeface="Wingdings" pitchFamily="2" charset="2"/>
              </a:rPr>
              <a:t>2）</a:t>
            </a:r>
            <a:r>
              <a:rPr lang="zh-TW" altLang="en-US" sz="2000" b="1" dirty="0">
                <a:sym typeface="Wingdings" pitchFamily="2" charset="2"/>
              </a:rPr>
              <a:t>差旅費每團</a:t>
            </a:r>
            <a:r>
              <a:rPr lang="en-US" altLang="zh-TW" sz="2000" b="1" dirty="0">
                <a:sym typeface="Wingdings" pitchFamily="2" charset="2"/>
              </a:rPr>
              <a:t>5</a:t>
            </a:r>
            <a:r>
              <a:rPr lang="zh-TW" altLang="en-US" sz="2000" b="1" dirty="0">
                <a:sym typeface="Wingdings" pitchFamily="2" charset="2"/>
              </a:rPr>
              <a:t>萬元</a:t>
            </a:r>
            <a:endParaRPr lang="en-US" altLang="zh-TW" sz="2000" b="1" dirty="0">
              <a:sym typeface="Wingdings" pitchFamily="2" charset="2"/>
            </a:endParaRPr>
          </a:p>
          <a:p>
            <a:pPr marL="0" indent="0">
              <a:buNone/>
            </a:pPr>
            <a:r>
              <a:rPr lang="zh-TW" altLang="en-US" sz="2000" b="1" dirty="0" smtClean="0">
                <a:latin typeface="新細明體"/>
                <a:ea typeface="新細明體"/>
                <a:sym typeface="Wingdings" pitchFamily="2" charset="2"/>
              </a:rPr>
              <a:t>◎</a:t>
            </a:r>
            <a:r>
              <a:rPr lang="zh-TW" altLang="en-US" sz="2000" b="1" dirty="0" smtClean="0">
                <a:sym typeface="Wingdings" pitchFamily="2" charset="2"/>
              </a:rPr>
              <a:t>生活團</a:t>
            </a:r>
            <a:r>
              <a:rPr lang="zh-TW" altLang="en-US" sz="2000" b="1" dirty="0"/>
              <a:t>補助經費計有</a:t>
            </a:r>
            <a:r>
              <a:rPr lang="en-US" altLang="zh-TW" sz="2000" b="1" dirty="0">
                <a:sym typeface="Wingdings" pitchFamily="2" charset="2"/>
              </a:rPr>
              <a:t>:</a:t>
            </a:r>
          </a:p>
          <a:p>
            <a:pPr marL="0" indent="0">
              <a:buNone/>
            </a:pPr>
            <a:r>
              <a:rPr lang="zh-TW" altLang="en-US" sz="2000" b="1" dirty="0">
                <a:sym typeface="Wingdings" pitchFamily="2" charset="2"/>
              </a:rPr>
              <a:t>（</a:t>
            </a:r>
            <a:r>
              <a:rPr lang="en-US" altLang="zh-TW" sz="2000" b="1" dirty="0">
                <a:sym typeface="Wingdings" pitchFamily="2" charset="2"/>
              </a:rPr>
              <a:t>1）</a:t>
            </a:r>
            <a:r>
              <a:rPr lang="zh-TW" altLang="en-US" sz="2000" b="1" dirty="0">
                <a:sym typeface="Wingdings" pitchFamily="2" charset="2"/>
              </a:rPr>
              <a:t>運作費每</a:t>
            </a:r>
            <a:r>
              <a:rPr lang="zh-TW" altLang="en-US" sz="2000" b="1" dirty="0" smtClean="0">
                <a:sym typeface="Wingdings" pitchFamily="2" charset="2"/>
              </a:rPr>
              <a:t>團</a:t>
            </a:r>
            <a:r>
              <a:rPr lang="en-US" altLang="zh-TW" sz="2000" b="1" dirty="0" smtClean="0">
                <a:sym typeface="Wingdings" pitchFamily="2" charset="2"/>
              </a:rPr>
              <a:t>10</a:t>
            </a:r>
            <a:r>
              <a:rPr lang="zh-TW" altLang="en-US" sz="2000" b="1" dirty="0" smtClean="0">
                <a:sym typeface="Wingdings" pitchFamily="2" charset="2"/>
              </a:rPr>
              <a:t>萬</a:t>
            </a:r>
            <a:r>
              <a:rPr lang="zh-TW" altLang="en-US" sz="2000" b="1" dirty="0">
                <a:sym typeface="Wingdings" pitchFamily="2" charset="2"/>
              </a:rPr>
              <a:t>元（</a:t>
            </a:r>
            <a:r>
              <a:rPr lang="en-US" altLang="zh-TW" sz="2000" b="1" dirty="0">
                <a:sym typeface="Wingdings" pitchFamily="2" charset="2"/>
              </a:rPr>
              <a:t>2）</a:t>
            </a:r>
            <a:r>
              <a:rPr lang="zh-TW" altLang="en-US" sz="2000" b="1" dirty="0">
                <a:sym typeface="Wingdings" pitchFamily="2" charset="2"/>
              </a:rPr>
              <a:t>差旅費每</a:t>
            </a:r>
            <a:r>
              <a:rPr lang="zh-TW" altLang="en-US" sz="2000" b="1" dirty="0" smtClean="0">
                <a:sym typeface="Wingdings" pitchFamily="2" charset="2"/>
              </a:rPr>
              <a:t>團</a:t>
            </a:r>
            <a:r>
              <a:rPr lang="en-US" altLang="zh-TW" sz="2000" b="1" dirty="0" smtClean="0">
                <a:sym typeface="Wingdings" pitchFamily="2" charset="2"/>
              </a:rPr>
              <a:t>3</a:t>
            </a:r>
            <a:r>
              <a:rPr lang="zh-TW" altLang="en-US" sz="2000" b="1" dirty="0" smtClean="0">
                <a:sym typeface="Wingdings" pitchFamily="2" charset="2"/>
              </a:rPr>
              <a:t>萬元</a:t>
            </a:r>
            <a:endParaRPr lang="en-US" altLang="zh-TW" sz="2000" b="1" dirty="0" smtClean="0">
              <a:sym typeface="Wingdings" pitchFamily="2" charset="2"/>
            </a:endParaRPr>
          </a:p>
          <a:p>
            <a:pPr marL="0" indent="0">
              <a:buNone/>
            </a:pPr>
            <a:r>
              <a:rPr lang="zh-TW" altLang="en-US" sz="2000" b="1" dirty="0">
                <a:latin typeface="新細明體"/>
                <a:ea typeface="新細明體"/>
              </a:rPr>
              <a:t>◎</a:t>
            </a:r>
            <a:r>
              <a:rPr lang="zh-TW" altLang="en-US" sz="2000" b="1" dirty="0" smtClean="0"/>
              <a:t>各</a:t>
            </a:r>
            <a:r>
              <a:rPr lang="zh-TW" altLang="en-US" sz="2000" b="1" dirty="0"/>
              <a:t>議題</a:t>
            </a:r>
            <a:r>
              <a:rPr lang="zh-TW" altLang="en-US" sz="2000" b="1" dirty="0" smtClean="0"/>
              <a:t>團</a:t>
            </a:r>
            <a:r>
              <a:rPr lang="zh-TW" altLang="en-US" sz="2000" b="1" dirty="0"/>
              <a:t>補助經費計有</a:t>
            </a:r>
            <a:r>
              <a:rPr lang="en-US" altLang="zh-TW" sz="2000" b="1" dirty="0">
                <a:sym typeface="Wingdings" pitchFamily="2" charset="2"/>
              </a:rPr>
              <a:t>:</a:t>
            </a:r>
          </a:p>
          <a:p>
            <a:pPr marL="0" indent="0">
              <a:buNone/>
            </a:pPr>
            <a:r>
              <a:rPr lang="zh-TW" altLang="en-US" sz="2000" b="1" dirty="0">
                <a:sym typeface="Wingdings" pitchFamily="2" charset="2"/>
              </a:rPr>
              <a:t>（</a:t>
            </a:r>
            <a:r>
              <a:rPr lang="en-US" altLang="zh-TW" sz="2000" b="1" dirty="0">
                <a:sym typeface="Wingdings" pitchFamily="2" charset="2"/>
              </a:rPr>
              <a:t>1）</a:t>
            </a:r>
            <a:r>
              <a:rPr lang="zh-TW" altLang="en-US" sz="2000" b="1" dirty="0">
                <a:sym typeface="Wingdings" pitchFamily="2" charset="2"/>
              </a:rPr>
              <a:t>運作費每</a:t>
            </a:r>
            <a:r>
              <a:rPr lang="zh-TW" altLang="en-US" sz="2000" b="1" dirty="0" smtClean="0">
                <a:sym typeface="Wingdings" pitchFamily="2" charset="2"/>
              </a:rPr>
              <a:t>團</a:t>
            </a:r>
            <a:r>
              <a:rPr lang="en-US" altLang="zh-TW" sz="2000" b="1" dirty="0" smtClean="0">
                <a:sym typeface="Wingdings" pitchFamily="2" charset="2"/>
              </a:rPr>
              <a:t>10</a:t>
            </a:r>
            <a:r>
              <a:rPr lang="zh-TW" altLang="en-US" sz="2000" b="1" dirty="0">
                <a:sym typeface="Wingdings" pitchFamily="2" charset="2"/>
              </a:rPr>
              <a:t>萬元（</a:t>
            </a:r>
            <a:r>
              <a:rPr lang="en-US" altLang="zh-TW" sz="2000" b="1" dirty="0">
                <a:sym typeface="Wingdings" pitchFamily="2" charset="2"/>
              </a:rPr>
              <a:t>2）</a:t>
            </a:r>
            <a:r>
              <a:rPr lang="zh-TW" altLang="en-US" sz="2000" b="1" dirty="0">
                <a:sym typeface="Wingdings" pitchFamily="2" charset="2"/>
              </a:rPr>
              <a:t>差旅費每團</a:t>
            </a:r>
            <a:r>
              <a:rPr lang="en-US" altLang="zh-TW" sz="2000" b="1" dirty="0">
                <a:sym typeface="Wingdings" pitchFamily="2" charset="2"/>
              </a:rPr>
              <a:t>5</a:t>
            </a:r>
            <a:r>
              <a:rPr lang="zh-TW" altLang="en-US" sz="2000" b="1" dirty="0">
                <a:sym typeface="Wingdings" pitchFamily="2" charset="2"/>
              </a:rPr>
              <a:t>萬</a:t>
            </a:r>
            <a:r>
              <a:rPr lang="zh-TW" altLang="en-US" sz="2000" b="1" dirty="0" smtClean="0">
                <a:sym typeface="Wingdings" pitchFamily="2" charset="2"/>
              </a:rPr>
              <a:t>元</a:t>
            </a:r>
            <a:endParaRPr lang="en-US" altLang="zh-TW" sz="2000" b="1" dirty="0" smtClean="0">
              <a:sym typeface="Wingdings" pitchFamily="2" charset="2"/>
            </a:endParaRPr>
          </a:p>
          <a:p>
            <a:pPr marL="0" indent="0">
              <a:buNone/>
            </a:pPr>
            <a:r>
              <a:rPr lang="zh-TW" altLang="en-US" sz="2000" b="1" dirty="0"/>
              <a:t>◎分兩期撥付，第一期為</a:t>
            </a:r>
            <a:r>
              <a:rPr lang="en-US" altLang="zh-TW" sz="2000" b="1" dirty="0"/>
              <a:t>60%</a:t>
            </a:r>
            <a:r>
              <a:rPr lang="zh-TW" altLang="en-US" sz="2000" b="1" dirty="0"/>
              <a:t>，第二期為</a:t>
            </a:r>
            <a:r>
              <a:rPr lang="en-US" altLang="zh-TW" sz="2000" b="1" dirty="0"/>
              <a:t>40%</a:t>
            </a:r>
            <a:r>
              <a:rPr lang="zh-TW" altLang="en-US" sz="2000" b="1" dirty="0" smtClean="0"/>
              <a:t>。</a:t>
            </a:r>
            <a:endParaRPr lang="en-US" altLang="zh-TW" sz="2000" b="1" dirty="0" smtClean="0"/>
          </a:p>
          <a:p>
            <a:pPr marL="0" indent="0">
              <a:buNone/>
            </a:pPr>
            <a:r>
              <a:rPr lang="zh-TW" altLang="en-US" sz="2000" b="1" dirty="0" smtClean="0"/>
              <a:t>◎</a:t>
            </a:r>
            <a:r>
              <a:rPr lang="en-US" altLang="zh-TW" sz="2000" b="1" dirty="0" smtClean="0"/>
              <a:t>107</a:t>
            </a:r>
            <a:r>
              <a:rPr lang="zh-TW" altLang="en-US" sz="2000" b="1" dirty="0" smtClean="0"/>
              <a:t>年度上半年為整筆</a:t>
            </a:r>
            <a:r>
              <a:rPr lang="zh-TW" altLang="en-US" sz="2000" b="1" dirty="0" smtClean="0"/>
              <a:t>撥付</a:t>
            </a:r>
            <a:r>
              <a:rPr lang="en-US" altLang="zh-TW" sz="2000" b="1" dirty="0" smtClean="0"/>
              <a:t>(</a:t>
            </a:r>
            <a:r>
              <a:rPr lang="zh-TW" altLang="en-US" sz="2000" b="1" dirty="0" smtClean="0"/>
              <a:t>運作費及差旅費皆減半</a:t>
            </a:r>
            <a:r>
              <a:rPr lang="en-US" altLang="zh-TW" sz="2000" b="1" dirty="0" smtClean="0"/>
              <a:t>)</a:t>
            </a:r>
            <a:r>
              <a:rPr lang="zh-TW" altLang="en-US" sz="2000" b="1" dirty="0" smtClean="0">
                <a:latin typeface="新細明體"/>
                <a:ea typeface="新細明體"/>
              </a:rPr>
              <a:t>。</a:t>
            </a:r>
            <a:endParaRPr lang="en-US" altLang="zh-TW" sz="2000" b="1" dirty="0" smtClean="0">
              <a:latin typeface="新細明體"/>
              <a:ea typeface="新細明體"/>
            </a:endParaRPr>
          </a:p>
          <a:p>
            <a:pPr marL="0" indent="0">
              <a:buNone/>
            </a:pPr>
            <a:r>
              <a:rPr lang="zh-TW" altLang="en-US" sz="2000" b="1" dirty="0"/>
              <a:t>◎各</a:t>
            </a:r>
            <a:r>
              <a:rPr lang="zh-TW" altLang="en-US" sz="2000" b="1" dirty="0" smtClean="0"/>
              <a:t>領域議題團</a:t>
            </a:r>
            <a:r>
              <a:rPr lang="en-US" altLang="zh-TW" sz="2000" b="1" dirty="0" smtClean="0"/>
              <a:t>106</a:t>
            </a:r>
            <a:r>
              <a:rPr lang="zh-TW" altLang="en-US" sz="2000" b="1" dirty="0" smtClean="0"/>
              <a:t>年度及之前每年補助</a:t>
            </a:r>
            <a:r>
              <a:rPr lang="zh-TW" altLang="en-US" sz="2000" b="1" dirty="0"/>
              <a:t>經費計有</a:t>
            </a:r>
            <a:r>
              <a:rPr lang="en-US" altLang="zh-TW" sz="2000" b="1" dirty="0">
                <a:sym typeface="Wingdings" pitchFamily="2" charset="2"/>
              </a:rPr>
              <a:t>:</a:t>
            </a:r>
          </a:p>
          <a:p>
            <a:pPr marL="0" indent="0">
              <a:buNone/>
            </a:pPr>
            <a:r>
              <a:rPr lang="zh-TW" altLang="en-US" sz="2000" b="1" dirty="0" smtClean="0">
                <a:sym typeface="Wingdings" pitchFamily="2" charset="2"/>
              </a:rPr>
              <a:t>各領域</a:t>
            </a:r>
            <a:r>
              <a:rPr lang="en-US" altLang="zh-TW" sz="2000" b="1" dirty="0" smtClean="0">
                <a:sym typeface="Wingdings" pitchFamily="2" charset="2"/>
              </a:rPr>
              <a:t>(</a:t>
            </a:r>
            <a:r>
              <a:rPr lang="zh-TW" altLang="en-US" sz="2000" b="1" dirty="0">
                <a:sym typeface="Wingdings" pitchFamily="2" charset="2"/>
              </a:rPr>
              <a:t>生活</a:t>
            </a:r>
            <a:r>
              <a:rPr lang="zh-TW" altLang="en-US" sz="2000" b="1" dirty="0" smtClean="0">
                <a:sym typeface="Wingdings" pitchFamily="2" charset="2"/>
              </a:rPr>
              <a:t>團除外</a:t>
            </a:r>
            <a:r>
              <a:rPr lang="en-US" altLang="zh-TW" sz="2000" b="1" dirty="0" smtClean="0">
                <a:sym typeface="Wingdings" pitchFamily="2" charset="2"/>
              </a:rPr>
              <a:t>)</a:t>
            </a:r>
            <a:r>
              <a:rPr lang="zh-TW" altLang="en-US" sz="2000" b="1" dirty="0" smtClean="0">
                <a:sym typeface="Wingdings" pitchFamily="2" charset="2"/>
              </a:rPr>
              <a:t>（</a:t>
            </a:r>
            <a:r>
              <a:rPr lang="en-US" altLang="zh-TW" sz="2000" b="1" dirty="0">
                <a:sym typeface="Wingdings" pitchFamily="2" charset="2"/>
              </a:rPr>
              <a:t>1）</a:t>
            </a:r>
            <a:r>
              <a:rPr lang="zh-TW" altLang="en-US" sz="2000" b="1" dirty="0">
                <a:sym typeface="Wingdings" pitchFamily="2" charset="2"/>
              </a:rPr>
              <a:t>運作費每</a:t>
            </a:r>
            <a:r>
              <a:rPr lang="zh-TW" altLang="en-US" sz="2000" b="1" dirty="0" smtClean="0">
                <a:sym typeface="Wingdings" pitchFamily="2" charset="2"/>
              </a:rPr>
              <a:t>團</a:t>
            </a:r>
            <a:r>
              <a:rPr lang="en-US" altLang="zh-TW" sz="2000" b="1" dirty="0" smtClean="0">
                <a:sym typeface="Wingdings" pitchFamily="2" charset="2"/>
              </a:rPr>
              <a:t>18</a:t>
            </a:r>
            <a:r>
              <a:rPr lang="zh-TW" altLang="en-US" sz="2000" b="1" dirty="0" smtClean="0">
                <a:sym typeface="Wingdings" pitchFamily="2" charset="2"/>
              </a:rPr>
              <a:t>萬</a:t>
            </a:r>
            <a:r>
              <a:rPr lang="zh-TW" altLang="en-US" sz="2000" b="1" dirty="0">
                <a:sym typeface="Wingdings" pitchFamily="2" charset="2"/>
              </a:rPr>
              <a:t>元（</a:t>
            </a:r>
            <a:r>
              <a:rPr lang="en-US" altLang="zh-TW" sz="2000" b="1" dirty="0">
                <a:sym typeface="Wingdings" pitchFamily="2" charset="2"/>
              </a:rPr>
              <a:t>2）</a:t>
            </a:r>
            <a:r>
              <a:rPr lang="zh-TW" altLang="en-US" sz="2000" b="1" dirty="0">
                <a:sym typeface="Wingdings" pitchFamily="2" charset="2"/>
              </a:rPr>
              <a:t>差旅費每團</a:t>
            </a:r>
            <a:r>
              <a:rPr lang="en-US" altLang="zh-TW" sz="2000" b="1" dirty="0">
                <a:sym typeface="Wingdings" pitchFamily="2" charset="2"/>
              </a:rPr>
              <a:t>5</a:t>
            </a:r>
            <a:r>
              <a:rPr lang="zh-TW" altLang="en-US" sz="2000" b="1" dirty="0">
                <a:sym typeface="Wingdings" pitchFamily="2" charset="2"/>
              </a:rPr>
              <a:t>萬元</a:t>
            </a:r>
            <a:endParaRPr lang="en-US" altLang="zh-TW" sz="2000" b="1" dirty="0">
              <a:sym typeface="Wingdings" pitchFamily="2" charset="2"/>
            </a:endParaRPr>
          </a:p>
          <a:p>
            <a:pPr marL="0" indent="0">
              <a:buNone/>
            </a:pPr>
            <a:r>
              <a:rPr lang="zh-TW" altLang="en-US" sz="2000" b="1" dirty="0">
                <a:sym typeface="Wingdings" pitchFamily="2" charset="2"/>
              </a:rPr>
              <a:t>生活團</a:t>
            </a:r>
            <a:r>
              <a:rPr lang="zh-TW" altLang="en-US" sz="2000" b="1" dirty="0"/>
              <a:t>補助經費計有</a:t>
            </a:r>
            <a:r>
              <a:rPr lang="en-US" altLang="zh-TW" sz="2000" b="1" dirty="0">
                <a:sym typeface="Wingdings" pitchFamily="2" charset="2"/>
              </a:rPr>
              <a:t>:</a:t>
            </a:r>
          </a:p>
          <a:p>
            <a:pPr marL="0" indent="0">
              <a:buNone/>
            </a:pPr>
            <a:r>
              <a:rPr lang="zh-TW" altLang="en-US" sz="2000" b="1" dirty="0">
                <a:sym typeface="Wingdings" pitchFamily="2" charset="2"/>
              </a:rPr>
              <a:t>（</a:t>
            </a:r>
            <a:r>
              <a:rPr lang="en-US" altLang="zh-TW" sz="2000" b="1" dirty="0">
                <a:sym typeface="Wingdings" pitchFamily="2" charset="2"/>
              </a:rPr>
              <a:t>1）</a:t>
            </a:r>
            <a:r>
              <a:rPr lang="zh-TW" altLang="en-US" sz="2000" b="1" dirty="0">
                <a:sym typeface="Wingdings" pitchFamily="2" charset="2"/>
              </a:rPr>
              <a:t>運作費每</a:t>
            </a:r>
            <a:r>
              <a:rPr lang="zh-TW" altLang="en-US" sz="2000" b="1" dirty="0" smtClean="0">
                <a:sym typeface="Wingdings" pitchFamily="2" charset="2"/>
              </a:rPr>
              <a:t>團</a:t>
            </a:r>
            <a:r>
              <a:rPr lang="en-US" altLang="zh-TW" sz="2000" b="1" dirty="0">
                <a:sym typeface="Wingdings" pitchFamily="2" charset="2"/>
              </a:rPr>
              <a:t>9</a:t>
            </a:r>
            <a:r>
              <a:rPr lang="zh-TW" altLang="en-US" sz="2000" b="1" dirty="0" smtClean="0">
                <a:sym typeface="Wingdings" pitchFamily="2" charset="2"/>
              </a:rPr>
              <a:t>萬</a:t>
            </a:r>
            <a:r>
              <a:rPr lang="zh-TW" altLang="en-US" sz="2000" b="1" dirty="0">
                <a:sym typeface="Wingdings" pitchFamily="2" charset="2"/>
              </a:rPr>
              <a:t>元（</a:t>
            </a:r>
            <a:r>
              <a:rPr lang="en-US" altLang="zh-TW" sz="2000" b="1" dirty="0">
                <a:sym typeface="Wingdings" pitchFamily="2" charset="2"/>
              </a:rPr>
              <a:t>2）</a:t>
            </a:r>
            <a:r>
              <a:rPr lang="zh-TW" altLang="en-US" sz="2000" b="1" dirty="0">
                <a:sym typeface="Wingdings" pitchFamily="2" charset="2"/>
              </a:rPr>
              <a:t>差旅費每團</a:t>
            </a:r>
            <a:r>
              <a:rPr lang="en-US" altLang="zh-TW" sz="2000" b="1" dirty="0">
                <a:sym typeface="Wingdings" pitchFamily="2" charset="2"/>
              </a:rPr>
              <a:t>3</a:t>
            </a:r>
            <a:r>
              <a:rPr lang="zh-TW" altLang="en-US" sz="2000" b="1" dirty="0">
                <a:sym typeface="Wingdings" pitchFamily="2" charset="2"/>
              </a:rPr>
              <a:t>萬</a:t>
            </a:r>
            <a:r>
              <a:rPr lang="zh-TW" altLang="en-US" sz="2000" b="1" dirty="0" smtClean="0">
                <a:sym typeface="Wingdings" pitchFamily="2" charset="2"/>
              </a:rPr>
              <a:t>元</a:t>
            </a:r>
            <a:endParaRPr lang="en-US" altLang="zh-TW" sz="2000" b="1" dirty="0" smtClean="0">
              <a:sym typeface="Wingdings" pitchFamily="2" charset="2"/>
            </a:endParaRPr>
          </a:p>
          <a:p>
            <a:pPr marL="0" indent="0">
              <a:buNone/>
            </a:pPr>
            <a:r>
              <a:rPr lang="zh-TW" altLang="en-US" sz="2000" b="1" dirty="0"/>
              <a:t>各議題團補助經費計有</a:t>
            </a:r>
            <a:r>
              <a:rPr lang="en-US" altLang="zh-TW" sz="2000" b="1" dirty="0">
                <a:sym typeface="Wingdings" pitchFamily="2" charset="2"/>
              </a:rPr>
              <a:t>:</a:t>
            </a:r>
          </a:p>
          <a:p>
            <a:pPr marL="0" indent="0">
              <a:buNone/>
            </a:pPr>
            <a:r>
              <a:rPr lang="zh-TW" altLang="en-US" sz="2000" b="1" dirty="0">
                <a:sym typeface="Wingdings" pitchFamily="2" charset="2"/>
              </a:rPr>
              <a:t>（</a:t>
            </a:r>
            <a:r>
              <a:rPr lang="en-US" altLang="zh-TW" sz="2000" b="1" dirty="0">
                <a:sym typeface="Wingdings" pitchFamily="2" charset="2"/>
              </a:rPr>
              <a:t>1）</a:t>
            </a:r>
            <a:r>
              <a:rPr lang="zh-TW" altLang="en-US" sz="2000" b="1" dirty="0">
                <a:sym typeface="Wingdings" pitchFamily="2" charset="2"/>
              </a:rPr>
              <a:t>運作費每</a:t>
            </a:r>
            <a:r>
              <a:rPr lang="zh-TW" altLang="en-US" sz="2000" b="1" dirty="0" smtClean="0">
                <a:sym typeface="Wingdings" pitchFamily="2" charset="2"/>
              </a:rPr>
              <a:t>團</a:t>
            </a:r>
            <a:r>
              <a:rPr lang="en-US" altLang="zh-TW" sz="2000" b="1" dirty="0">
                <a:sym typeface="Wingdings" pitchFamily="2" charset="2"/>
              </a:rPr>
              <a:t>9</a:t>
            </a:r>
            <a:r>
              <a:rPr lang="zh-TW" altLang="en-US" sz="2000" b="1" dirty="0" smtClean="0">
                <a:sym typeface="Wingdings" pitchFamily="2" charset="2"/>
              </a:rPr>
              <a:t>萬</a:t>
            </a:r>
            <a:r>
              <a:rPr lang="zh-TW" altLang="en-US" sz="2000" b="1" dirty="0">
                <a:sym typeface="Wingdings" pitchFamily="2" charset="2"/>
              </a:rPr>
              <a:t>元（</a:t>
            </a:r>
            <a:r>
              <a:rPr lang="en-US" altLang="zh-TW" sz="2000" b="1" dirty="0">
                <a:sym typeface="Wingdings" pitchFamily="2" charset="2"/>
              </a:rPr>
              <a:t>2）</a:t>
            </a:r>
            <a:r>
              <a:rPr lang="zh-TW" altLang="en-US" sz="2000" b="1" dirty="0">
                <a:sym typeface="Wingdings" pitchFamily="2" charset="2"/>
              </a:rPr>
              <a:t>差旅費每團</a:t>
            </a:r>
            <a:r>
              <a:rPr lang="en-US" altLang="zh-TW" sz="2000" b="1" dirty="0">
                <a:sym typeface="Wingdings" pitchFamily="2" charset="2"/>
              </a:rPr>
              <a:t>5</a:t>
            </a:r>
            <a:r>
              <a:rPr lang="zh-TW" altLang="en-US" sz="2000" b="1" dirty="0">
                <a:sym typeface="Wingdings" pitchFamily="2" charset="2"/>
              </a:rPr>
              <a:t>萬元</a:t>
            </a:r>
            <a:endParaRPr lang="en-US" altLang="zh-TW" sz="2000" b="1" dirty="0">
              <a:sym typeface="Wingdings" pitchFamily="2" charset="2"/>
            </a:endParaRPr>
          </a:p>
          <a:p>
            <a:pPr marL="0" indent="0">
              <a:buNone/>
            </a:pPr>
            <a:endParaRPr lang="en-US" altLang="zh-TW" sz="2400" dirty="0">
              <a:sym typeface="Wingdings" pitchFamily="2" charset="2"/>
            </a:endParaRPr>
          </a:p>
          <a:p>
            <a:pPr marL="0" indent="0">
              <a:buNone/>
            </a:pPr>
            <a:endParaRPr lang="en-US" altLang="zh-TW" dirty="0" smtClean="0">
              <a:latin typeface="新細明體"/>
              <a:ea typeface="新細明體"/>
            </a:endParaRPr>
          </a:p>
          <a:p>
            <a:pPr marL="0" indent="0">
              <a:buNone/>
            </a:pPr>
            <a:endParaRPr lang="en-US" altLang="zh-TW" dirty="0"/>
          </a:p>
          <a:p>
            <a:pPr marL="0" indent="0">
              <a:buNone/>
            </a:pPr>
            <a:endParaRPr lang="en-US" altLang="zh-TW" dirty="0">
              <a:sym typeface="Wingdings" pitchFamily="2" charset="2"/>
            </a:endParaRPr>
          </a:p>
          <a:p>
            <a:pPr marL="0" indent="0">
              <a:buNone/>
            </a:pPr>
            <a:endParaRPr lang="en-US" altLang="zh-TW" dirty="0">
              <a:sym typeface="Wingdings" pitchFamily="2" charset="2"/>
            </a:endParaRPr>
          </a:p>
          <a:p>
            <a:pPr marL="0" indent="0">
              <a:buNone/>
            </a:pPr>
            <a:endParaRPr lang="zh-TW" altLang="en-US" dirty="0"/>
          </a:p>
        </p:txBody>
      </p:sp>
    </p:spTree>
    <p:extLst>
      <p:ext uri="{BB962C8B-B14F-4D97-AF65-F5344CB8AC3E}">
        <p14:creationId xmlns:p14="http://schemas.microsoft.com/office/powerpoint/2010/main" val="2098308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差旅費雜支</a:t>
            </a:r>
            <a:endParaRPr lang="zh-TW" altLang="en-US" dirty="0"/>
          </a:p>
        </p:txBody>
      </p:sp>
      <p:sp>
        <p:nvSpPr>
          <p:cNvPr id="3" name="內容版面配置區 2"/>
          <p:cNvSpPr>
            <a:spLocks noGrp="1"/>
          </p:cNvSpPr>
          <p:nvPr>
            <p:ph idx="1"/>
          </p:nvPr>
        </p:nvSpPr>
        <p:spPr/>
        <p:txBody>
          <a:bodyPr/>
          <a:lstStyle/>
          <a:p>
            <a:pPr marL="0" indent="0">
              <a:buNone/>
            </a:pPr>
            <a:r>
              <a:rPr lang="zh-TW" altLang="en-US" dirty="0" smtClean="0">
                <a:latin typeface="新細明體"/>
                <a:ea typeface="新細明體"/>
              </a:rPr>
              <a:t>◎公告編號：</a:t>
            </a:r>
            <a:r>
              <a:rPr lang="en-US" altLang="zh-TW" b="1" dirty="0" smtClean="0"/>
              <a:t>119240</a:t>
            </a:r>
          </a:p>
          <a:p>
            <a:pPr marL="0" indent="0">
              <a:buNone/>
            </a:pPr>
            <a:r>
              <a:rPr lang="en-US" altLang="zh-TW" b="1" dirty="0" smtClean="0">
                <a:latin typeface="新細明體"/>
                <a:ea typeface="新細明體"/>
              </a:rPr>
              <a:t>◎</a:t>
            </a:r>
            <a:r>
              <a:rPr lang="zh-TW" altLang="en-US" dirty="0" smtClean="0"/>
              <a:t>有關</a:t>
            </a:r>
            <a:r>
              <a:rPr lang="zh-TW" altLang="en-US" dirty="0"/>
              <a:t>本市國教輔導團各團團員差旅費雜支支用原則為</a:t>
            </a:r>
            <a:r>
              <a:rPr lang="en-US" altLang="zh-TW" dirty="0"/>
              <a:t>:(</a:t>
            </a:r>
            <a:r>
              <a:rPr lang="zh-TW" altLang="en-US" dirty="0"/>
              <a:t>一</a:t>
            </a:r>
            <a:r>
              <a:rPr lang="en-US" altLang="zh-TW" dirty="0"/>
              <a:t>)</a:t>
            </a:r>
            <a:r>
              <a:rPr lang="zh-TW" altLang="en-US" dirty="0"/>
              <a:t>到校諮詢服務才能支領差旅費雜支</a:t>
            </a:r>
            <a:r>
              <a:rPr lang="en-US" altLang="zh-TW" dirty="0"/>
              <a:t>(</a:t>
            </a:r>
            <a:r>
              <a:rPr lang="zh-TW" altLang="en-US" dirty="0"/>
              <a:t>團務會議、參加研習等不能支領差旅費雜支</a:t>
            </a:r>
            <a:r>
              <a:rPr lang="en-US" altLang="zh-TW" dirty="0"/>
              <a:t>)(</a:t>
            </a:r>
            <a:r>
              <a:rPr lang="zh-TW" altLang="en-US" dirty="0"/>
              <a:t>二</a:t>
            </a:r>
            <a:r>
              <a:rPr lang="en-US" altLang="zh-TW" dirty="0"/>
              <a:t>)</a:t>
            </a:r>
            <a:r>
              <a:rPr lang="zh-TW" altLang="en-US" dirty="0"/>
              <a:t>依據臺南市政府及所屬機關學校國內出差旅費報支要點第十二點規定，出差單程超過六十公里者，雜費每日一律按新臺幣二百元列支，交通費得覈實報支；出差單程五公里以上六十公里以下者，雜費每日一律按新臺幣一百二十元列支，交通費得覈實報支；出差單程未滿五公里者，得覈實報支交通費。</a:t>
            </a:r>
          </a:p>
          <a:p>
            <a:pPr marL="0" indent="0">
              <a:buNone/>
            </a:pPr>
            <a:endParaRPr lang="zh-TW" altLang="en-US" dirty="0"/>
          </a:p>
        </p:txBody>
      </p:sp>
    </p:spTree>
    <p:extLst>
      <p:ext uri="{BB962C8B-B14F-4D97-AF65-F5344CB8AC3E}">
        <p14:creationId xmlns:p14="http://schemas.microsoft.com/office/powerpoint/2010/main" val="15351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4338" name="Picture 2" descr="D:\成功-教育局長\元素\刊頭-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905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標題 1"/>
          <p:cNvSpPr>
            <a:spLocks noGrp="1"/>
          </p:cNvSpPr>
          <p:nvPr>
            <p:ph type="title"/>
          </p:nvPr>
        </p:nvSpPr>
        <p:spPr>
          <a:xfrm>
            <a:off x="457200" y="115888"/>
            <a:ext cx="8229600" cy="720725"/>
          </a:xfrm>
        </p:spPr>
        <p:txBody>
          <a:bodyPr/>
          <a:lstStyle/>
          <a:p>
            <a:pPr eaLnBrk="1" hangingPunct="1"/>
            <a:r>
              <a:rPr smtClean="0">
                <a:sym typeface="Arial" pitchFamily="34" charset="0"/>
              </a:rPr>
              <a:t>整合架構</a:t>
            </a:r>
          </a:p>
        </p:txBody>
      </p:sp>
      <p:grpSp>
        <p:nvGrpSpPr>
          <p:cNvPr id="14340" name="群組 54"/>
          <p:cNvGrpSpPr>
            <a:grpSpLocks/>
          </p:cNvGrpSpPr>
          <p:nvPr/>
        </p:nvGrpSpPr>
        <p:grpSpPr bwMode="auto">
          <a:xfrm>
            <a:off x="4071938" y="1071563"/>
            <a:ext cx="4714875" cy="5357812"/>
            <a:chOff x="4071934" y="1071546"/>
            <a:chExt cx="4714908" cy="5357850"/>
          </a:xfrm>
        </p:grpSpPr>
        <p:graphicFrame>
          <p:nvGraphicFramePr>
            <p:cNvPr id="5" name="資料庫圖表 4"/>
            <p:cNvGraphicFramePr/>
            <p:nvPr/>
          </p:nvGraphicFramePr>
          <p:xfrm>
            <a:off x="4143372" y="1071546"/>
            <a:ext cx="4548198"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圓角矩形 5"/>
            <p:cNvSpPr/>
            <p:nvPr/>
          </p:nvSpPr>
          <p:spPr>
            <a:xfrm>
              <a:off x="4071934" y="4357694"/>
              <a:ext cx="714380" cy="2071702"/>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1200"/>
                </a:spcBef>
                <a:spcAft>
                  <a:spcPts val="0"/>
                </a:spcAft>
                <a:defRPr/>
              </a:pPr>
              <a:r>
                <a:rPr kumimoji="0" lang="zh-TW" altLang="en-US" sz="2000" dirty="0">
                  <a:solidFill>
                    <a:schemeClr val="tx1"/>
                  </a:solidFill>
                  <a:latin typeface="標楷體" pitchFamily="65" charset="-120"/>
                  <a:ea typeface="標楷體" pitchFamily="65" charset="-120"/>
                  <a:sym typeface="Wingdings"/>
                </a:rPr>
                <a:t></a:t>
              </a:r>
              <a:r>
                <a:rPr kumimoji="0" lang="zh-TW" altLang="en-US" sz="2000" dirty="0">
                  <a:solidFill>
                    <a:schemeClr val="tx1"/>
                  </a:solidFill>
                  <a:latin typeface="標楷體" pitchFamily="65" charset="-120"/>
                  <a:ea typeface="標楷體" pitchFamily="65" charset="-120"/>
                </a:rPr>
                <a:t>專業成長活動</a:t>
              </a:r>
              <a:endParaRPr kumimoji="0" lang="en-US" altLang="zh-TW" sz="2000" dirty="0">
                <a:solidFill>
                  <a:schemeClr val="tx1"/>
                </a:solidFill>
                <a:latin typeface="標楷體" pitchFamily="65" charset="-120"/>
                <a:ea typeface="標楷體" pitchFamily="65" charset="-120"/>
              </a:endParaRPr>
            </a:p>
          </p:txBody>
        </p:sp>
        <p:sp>
          <p:nvSpPr>
            <p:cNvPr id="7" name="圓角矩形 6"/>
            <p:cNvSpPr/>
            <p:nvPr/>
          </p:nvSpPr>
          <p:spPr>
            <a:xfrm>
              <a:off x="4929190" y="4357694"/>
              <a:ext cx="714380" cy="2071702"/>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1200"/>
                </a:spcBef>
                <a:spcAft>
                  <a:spcPts val="0"/>
                </a:spcAft>
                <a:defRPr/>
              </a:pPr>
              <a:r>
                <a:rPr kumimoji="0" lang="zh-TW" altLang="en-US" sz="2000" dirty="0">
                  <a:solidFill>
                    <a:schemeClr val="tx1"/>
                  </a:solidFill>
                  <a:latin typeface="標楷體" pitchFamily="65" charset="-120"/>
                  <a:ea typeface="標楷體" pitchFamily="65" charset="-120"/>
                  <a:sym typeface="Wingdings"/>
                </a:rPr>
                <a:t></a:t>
              </a:r>
              <a:r>
                <a:rPr kumimoji="0" lang="zh-TW" altLang="en-US" sz="2000" dirty="0">
                  <a:solidFill>
                    <a:schemeClr val="tx1"/>
                  </a:solidFill>
                  <a:latin typeface="標楷體" pitchFamily="65" charset="-120"/>
                  <a:ea typeface="標楷體" pitchFamily="65" charset="-120"/>
                </a:rPr>
                <a:t>輔導團運作</a:t>
              </a:r>
              <a:endParaRPr kumimoji="0" lang="en-US" altLang="zh-TW" sz="2000" dirty="0">
                <a:solidFill>
                  <a:schemeClr val="tx1"/>
                </a:solidFill>
                <a:latin typeface="標楷體" pitchFamily="65" charset="-120"/>
                <a:ea typeface="標楷體" pitchFamily="65" charset="-120"/>
              </a:endParaRPr>
            </a:p>
            <a:p>
              <a:pPr algn="ctr" fontAlgn="auto">
                <a:spcBef>
                  <a:spcPts val="0"/>
                </a:spcBef>
                <a:spcAft>
                  <a:spcPts val="0"/>
                </a:spcAft>
                <a:defRPr/>
              </a:pPr>
              <a:endParaRPr kumimoji="0" lang="en-US" altLang="zh-TW" sz="2000" dirty="0">
                <a:solidFill>
                  <a:schemeClr val="tx1"/>
                </a:solidFill>
                <a:latin typeface="標楷體" pitchFamily="65" charset="-120"/>
                <a:ea typeface="標楷體" pitchFamily="65" charset="-120"/>
              </a:endParaRPr>
            </a:p>
          </p:txBody>
        </p:sp>
        <p:sp>
          <p:nvSpPr>
            <p:cNvPr id="8" name="圓角矩形 7"/>
            <p:cNvSpPr/>
            <p:nvPr/>
          </p:nvSpPr>
          <p:spPr>
            <a:xfrm>
              <a:off x="6858015" y="4357694"/>
              <a:ext cx="1071571" cy="2071702"/>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1200"/>
                </a:spcBef>
                <a:spcAft>
                  <a:spcPts val="0"/>
                </a:spcAft>
                <a:defRPr/>
              </a:pPr>
              <a:endParaRPr kumimoji="0" lang="en-US" altLang="zh-TW" dirty="0">
                <a:solidFill>
                  <a:schemeClr val="tx1"/>
                </a:solidFill>
                <a:latin typeface="標楷體" pitchFamily="65" charset="-120"/>
                <a:ea typeface="標楷體" pitchFamily="65" charset="-120"/>
              </a:endParaRPr>
            </a:p>
          </p:txBody>
        </p:sp>
        <p:sp>
          <p:nvSpPr>
            <p:cNvPr id="9" name="圓角矩形 8"/>
            <p:cNvSpPr/>
            <p:nvPr/>
          </p:nvSpPr>
          <p:spPr>
            <a:xfrm>
              <a:off x="5786446" y="4357694"/>
              <a:ext cx="928693" cy="2071702"/>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1200"/>
                </a:spcBef>
                <a:spcAft>
                  <a:spcPts val="0"/>
                </a:spcAft>
                <a:defRPr/>
              </a:pPr>
              <a:endParaRPr kumimoji="0" lang="en-US" altLang="zh-TW" dirty="0">
                <a:latin typeface="標楷體" pitchFamily="65" charset="-120"/>
                <a:ea typeface="標楷體" pitchFamily="65" charset="-120"/>
              </a:endParaRPr>
            </a:p>
          </p:txBody>
        </p:sp>
        <p:sp>
          <p:nvSpPr>
            <p:cNvPr id="10" name="圓角矩形 9"/>
            <p:cNvSpPr/>
            <p:nvPr/>
          </p:nvSpPr>
          <p:spPr>
            <a:xfrm>
              <a:off x="8072462" y="4357694"/>
              <a:ext cx="714380" cy="2071702"/>
            </a:xfrm>
            <a:prstGeom prst="roundRect">
              <a:avLst/>
            </a:prstGeom>
            <a:solidFill>
              <a:srgbClr val="FFCC6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1200"/>
                </a:spcBef>
                <a:spcAft>
                  <a:spcPts val="0"/>
                </a:spcAft>
                <a:defRPr/>
              </a:pPr>
              <a:r>
                <a:rPr kumimoji="0" lang="zh-TW" altLang="en-US" sz="2000" dirty="0">
                  <a:solidFill>
                    <a:schemeClr val="tx1"/>
                  </a:solidFill>
                  <a:latin typeface="標楷體" pitchFamily="65" charset="-120"/>
                  <a:ea typeface="標楷體" pitchFamily="65" charset="-120"/>
                  <a:sym typeface="Wingdings"/>
                </a:rPr>
                <a:t></a:t>
              </a:r>
              <a:r>
                <a:rPr kumimoji="0" lang="zh-TW" altLang="en-US" sz="2000" dirty="0">
                  <a:solidFill>
                    <a:schemeClr val="tx1"/>
                  </a:solidFill>
                  <a:latin typeface="標楷體" pitchFamily="65" charset="-120"/>
                  <a:ea typeface="標楷體" pitchFamily="65" charset="-120"/>
                </a:rPr>
                <a:t>資訊知能培訓</a:t>
              </a:r>
            </a:p>
          </p:txBody>
        </p:sp>
        <p:sp>
          <p:nvSpPr>
            <p:cNvPr id="14356" name="文字方塊 50"/>
            <p:cNvSpPr txBox="1">
              <a:spLocks noChangeArrowheads="1"/>
            </p:cNvSpPr>
            <p:nvPr/>
          </p:nvSpPr>
          <p:spPr bwMode="auto">
            <a:xfrm>
              <a:off x="6878287" y="4437119"/>
              <a:ext cx="1107996" cy="18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pPr algn="ctr">
                <a:spcBef>
                  <a:spcPts val="1200"/>
                </a:spcBef>
              </a:pPr>
              <a:r>
                <a:rPr kumimoji="0" lang="zh-TW" altLang="en-US" sz="2000">
                  <a:latin typeface="標楷體" pitchFamily="65" charset="-120"/>
                  <a:ea typeface="標楷體" pitchFamily="65" charset="-120"/>
                </a:rPr>
                <a:t>教師專業發展推動單位人事費及資本門</a:t>
              </a:r>
            </a:p>
          </p:txBody>
        </p:sp>
        <p:sp>
          <p:nvSpPr>
            <p:cNvPr id="14357" name="文字方塊 51"/>
            <p:cNvSpPr txBox="1">
              <a:spLocks noChangeArrowheads="1"/>
            </p:cNvSpPr>
            <p:nvPr/>
          </p:nvSpPr>
          <p:spPr bwMode="auto">
            <a:xfrm>
              <a:off x="5830684" y="4509127"/>
              <a:ext cx="800225" cy="172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pPr algn="ctr">
                <a:spcBef>
                  <a:spcPts val="1200"/>
                </a:spcBef>
              </a:pPr>
              <a:r>
                <a:rPr kumimoji="0" lang="zh-TW" altLang="en-US" sz="2000">
                  <a:latin typeface="標楷體" pitchFamily="65" charset="-120"/>
                  <a:ea typeface="標楷體" pitchFamily="65" charset="-120"/>
                </a:rPr>
                <a:t>課程推動人員代理代課費</a:t>
              </a:r>
              <a:endParaRPr kumimoji="0" lang="en-US" altLang="zh-TW" sz="2000">
                <a:latin typeface="標楷體" pitchFamily="65" charset="-120"/>
                <a:ea typeface="標楷體" pitchFamily="65" charset="-120"/>
              </a:endParaRPr>
            </a:p>
          </p:txBody>
        </p:sp>
        <p:sp>
          <p:nvSpPr>
            <p:cNvPr id="13" name="右大括弧 12"/>
            <p:cNvSpPr/>
            <p:nvPr/>
          </p:nvSpPr>
          <p:spPr>
            <a:xfrm rot="16200000">
              <a:off x="6286511" y="2000240"/>
              <a:ext cx="285752" cy="4286280"/>
            </a:xfrm>
            <a:prstGeom prst="rightBrace">
              <a:avLst>
                <a:gd name="adj1" fmla="val 8333"/>
                <a:gd name="adj2" fmla="val 51376"/>
              </a:avLst>
            </a:prstGeom>
            <a:solidFill>
              <a:srgbClr val="F0F07C"/>
            </a:solid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grpSp>
      <p:sp>
        <p:nvSpPr>
          <p:cNvPr id="14341" name="文字方塊 55"/>
          <p:cNvSpPr txBox="1">
            <a:spLocks noChangeArrowheads="1"/>
          </p:cNvSpPr>
          <p:nvPr/>
        </p:nvSpPr>
        <p:spPr bwMode="auto">
          <a:xfrm>
            <a:off x="357188" y="2349500"/>
            <a:ext cx="2000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r>
              <a:rPr kumimoji="0" lang="zh-TW" altLang="en-US" sz="2800" u="sng">
                <a:solidFill>
                  <a:srgbClr val="002060"/>
                </a:solidFill>
                <a:latin typeface="標楷體" pitchFamily="65" charset="-120"/>
                <a:ea typeface="標楷體" pitchFamily="65" charset="-120"/>
              </a:rPr>
              <a:t>經費來源</a:t>
            </a:r>
            <a:endParaRPr kumimoji="0" lang="en-US" altLang="zh-TW" sz="2800" u="sng">
              <a:solidFill>
                <a:srgbClr val="002060"/>
              </a:solidFill>
              <a:latin typeface="標楷體" pitchFamily="65" charset="-120"/>
              <a:ea typeface="標楷體" pitchFamily="65" charset="-120"/>
            </a:endParaRPr>
          </a:p>
        </p:txBody>
      </p:sp>
      <p:sp>
        <p:nvSpPr>
          <p:cNvPr id="14342" name="文字方塊 57"/>
          <p:cNvSpPr txBox="1">
            <a:spLocks noChangeArrowheads="1"/>
          </p:cNvSpPr>
          <p:nvPr/>
        </p:nvSpPr>
        <p:spPr bwMode="auto">
          <a:xfrm>
            <a:off x="357188" y="4076700"/>
            <a:ext cx="2636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r>
              <a:rPr kumimoji="0" lang="zh-TW" altLang="en-US" sz="2800" u="sng">
                <a:solidFill>
                  <a:srgbClr val="002060"/>
                </a:solidFill>
                <a:latin typeface="標楷體" pitchFamily="65" charset="-120"/>
                <a:ea typeface="標楷體" pitchFamily="65" charset="-120"/>
              </a:rPr>
              <a:t>支應經費項目</a:t>
            </a:r>
            <a:endParaRPr kumimoji="0" lang="en-US" altLang="zh-TW" sz="2800" u="sng">
              <a:solidFill>
                <a:srgbClr val="002060"/>
              </a:solidFill>
              <a:latin typeface="標楷體" pitchFamily="65" charset="-120"/>
              <a:ea typeface="標楷體" pitchFamily="65" charset="-120"/>
            </a:endParaRPr>
          </a:p>
        </p:txBody>
      </p:sp>
      <p:sp>
        <p:nvSpPr>
          <p:cNvPr id="14343" name="文字方塊 59"/>
          <p:cNvSpPr txBox="1">
            <a:spLocks noChangeArrowheads="1"/>
          </p:cNvSpPr>
          <p:nvPr/>
        </p:nvSpPr>
        <p:spPr bwMode="auto">
          <a:xfrm>
            <a:off x="328613" y="2862263"/>
            <a:ext cx="460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pPr>
              <a:buFont typeface="Wingdings" pitchFamily="2" charset="2"/>
              <a:buChar char="Ø"/>
            </a:pPr>
            <a:r>
              <a:rPr kumimoji="0" lang="zh-TW" altLang="en-US" sz="2400">
                <a:latin typeface="標楷體" pitchFamily="65" charset="-120"/>
                <a:ea typeface="標楷體" pitchFamily="65" charset="-120"/>
              </a:rPr>
              <a:t>師資司</a:t>
            </a:r>
            <a:r>
              <a:rPr kumimoji="0" lang="zh-TW" altLang="en-US" sz="2000">
                <a:latin typeface="標楷體" pitchFamily="65" charset="-120"/>
                <a:ea typeface="標楷體" pitchFamily="65" charset="-120"/>
              </a:rPr>
              <a:t>（教專實踐方案經費）</a:t>
            </a:r>
            <a:endParaRPr kumimoji="0" lang="en-US" altLang="zh-TW" sz="2000">
              <a:latin typeface="標楷體" pitchFamily="65" charset="-120"/>
              <a:ea typeface="標楷體" pitchFamily="65" charset="-120"/>
            </a:endParaRPr>
          </a:p>
          <a:p>
            <a:pPr>
              <a:buFont typeface="Wingdings" pitchFamily="2" charset="2"/>
              <a:buChar char="Ø"/>
            </a:pPr>
            <a:r>
              <a:rPr kumimoji="0" lang="zh-TW" altLang="en-US" sz="2400">
                <a:latin typeface="標楷體" pitchFamily="65" charset="-120"/>
                <a:ea typeface="標楷體" pitchFamily="65" charset="-120"/>
              </a:rPr>
              <a:t>國教署</a:t>
            </a:r>
            <a:r>
              <a:rPr kumimoji="0" lang="zh-TW" altLang="en-US" sz="2000">
                <a:latin typeface="標楷體" pitchFamily="65" charset="-120"/>
                <a:ea typeface="標楷體" pitchFamily="65" charset="-120"/>
              </a:rPr>
              <a:t>（原精進教學計畫經費）</a:t>
            </a:r>
            <a:endParaRPr kumimoji="0" lang="en-US" altLang="zh-TW" sz="2000">
              <a:latin typeface="標楷體" pitchFamily="65" charset="-120"/>
              <a:ea typeface="標楷體" pitchFamily="65" charset="-120"/>
            </a:endParaRPr>
          </a:p>
          <a:p>
            <a:pPr>
              <a:buFont typeface="Wingdings" pitchFamily="2" charset="2"/>
              <a:buChar char="Ø"/>
            </a:pPr>
            <a:r>
              <a:rPr kumimoji="0" lang="zh-TW" altLang="en-US" sz="2400">
                <a:latin typeface="標楷體" pitchFamily="65" charset="-120"/>
                <a:ea typeface="標楷體" pitchFamily="65" charset="-120"/>
              </a:rPr>
              <a:t>資科司</a:t>
            </a:r>
            <a:r>
              <a:rPr kumimoji="0" lang="zh-TW" altLang="en-US" sz="2000">
                <a:latin typeface="標楷體" pitchFamily="65" charset="-120"/>
                <a:ea typeface="標楷體" pitchFamily="65" charset="-120"/>
              </a:rPr>
              <a:t>（資訊知能培訓經費）</a:t>
            </a:r>
            <a:endParaRPr kumimoji="0" lang="en-US" altLang="zh-TW" sz="2000">
              <a:latin typeface="標楷體" pitchFamily="65" charset="-120"/>
              <a:ea typeface="標楷體" pitchFamily="65" charset="-120"/>
            </a:endParaRPr>
          </a:p>
        </p:txBody>
      </p:sp>
      <p:sp>
        <p:nvSpPr>
          <p:cNvPr id="14344" name="文字方塊 60"/>
          <p:cNvSpPr txBox="1">
            <a:spLocks noChangeArrowheads="1"/>
          </p:cNvSpPr>
          <p:nvPr/>
        </p:nvSpPr>
        <p:spPr bwMode="auto">
          <a:xfrm>
            <a:off x="323850" y="4662488"/>
            <a:ext cx="30003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pPr>
              <a:buFont typeface="Wingdings" pitchFamily="2" charset="2"/>
              <a:buChar char="Ø"/>
            </a:pPr>
            <a:r>
              <a:rPr kumimoji="0" lang="zh-TW" altLang="en-US" sz="2400">
                <a:latin typeface="標楷體" pitchFamily="65" charset="-120"/>
                <a:ea typeface="標楷體" pitchFamily="65" charset="-120"/>
                <a:sym typeface="Wingdings" pitchFamily="2" charset="2"/>
              </a:rPr>
              <a:t></a:t>
            </a:r>
            <a:r>
              <a:rPr kumimoji="0" lang="zh-TW" altLang="en-US" sz="2400">
                <a:latin typeface="標楷體" pitchFamily="65" charset="-120"/>
                <a:ea typeface="標楷體" pitchFamily="65" charset="-120"/>
              </a:rPr>
              <a:t>→師資司</a:t>
            </a: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國教署</a:t>
            </a:r>
            <a:endParaRPr kumimoji="0" lang="en-US" altLang="zh-TW" sz="2400">
              <a:latin typeface="標楷體" pitchFamily="65" charset="-120"/>
              <a:ea typeface="標楷體" pitchFamily="65" charset="-120"/>
            </a:endParaRPr>
          </a:p>
          <a:p>
            <a:pPr>
              <a:buFont typeface="Wingdings" pitchFamily="2" charset="2"/>
              <a:buChar char="Ø"/>
            </a:pPr>
            <a:r>
              <a:rPr kumimoji="0" lang="zh-TW" altLang="en-US" sz="2400">
                <a:latin typeface="標楷體" pitchFamily="65" charset="-120"/>
                <a:ea typeface="標楷體" pitchFamily="65" charset="-120"/>
                <a:sym typeface="Wingdings" pitchFamily="2" charset="2"/>
              </a:rPr>
              <a:t></a:t>
            </a:r>
            <a:r>
              <a:rPr kumimoji="0" lang="zh-TW" altLang="en-US" sz="2400">
                <a:latin typeface="標楷體" pitchFamily="65" charset="-120"/>
                <a:ea typeface="標楷體" pitchFamily="65" charset="-120"/>
              </a:rPr>
              <a:t>→國教署</a:t>
            </a:r>
            <a:endParaRPr kumimoji="0" lang="en-US" altLang="zh-TW" sz="2400">
              <a:latin typeface="標楷體" pitchFamily="65" charset="-120"/>
              <a:ea typeface="標楷體" pitchFamily="65" charset="-120"/>
            </a:endParaRPr>
          </a:p>
          <a:p>
            <a:pPr>
              <a:buFont typeface="Wingdings" pitchFamily="2" charset="2"/>
              <a:buChar char="Ø"/>
            </a:pPr>
            <a:r>
              <a:rPr kumimoji="0" lang="zh-TW" altLang="en-US" sz="2400">
                <a:latin typeface="標楷體" pitchFamily="65" charset="-120"/>
                <a:ea typeface="標楷體" pitchFamily="65" charset="-120"/>
                <a:sym typeface="Wingdings" pitchFamily="2" charset="2"/>
              </a:rPr>
              <a:t></a:t>
            </a:r>
            <a:r>
              <a:rPr kumimoji="0" lang="zh-TW" altLang="en-US" sz="2400">
                <a:latin typeface="標楷體" pitchFamily="65" charset="-120"/>
                <a:ea typeface="標楷體" pitchFamily="65" charset="-120"/>
              </a:rPr>
              <a:t>→師資司</a:t>
            </a:r>
            <a:r>
              <a:rPr kumimoji="0" lang="en-US" altLang="zh-TW" sz="2400">
                <a:latin typeface="標楷體" pitchFamily="65" charset="-120"/>
                <a:ea typeface="標楷體" pitchFamily="65" charset="-120"/>
              </a:rPr>
              <a:t>+</a:t>
            </a:r>
            <a:r>
              <a:rPr kumimoji="0" lang="zh-TW" altLang="en-US" sz="2400">
                <a:latin typeface="標楷體" pitchFamily="65" charset="-120"/>
                <a:ea typeface="標楷體" pitchFamily="65" charset="-120"/>
              </a:rPr>
              <a:t>國教署</a:t>
            </a:r>
            <a:endParaRPr kumimoji="0" lang="en-US" altLang="zh-TW" sz="2400">
              <a:latin typeface="標楷體" pitchFamily="65" charset="-120"/>
              <a:ea typeface="標楷體" pitchFamily="65" charset="-120"/>
            </a:endParaRPr>
          </a:p>
          <a:p>
            <a:pPr>
              <a:buFont typeface="Wingdings" pitchFamily="2" charset="2"/>
              <a:buChar char="Ø"/>
            </a:pPr>
            <a:r>
              <a:rPr kumimoji="0" lang="zh-TW" altLang="zh-TW" sz="2400">
                <a:latin typeface="標楷體" pitchFamily="65" charset="-120"/>
                <a:ea typeface="標楷體" pitchFamily="65" charset="-120"/>
                <a:sym typeface="Wingdings" pitchFamily="2" charset="2"/>
              </a:rPr>
              <a:t></a:t>
            </a:r>
            <a:r>
              <a:rPr kumimoji="0" lang="zh-TW" altLang="en-US" sz="2400">
                <a:latin typeface="標楷體" pitchFamily="65" charset="-120"/>
                <a:ea typeface="標楷體" pitchFamily="65" charset="-120"/>
              </a:rPr>
              <a:t>→師資司</a:t>
            </a:r>
            <a:endParaRPr kumimoji="0" lang="en-US" altLang="zh-TW" sz="2400">
              <a:latin typeface="標楷體" pitchFamily="65" charset="-120"/>
              <a:ea typeface="標楷體" pitchFamily="65" charset="-120"/>
            </a:endParaRPr>
          </a:p>
          <a:p>
            <a:pPr>
              <a:buFont typeface="Wingdings" pitchFamily="2" charset="2"/>
              <a:buChar char="Ø"/>
            </a:pPr>
            <a:r>
              <a:rPr kumimoji="0" lang="zh-TW" altLang="zh-TW" sz="2400">
                <a:latin typeface="標楷體" pitchFamily="65" charset="-120"/>
                <a:ea typeface="標楷體" pitchFamily="65" charset="-120"/>
                <a:sym typeface="Wingdings" pitchFamily="2" charset="2"/>
              </a:rPr>
              <a:t></a:t>
            </a:r>
            <a:r>
              <a:rPr kumimoji="0" lang="zh-TW" altLang="en-US" sz="2400">
                <a:latin typeface="標楷體" pitchFamily="65" charset="-120"/>
                <a:ea typeface="標楷體" pitchFamily="65" charset="-120"/>
              </a:rPr>
              <a:t>→資科司</a:t>
            </a:r>
            <a:endParaRPr kumimoji="0" lang="en-US" altLang="zh-TW" sz="2400">
              <a:latin typeface="標楷體" pitchFamily="65" charset="-120"/>
              <a:ea typeface="標楷體" pitchFamily="65" charset="-120"/>
            </a:endParaRPr>
          </a:p>
        </p:txBody>
      </p:sp>
      <p:sp>
        <p:nvSpPr>
          <p:cNvPr id="14345" name="文字方塊 62"/>
          <p:cNvSpPr txBox="1">
            <a:spLocks noChangeArrowheads="1"/>
          </p:cNvSpPr>
          <p:nvPr/>
        </p:nvSpPr>
        <p:spPr bwMode="auto">
          <a:xfrm>
            <a:off x="6000750" y="42926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r>
              <a:rPr kumimoji="0" lang="zh-TW" altLang="en-US" sz="1800">
                <a:latin typeface="Arial" pitchFamily="34" charset="0"/>
                <a:ea typeface="SimSun" pitchFamily="2" charset="-122"/>
                <a:sym typeface="Wingdings" pitchFamily="2" charset="2"/>
              </a:rPr>
              <a:t></a:t>
            </a:r>
            <a:endParaRPr kumimoji="0" lang="zh-TW" altLang="en-US" sz="1800">
              <a:latin typeface="Arial" pitchFamily="34" charset="0"/>
              <a:ea typeface="SimSun" pitchFamily="2" charset="-122"/>
            </a:endParaRPr>
          </a:p>
        </p:txBody>
      </p:sp>
      <p:sp>
        <p:nvSpPr>
          <p:cNvPr id="14346" name="文字方塊 63"/>
          <p:cNvSpPr txBox="1">
            <a:spLocks noChangeArrowheads="1"/>
          </p:cNvSpPr>
          <p:nvPr/>
        </p:nvSpPr>
        <p:spPr bwMode="auto">
          <a:xfrm>
            <a:off x="7215188" y="42926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r>
              <a:rPr kumimoji="0" lang="zh-TW" altLang="en-US" sz="1800">
                <a:latin typeface="Arial" pitchFamily="34" charset="0"/>
                <a:ea typeface="SimSun" pitchFamily="2" charset="-122"/>
                <a:sym typeface="Wingdings" pitchFamily="2" charset="2"/>
              </a:rPr>
              <a:t></a:t>
            </a:r>
            <a:endParaRPr kumimoji="0" lang="zh-TW" altLang="en-US" sz="1800">
              <a:latin typeface="Arial" pitchFamily="34" charset="0"/>
              <a:ea typeface="SimSun" pitchFamily="2" charset="-122"/>
            </a:endParaRPr>
          </a:p>
        </p:txBody>
      </p:sp>
      <p:sp>
        <p:nvSpPr>
          <p:cNvPr id="14347" name="文字方塊 74"/>
          <p:cNvSpPr txBox="1">
            <a:spLocks noChangeArrowheads="1"/>
          </p:cNvSpPr>
          <p:nvPr/>
        </p:nvSpPr>
        <p:spPr bwMode="auto">
          <a:xfrm>
            <a:off x="357188" y="836613"/>
            <a:ext cx="2630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Char char="»"/>
              <a:defRPr sz="2000">
                <a:solidFill>
                  <a:schemeClr val="tx1"/>
                </a:solidFill>
                <a:latin typeface="Calibri" pitchFamily="34" charset="0"/>
                <a:ea typeface="新細明體" pitchFamily="18" charset="-120"/>
              </a:defRPr>
            </a:lvl6pPr>
            <a:lvl7pPr eaLnBrk="0" fontAlgn="base" hangingPunct="0">
              <a:spcAft>
                <a:spcPct val="0"/>
              </a:spcAft>
              <a:buChar char="»"/>
              <a:defRPr sz="2000">
                <a:solidFill>
                  <a:schemeClr val="tx1"/>
                </a:solidFill>
                <a:latin typeface="Calibri" pitchFamily="34" charset="0"/>
                <a:ea typeface="新細明體" pitchFamily="18" charset="-120"/>
              </a:defRPr>
            </a:lvl7pPr>
            <a:lvl8pPr eaLnBrk="0" fontAlgn="base" hangingPunct="0">
              <a:spcAft>
                <a:spcPct val="0"/>
              </a:spcAft>
              <a:buChar char="»"/>
              <a:defRPr sz="2000">
                <a:solidFill>
                  <a:schemeClr val="tx1"/>
                </a:solidFill>
                <a:latin typeface="Calibri" pitchFamily="34" charset="0"/>
                <a:ea typeface="新細明體" pitchFamily="18" charset="-120"/>
              </a:defRPr>
            </a:lvl8pPr>
            <a:lvl9pPr eaLnBrk="0" fontAlgn="base" hangingPunct="0">
              <a:spcAft>
                <a:spcPct val="0"/>
              </a:spcAft>
              <a:buChar char="»"/>
              <a:defRPr sz="2000">
                <a:solidFill>
                  <a:schemeClr val="tx1"/>
                </a:solidFill>
                <a:latin typeface="Calibri" pitchFamily="34" charset="0"/>
                <a:ea typeface="新細明體" pitchFamily="18" charset="-120"/>
              </a:defRPr>
            </a:lvl9pPr>
          </a:lstStyle>
          <a:p>
            <a:r>
              <a:rPr kumimoji="0" lang="zh-TW" altLang="en-US" sz="2800" u="sng">
                <a:solidFill>
                  <a:srgbClr val="002060"/>
                </a:solidFill>
                <a:latin typeface="標楷體" pitchFamily="65" charset="-120"/>
                <a:ea typeface="標楷體" pitchFamily="65" charset="-120"/>
              </a:rPr>
              <a:t>經費補助原則</a:t>
            </a:r>
            <a:endParaRPr kumimoji="0" lang="en-US" altLang="zh-TW" sz="2800" u="sng">
              <a:solidFill>
                <a:srgbClr val="002060"/>
              </a:solidFill>
              <a:latin typeface="標楷體" pitchFamily="65" charset="-120"/>
              <a:ea typeface="標楷體" pitchFamily="65" charset="-120"/>
            </a:endParaRPr>
          </a:p>
        </p:txBody>
      </p:sp>
      <p:sp>
        <p:nvSpPr>
          <p:cNvPr id="21" name="文字方塊 20"/>
          <p:cNvSpPr txBox="1"/>
          <p:nvPr/>
        </p:nvSpPr>
        <p:spPr>
          <a:xfrm>
            <a:off x="285750" y="1341438"/>
            <a:ext cx="4143375" cy="830262"/>
          </a:xfrm>
          <a:prstGeom prst="rect">
            <a:avLst/>
          </a:prstGeom>
          <a:noFill/>
        </p:spPr>
        <p:txBody>
          <a:bodyPr>
            <a:spAutoFit/>
          </a:bodyPr>
          <a:lstStyle/>
          <a:p>
            <a:pPr fontAlgn="auto">
              <a:spcBef>
                <a:spcPts val="0"/>
              </a:spcBef>
              <a:spcAft>
                <a:spcPts val="0"/>
              </a:spcAft>
              <a:buFont typeface="Wingdings" pitchFamily="2" charset="2"/>
              <a:buChar char="Ø"/>
              <a:defRPr/>
            </a:pPr>
            <a:r>
              <a:rPr kumimoji="0" lang="zh-TW" altLang="en-US" sz="2400" dirty="0">
                <a:latin typeface="標楷體" pitchFamily="65" charset="-120"/>
                <a:ea typeface="標楷體" pitchFamily="65" charset="-120"/>
              </a:rPr>
              <a:t>整合後總經費不減少</a:t>
            </a:r>
            <a:endParaRPr kumimoji="0" lang="en-US" altLang="zh-TW" sz="2400" dirty="0">
              <a:latin typeface="標楷體" pitchFamily="65" charset="-120"/>
              <a:ea typeface="標楷體" pitchFamily="65" charset="-120"/>
            </a:endParaRPr>
          </a:p>
          <a:p>
            <a:pPr marL="176213" indent="-176213" fontAlgn="auto">
              <a:spcBef>
                <a:spcPts val="0"/>
              </a:spcBef>
              <a:spcAft>
                <a:spcPts val="0"/>
              </a:spcAft>
              <a:buFont typeface="Wingdings" pitchFamily="2" charset="2"/>
              <a:buChar char="Ø"/>
              <a:defRPr/>
            </a:pPr>
            <a:r>
              <a:rPr kumimoji="0" lang="zh-TW" altLang="en-US" sz="2400" dirty="0">
                <a:latin typeface="標楷體" pitchFamily="65" charset="-120"/>
                <a:ea typeface="標楷體" pitchFamily="65" charset="-120"/>
              </a:rPr>
              <a:t>縣市整體規劃運用更有彈性</a:t>
            </a:r>
            <a:endParaRPr kumimoji="0" lang="en-US" altLang="zh-TW" sz="2400" dirty="0">
              <a:latin typeface="標楷體" pitchFamily="65" charset="-120"/>
              <a:ea typeface="標楷體" pitchFamily="65" charset="-120"/>
            </a:endParaRPr>
          </a:p>
        </p:txBody>
      </p:sp>
      <p:pic>
        <p:nvPicPr>
          <p:cNvPr id="1434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2138" y="5418138"/>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57200" y="115888"/>
            <a:ext cx="8229600" cy="720725"/>
          </a:xfrm>
        </p:spPr>
        <p:txBody>
          <a:bodyPr/>
          <a:lstStyle/>
          <a:p>
            <a:pPr eaLnBrk="1" hangingPunct="1"/>
            <a:r>
              <a:rPr smtClean="0">
                <a:latin typeface="標楷體" pitchFamily="65" charset="-120"/>
                <a:sym typeface="Arial" pitchFamily="34" charset="0"/>
              </a:rPr>
              <a:t>補助範圍</a:t>
            </a:r>
            <a:endParaRPr smtClean="0">
              <a:sym typeface="Arial" pitchFamily="34" charset="0"/>
            </a:endParaRP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68313" y="1628775"/>
            <a:ext cx="5975350" cy="3168650"/>
          </a:xfrm>
          <a:solidFill>
            <a:schemeClr val="accent6">
              <a:lumMod val="40000"/>
              <a:lumOff val="60000"/>
            </a:schemeClr>
          </a:solidFill>
        </p:spPr>
        <p:txBody>
          <a:bodyPr rtlCol="0">
            <a:normAutofit/>
          </a:bodyPr>
          <a:lstStyle/>
          <a:p>
            <a:pPr eaLnBrk="1" fontAlgn="auto" hangingPunct="1">
              <a:spcAft>
                <a:spcPts val="1200"/>
              </a:spcAft>
              <a:defRPr/>
            </a:pPr>
            <a:r>
              <a:rPr>
                <a:latin typeface="標楷體" pitchFamily="65" charset="-120"/>
              </a:rPr>
              <a:t>教師（含親師）專業成長活動</a:t>
            </a:r>
            <a:endParaRPr lang="en-US" altLang="zh-TW">
              <a:latin typeface="標楷體" pitchFamily="65" charset="-120"/>
            </a:endParaRPr>
          </a:p>
          <a:p>
            <a:pPr eaLnBrk="1" fontAlgn="auto" hangingPunct="1">
              <a:spcAft>
                <a:spcPts val="1200"/>
              </a:spcAft>
              <a:defRPr/>
            </a:pPr>
            <a:r>
              <a:rPr>
                <a:latin typeface="標楷體" pitchFamily="65" charset="-120"/>
              </a:rPr>
              <a:t>國民教育輔導體系之組織運作</a:t>
            </a:r>
            <a:endParaRPr lang="en-US" altLang="zh-TW">
              <a:latin typeface="標楷體" pitchFamily="65" charset="-120"/>
            </a:endParaRPr>
          </a:p>
          <a:p>
            <a:pPr eaLnBrk="1" fontAlgn="auto" hangingPunct="1">
              <a:spcAft>
                <a:spcPts val="1200"/>
              </a:spcAft>
              <a:defRPr/>
            </a:pPr>
            <a:r>
              <a:rPr>
                <a:latin typeface="標楷體" pitchFamily="65" charset="-120"/>
              </a:rPr>
              <a:t>課程推動人員代理代課經費</a:t>
            </a:r>
            <a:endParaRPr lang="en-US" altLang="zh-TW">
              <a:latin typeface="標楷體" pitchFamily="65" charset="-120"/>
            </a:endParaRPr>
          </a:p>
          <a:p>
            <a:pPr eaLnBrk="1" fontAlgn="auto" hangingPunct="1">
              <a:spcAft>
                <a:spcPts val="1200"/>
              </a:spcAft>
              <a:defRPr/>
            </a:pPr>
            <a:r>
              <a:rPr>
                <a:latin typeface="標楷體" pitchFamily="65" charset="-120"/>
              </a:rPr>
              <a:t>教師專業發展推動單位所需經費</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006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標題 1"/>
          <p:cNvSpPr>
            <a:spLocks noGrp="1"/>
          </p:cNvSpPr>
          <p:nvPr>
            <p:ph type="title"/>
          </p:nvPr>
        </p:nvSpPr>
        <p:spPr>
          <a:xfrm>
            <a:off x="457200" y="115888"/>
            <a:ext cx="8229600" cy="720725"/>
          </a:xfrm>
        </p:spPr>
        <p:txBody>
          <a:bodyPr/>
          <a:lstStyle/>
          <a:p>
            <a:pPr eaLnBrk="1" hangingPunct="1"/>
            <a:r>
              <a:rPr smtClean="0">
                <a:sym typeface="Arial" pitchFamily="34" charset="0"/>
              </a:rPr>
              <a:t>補助規範</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179388" y="981075"/>
            <a:ext cx="8713787" cy="4895850"/>
          </a:xfrm>
        </p:spPr>
        <p:txBody>
          <a:bodyPr rtlCol="0">
            <a:normAutofit fontScale="85000" lnSpcReduction="20000"/>
          </a:bodyPr>
          <a:lstStyle/>
          <a:p>
            <a:pPr eaLnBrk="1" fontAlgn="auto" hangingPunct="1">
              <a:lnSpc>
                <a:spcPct val="130000"/>
              </a:lnSpc>
              <a:spcAft>
                <a:spcPts val="1200"/>
              </a:spcAft>
              <a:defRPr/>
            </a:pPr>
            <a:r>
              <a:rPr/>
              <a:t>各地方政府得依地方發展、特色與需求規劃教師專業發展活動，其經費編列不得</a:t>
            </a:r>
            <a:r>
              <a:rPr>
                <a:solidFill>
                  <a:srgbClr val="FF0000"/>
                </a:solidFill>
              </a:rPr>
              <a:t>高於</a:t>
            </a:r>
            <a:r>
              <a:rPr/>
              <a:t>專業成長活動補助款額度之</a:t>
            </a:r>
            <a:r>
              <a:rPr>
                <a:solidFill>
                  <a:srgbClr val="FF0000"/>
                </a:solidFill>
              </a:rPr>
              <a:t>百分之十五</a:t>
            </a:r>
            <a:r>
              <a:rPr/>
              <a:t>。</a:t>
            </a:r>
            <a:endParaRPr lang="en-US" altLang="zh-TW"/>
          </a:p>
          <a:p>
            <a:pPr eaLnBrk="1" fontAlgn="auto" hangingPunct="1">
              <a:lnSpc>
                <a:spcPct val="130000"/>
              </a:lnSpc>
              <a:spcAft>
                <a:spcPts val="1200"/>
              </a:spcAft>
              <a:defRPr/>
            </a:pPr>
            <a:r>
              <a:rPr altLang="zh-TW"/>
              <a:t>家長、親師合作等專業成長活動之經費，以補助</a:t>
            </a:r>
            <a:r>
              <a:rPr altLang="zh-TW">
                <a:solidFill>
                  <a:srgbClr val="FF0000"/>
                </a:solidFill>
              </a:rPr>
              <a:t>專業成長活動</a:t>
            </a:r>
            <a:r>
              <a:rPr altLang="zh-TW"/>
              <a:t>經費項目額度之</a:t>
            </a:r>
            <a:r>
              <a:rPr altLang="zh-TW">
                <a:solidFill>
                  <a:srgbClr val="FF0000"/>
                </a:solidFill>
              </a:rPr>
              <a:t>百分之二</a:t>
            </a:r>
            <a:r>
              <a:rPr altLang="zh-TW"/>
              <a:t>為原則。</a:t>
            </a:r>
            <a:endParaRPr lang="en-US" altLang="zh-TW"/>
          </a:p>
          <a:p>
            <a:pPr eaLnBrk="1" fontAlgn="auto" hangingPunct="1">
              <a:lnSpc>
                <a:spcPct val="130000"/>
              </a:lnSpc>
              <a:spcAft>
                <a:spcPts val="1200"/>
              </a:spcAft>
              <a:defRPr/>
            </a:pPr>
            <a:r>
              <a:rPr altLang="zh-TW"/>
              <a:t>輔導團各學習領域（議題）輔導小組之組織運作經費，不得低於</a:t>
            </a:r>
            <a:r>
              <a:rPr lang="en-US" altLang="zh-TW"/>
              <a:t>20</a:t>
            </a:r>
            <a:r>
              <a:rPr/>
              <a:t>萬或</a:t>
            </a:r>
            <a:r>
              <a:rPr lang="en-US" altLang="zh-TW"/>
              <a:t>10</a:t>
            </a:r>
            <a:r>
              <a:rPr/>
              <a:t>萬</a:t>
            </a:r>
            <a:r>
              <a:rPr altLang="zh-TW"/>
              <a:t>，並視學年度計畫推動重點調增輔導團辦理教師專業成長活動所需經費；另配合本要點之辦理內容，及本部當學年度階段性之課程政策及地方政府領域課程需求之教師專業成長活動，亦得另於專業成長活動補助經費額度內編列。</a:t>
            </a: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445125"/>
            <a:ext cx="2517775"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小叮嚀</a:t>
            </a:r>
            <a:endParaRPr lang="zh-TW" altLang="en-US" dirty="0"/>
          </a:p>
        </p:txBody>
      </p:sp>
      <p:sp>
        <p:nvSpPr>
          <p:cNvPr id="3" name="內容版面配置區 2"/>
          <p:cNvSpPr>
            <a:spLocks noGrp="1"/>
          </p:cNvSpPr>
          <p:nvPr>
            <p:ph idx="1"/>
          </p:nvPr>
        </p:nvSpPr>
        <p:spPr>
          <a:xfrm>
            <a:off x="1907704" y="980728"/>
            <a:ext cx="6984776" cy="4525963"/>
          </a:xfrm>
        </p:spPr>
        <p:txBody>
          <a:bodyPr/>
          <a:lstStyle/>
          <a:p>
            <a:pPr marL="0" indent="0">
              <a:buNone/>
            </a:pPr>
            <a:r>
              <a:rPr lang="zh-TW" altLang="en-US" dirty="0" smtClean="0">
                <a:latin typeface="新細明體"/>
                <a:ea typeface="新細明體"/>
              </a:rPr>
              <a:t>◎線上研習</a:t>
            </a:r>
            <a:endParaRPr lang="en-US" altLang="zh-TW" dirty="0" smtClean="0">
              <a:latin typeface="新細明體"/>
              <a:ea typeface="新細明體"/>
            </a:endParaRPr>
          </a:p>
          <a:p>
            <a:pPr marL="0" indent="0">
              <a:buNone/>
            </a:pPr>
            <a:r>
              <a:rPr lang="zh-TW" altLang="en-US" dirty="0" smtClean="0"/>
              <a:t>◎</a:t>
            </a:r>
            <a:r>
              <a:rPr lang="zh-TW" altLang="en-US" dirty="0">
                <a:latin typeface="新細明體"/>
                <a:ea typeface="新細明體"/>
              </a:rPr>
              <a:t>示例</a:t>
            </a:r>
            <a:r>
              <a:rPr lang="zh-TW" altLang="en-US" dirty="0" smtClean="0">
                <a:latin typeface="新細明體"/>
                <a:ea typeface="新細明體"/>
              </a:rPr>
              <a:t>研發</a:t>
            </a:r>
            <a:endParaRPr lang="en-US" altLang="zh-TW" dirty="0" smtClean="0">
              <a:latin typeface="新細明體"/>
              <a:ea typeface="新細明體"/>
            </a:endParaRPr>
          </a:p>
          <a:p>
            <a:pPr marL="0" indent="0">
              <a:buNone/>
            </a:pPr>
            <a:r>
              <a:rPr lang="zh-TW" altLang="zh-TW" dirty="0" smtClean="0">
                <a:latin typeface="新細明體"/>
                <a:ea typeface="新細明體"/>
              </a:rPr>
              <a:t>◎</a:t>
            </a:r>
            <a:r>
              <a:rPr lang="zh-TW" altLang="en-US" dirty="0" smtClean="0">
                <a:latin typeface="新細明體"/>
                <a:ea typeface="新細明體"/>
              </a:rPr>
              <a:t>分區到校服務出席率</a:t>
            </a:r>
            <a:endParaRPr lang="en-US" altLang="zh-TW" dirty="0" smtClean="0">
              <a:latin typeface="新細明體"/>
              <a:ea typeface="新細明體"/>
            </a:endParaRPr>
          </a:p>
          <a:p>
            <a:pPr marL="0" indent="0">
              <a:buNone/>
            </a:pPr>
            <a:r>
              <a:rPr lang="zh-TW" altLang="zh-TW" dirty="0" smtClean="0">
                <a:latin typeface="新細明體"/>
                <a:ea typeface="新細明體"/>
              </a:rPr>
              <a:t>◎</a:t>
            </a:r>
            <a:r>
              <a:rPr lang="zh-TW" altLang="en-US" dirty="0" smtClean="0">
                <a:latin typeface="新細明體"/>
                <a:ea typeface="新細明體"/>
              </a:rPr>
              <a:t>國教輔導團網站</a:t>
            </a:r>
            <a:endParaRPr lang="en-US" altLang="zh-TW" dirty="0" smtClean="0">
              <a:latin typeface="新細明體"/>
              <a:ea typeface="新細明體"/>
            </a:endParaRPr>
          </a:p>
          <a:p>
            <a:pPr marL="0" indent="0">
              <a:buNone/>
            </a:pPr>
            <a:r>
              <a:rPr lang="zh-TW" altLang="en-US" dirty="0" smtClean="0">
                <a:latin typeface="新細明體"/>
                <a:ea typeface="新細明體"/>
              </a:rPr>
              <a:t>◎讀書心得發表</a:t>
            </a:r>
            <a:endParaRPr lang="en-US" altLang="zh-TW" dirty="0" smtClean="0">
              <a:latin typeface="新細明體"/>
              <a:ea typeface="新細明體"/>
            </a:endParaRPr>
          </a:p>
          <a:p>
            <a:pPr marL="0" indent="0">
              <a:buNone/>
            </a:pPr>
            <a:r>
              <a:rPr lang="zh-TW" altLang="zh-TW" dirty="0" smtClean="0">
                <a:latin typeface="新細明體"/>
                <a:ea typeface="新細明體"/>
              </a:rPr>
              <a:t>◎</a:t>
            </a:r>
            <a:r>
              <a:rPr lang="zh-TW" altLang="en-US" dirty="0" smtClean="0">
                <a:latin typeface="新細明體"/>
                <a:ea typeface="新細明體"/>
              </a:rPr>
              <a:t>◎◎</a:t>
            </a:r>
            <a:r>
              <a:rPr lang="en-US" altLang="zh-TW" dirty="0" smtClean="0">
                <a:latin typeface="新細明體"/>
                <a:ea typeface="新細明體"/>
              </a:rPr>
              <a:t>3/31(</a:t>
            </a:r>
            <a:r>
              <a:rPr lang="zh-TW" altLang="en-US" dirty="0" smtClean="0">
                <a:latin typeface="新細明體"/>
                <a:ea typeface="新細明體"/>
              </a:rPr>
              <a:t>星期六</a:t>
            </a:r>
            <a:r>
              <a:rPr lang="en-US" altLang="zh-TW" dirty="0" smtClean="0">
                <a:latin typeface="新細明體"/>
                <a:ea typeface="新細明體"/>
              </a:rPr>
              <a:t>)</a:t>
            </a:r>
            <a:endParaRPr lang="zh-TW" altLang="en-US" dirty="0">
              <a:latin typeface="新細明體"/>
              <a:ea typeface="新細明體"/>
            </a:endParaRPr>
          </a:p>
        </p:txBody>
      </p:sp>
    </p:spTree>
    <p:extLst>
      <p:ext uri="{BB962C8B-B14F-4D97-AF65-F5344CB8AC3E}">
        <p14:creationId xmlns:p14="http://schemas.microsoft.com/office/powerpoint/2010/main" val="424335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179388" y="981075"/>
            <a:ext cx="8713787" cy="4525963"/>
          </a:xfrm>
        </p:spPr>
        <p:txBody>
          <a:bodyPr rtlCol="0" anchor="ctr">
            <a:normAutofit/>
          </a:bodyPr>
          <a:lstStyle/>
          <a:p>
            <a:pPr marL="0" indent="0" algn="ctr" eaLnBrk="1" fontAlgn="auto" hangingPunct="1">
              <a:buFont typeface="Wingdings" panose="05000000000000000000" pitchFamily="2" charset="2"/>
              <a:buNone/>
              <a:defRPr/>
            </a:pPr>
            <a:r>
              <a:rPr sz="3200" b="1">
                <a:latin typeface="標楷體" pitchFamily="65" charset="-120"/>
              </a:rPr>
              <a:t>簡報結束</a:t>
            </a:r>
            <a:endParaRPr lang="en-US" altLang="zh-TW" sz="3200" b="1">
              <a:latin typeface="標楷體" pitchFamily="65" charset="-120"/>
            </a:endParaRPr>
          </a:p>
          <a:p>
            <a:pPr marL="0" indent="0" algn="ctr" eaLnBrk="1" fontAlgn="auto" hangingPunct="1">
              <a:buFont typeface="Wingdings" panose="05000000000000000000" pitchFamily="2" charset="2"/>
              <a:buNone/>
              <a:defRPr/>
            </a:pPr>
            <a:r>
              <a:rPr sz="3200" b="1">
                <a:latin typeface="標楷體" pitchFamily="65" charset="-120"/>
              </a:rPr>
              <a:t>謝謝</a:t>
            </a:r>
            <a:endParaRPr lang="en-US" altLang="zh-TW" sz="3200" b="1">
              <a:latin typeface="標楷體" pitchFamily="65" charset="-120"/>
            </a:endParaRPr>
          </a:p>
          <a:p>
            <a:pPr marL="0" indent="0" algn="ctr" eaLnBrk="1" fontAlgn="auto" hangingPunct="1">
              <a:buFont typeface="Wingdings" panose="05000000000000000000" pitchFamily="2" charset="2"/>
              <a:buNone/>
              <a:defRPr/>
            </a:pPr>
            <a:r>
              <a:rPr sz="3200" b="1">
                <a:latin typeface="標楷體" pitchFamily="65" charset="-120"/>
              </a:rPr>
              <a:t>也辛苦各位</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692150"/>
            <a:ext cx="2517775" cy="177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24" descr="header_ic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103688"/>
            <a:ext cx="34925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57200" y="115888"/>
            <a:ext cx="8229600" cy="720725"/>
          </a:xfrm>
        </p:spPr>
        <p:txBody>
          <a:bodyPr/>
          <a:lstStyle/>
          <a:p>
            <a:pPr eaLnBrk="1" hangingPunct="1"/>
            <a:r>
              <a:rPr smtClean="0">
                <a:sym typeface="Arial" pitchFamily="34" charset="0"/>
              </a:rPr>
              <a:t>名稱修訂</a:t>
            </a:r>
          </a:p>
        </p:txBody>
      </p:sp>
      <p:pic>
        <p:nvPicPr>
          <p:cNvPr id="15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資料庫圖表 3"/>
          <p:cNvGraphicFramePr/>
          <p:nvPr/>
        </p:nvGraphicFramePr>
        <p:xfrm>
          <a:off x="251520" y="1196752"/>
          <a:ext cx="8712968"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57200" y="115888"/>
            <a:ext cx="8229600" cy="720725"/>
          </a:xfrm>
        </p:spPr>
        <p:txBody>
          <a:bodyPr/>
          <a:lstStyle/>
          <a:p>
            <a:pPr eaLnBrk="1" hangingPunct="1"/>
            <a:r>
              <a:rPr smtClean="0">
                <a:sym typeface="Arial" pitchFamily="34" charset="0"/>
              </a:rPr>
              <a:t>目的</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內容版面配置區 3"/>
          <p:cNvGraphicFramePr>
            <a:graphicFrameLocks noGrp="1"/>
          </p:cNvGraphicFramePr>
          <p:nvPr>
            <p:ph idx="1"/>
          </p:nvPr>
        </p:nvGraphicFramePr>
        <p:xfrm>
          <a:off x="611436" y="1063277"/>
          <a:ext cx="806502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389"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descr="D:\成功-教育局長\元素\刊頭-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905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標題 1"/>
          <p:cNvSpPr>
            <a:spLocks noGrp="1"/>
          </p:cNvSpPr>
          <p:nvPr>
            <p:ph type="title"/>
          </p:nvPr>
        </p:nvSpPr>
        <p:spPr>
          <a:xfrm>
            <a:off x="457200" y="115888"/>
            <a:ext cx="8229600" cy="720725"/>
          </a:xfrm>
        </p:spPr>
        <p:txBody>
          <a:bodyPr/>
          <a:lstStyle/>
          <a:p>
            <a:pPr eaLnBrk="1" hangingPunct="1"/>
            <a:r>
              <a:rPr smtClean="0">
                <a:sym typeface="Arial" pitchFamily="34" charset="0"/>
              </a:rPr>
              <a:t>實施原則</a:t>
            </a:r>
          </a:p>
        </p:txBody>
      </p:sp>
      <p:sp>
        <p:nvSpPr>
          <p:cNvPr id="3" name="內容版面配置區 2"/>
          <p:cNvSpPr>
            <a:spLocks noGrp="1"/>
          </p:cNvSpPr>
          <p:nvPr>
            <p:ph idx="1"/>
          </p:nvPr>
        </p:nvSpPr>
        <p:spPr>
          <a:xfrm>
            <a:off x="179388" y="981075"/>
            <a:ext cx="8713787" cy="4525963"/>
          </a:xfrm>
        </p:spPr>
        <p:txBody>
          <a:bodyPr rtlCol="0">
            <a:normAutofit fontScale="92500"/>
          </a:bodyPr>
          <a:lstStyle/>
          <a:p>
            <a:pPr eaLnBrk="1" fontAlgn="auto" hangingPunct="1">
              <a:spcAft>
                <a:spcPts val="1200"/>
              </a:spcAft>
              <a:defRPr/>
            </a:pPr>
            <a:r>
              <a:rPr>
                <a:solidFill>
                  <a:schemeClr val="tx1"/>
                </a:solidFill>
              </a:rPr>
              <a:t>整合性：進行整體性</a:t>
            </a:r>
            <a:r>
              <a:rPr>
                <a:solidFill>
                  <a:srgbClr val="FF0000"/>
                </a:solidFill>
              </a:rPr>
              <a:t>中長程規劃</a:t>
            </a:r>
            <a:r>
              <a:rPr>
                <a:solidFill>
                  <a:schemeClr val="tx1"/>
                </a:solidFill>
              </a:rPr>
              <a:t>，強化資源</a:t>
            </a:r>
            <a:r>
              <a:rPr>
                <a:solidFill>
                  <a:srgbClr val="FF0000"/>
                </a:solidFill>
              </a:rPr>
              <a:t>綜整</a:t>
            </a:r>
            <a:r>
              <a:rPr>
                <a:solidFill>
                  <a:schemeClr val="tx1"/>
                </a:solidFill>
              </a:rPr>
              <a:t>與</a:t>
            </a:r>
            <a:r>
              <a:rPr/>
              <a:t>          </a:t>
            </a:r>
            <a:r>
              <a:rPr>
                <a:solidFill>
                  <a:srgbClr val="FF0000"/>
                </a:solidFill>
              </a:rPr>
              <a:t>運用</a:t>
            </a:r>
            <a:r>
              <a:rPr/>
              <a:t>。</a:t>
            </a:r>
          </a:p>
          <a:p>
            <a:pPr eaLnBrk="1" fontAlgn="auto" hangingPunct="1">
              <a:spcAft>
                <a:spcPts val="1200"/>
              </a:spcAft>
              <a:defRPr/>
            </a:pPr>
            <a:r>
              <a:rPr>
                <a:solidFill>
                  <a:schemeClr val="tx1"/>
                </a:solidFill>
              </a:rPr>
              <a:t>專業性：重視</a:t>
            </a:r>
            <a:r>
              <a:rPr>
                <a:solidFill>
                  <a:srgbClr val="FF0000"/>
                </a:solidFill>
              </a:rPr>
              <a:t>專業</a:t>
            </a:r>
            <a:r>
              <a:rPr>
                <a:solidFill>
                  <a:schemeClr val="tx1"/>
                </a:solidFill>
              </a:rPr>
              <a:t>增能活動辦理，形塑成長與研究氛圍。</a:t>
            </a:r>
          </a:p>
          <a:p>
            <a:pPr eaLnBrk="1" fontAlgn="auto" hangingPunct="1">
              <a:spcAft>
                <a:spcPts val="1200"/>
              </a:spcAft>
              <a:defRPr/>
            </a:pPr>
            <a:r>
              <a:rPr>
                <a:solidFill>
                  <a:schemeClr val="tx1"/>
                </a:solidFill>
              </a:rPr>
              <a:t>系統性：建置</a:t>
            </a:r>
            <a:r>
              <a:rPr>
                <a:solidFill>
                  <a:srgbClr val="FF0000"/>
                </a:solidFill>
              </a:rPr>
              <a:t>專業發展支持系統</a:t>
            </a:r>
            <a:r>
              <a:rPr/>
              <a:t>，</a:t>
            </a:r>
            <a:r>
              <a:rPr>
                <a:solidFill>
                  <a:schemeClr val="tx1"/>
                </a:solidFill>
              </a:rPr>
              <a:t>提升教師之專業知能。</a:t>
            </a:r>
          </a:p>
          <a:p>
            <a:pPr eaLnBrk="1" fontAlgn="auto" hangingPunct="1">
              <a:spcAft>
                <a:spcPts val="1200"/>
              </a:spcAft>
              <a:defRPr/>
            </a:pPr>
            <a:r>
              <a:rPr>
                <a:solidFill>
                  <a:schemeClr val="tx1"/>
                </a:solidFill>
              </a:rPr>
              <a:t>支持性：建立</a:t>
            </a:r>
            <a:r>
              <a:rPr>
                <a:solidFill>
                  <a:srgbClr val="FF0000"/>
                </a:solidFill>
              </a:rPr>
              <a:t>長期陪伴協作模式</a:t>
            </a:r>
            <a:r>
              <a:rPr>
                <a:solidFill>
                  <a:schemeClr val="tx1"/>
                </a:solidFill>
              </a:rPr>
              <a:t>，促進</a:t>
            </a:r>
            <a:r>
              <a:rPr>
                <a:solidFill>
                  <a:srgbClr val="FF0000"/>
                </a:solidFill>
              </a:rPr>
              <a:t>專業對話與深化</a:t>
            </a:r>
            <a:r>
              <a:rPr/>
              <a:t>。</a:t>
            </a:r>
          </a:p>
          <a:p>
            <a:pPr eaLnBrk="1" fontAlgn="auto" hangingPunct="1">
              <a:spcAft>
                <a:spcPts val="1200"/>
              </a:spcAft>
              <a:defRPr/>
            </a:pPr>
            <a:r>
              <a:rPr>
                <a:solidFill>
                  <a:schemeClr val="tx1"/>
                </a:solidFill>
              </a:rPr>
              <a:t>有效性：推動歷程成果</a:t>
            </a:r>
            <a:r>
              <a:rPr>
                <a:solidFill>
                  <a:srgbClr val="FF0000"/>
                </a:solidFill>
              </a:rPr>
              <a:t>檢核機制</a:t>
            </a:r>
            <a:r>
              <a:rPr>
                <a:solidFill>
                  <a:schemeClr val="tx1"/>
                </a:solidFill>
              </a:rPr>
              <a:t>，深化課程教學之成效。</a:t>
            </a:r>
          </a:p>
          <a:p>
            <a:pPr eaLnBrk="1" fontAlgn="auto" hangingPunct="1">
              <a:spcAft>
                <a:spcPts val="1200"/>
              </a:spcAft>
              <a:defRPr/>
            </a:pPr>
            <a:r>
              <a:rPr>
                <a:solidFill>
                  <a:schemeClr val="tx1"/>
                </a:solidFill>
              </a:rPr>
              <a:t>永續性：建立及結合</a:t>
            </a:r>
            <a:r>
              <a:rPr>
                <a:solidFill>
                  <a:srgbClr val="FF0000"/>
                </a:solidFill>
              </a:rPr>
              <a:t>各推動系統</a:t>
            </a:r>
            <a:r>
              <a:rPr>
                <a:solidFill>
                  <a:schemeClr val="tx1"/>
                </a:solidFill>
              </a:rPr>
              <a:t>，永續地方教育之發展。</a:t>
            </a:r>
          </a:p>
          <a:p>
            <a:pPr eaLnBrk="1" fontAlgn="auto" hangingPunct="1">
              <a:defRPr/>
            </a:pPr>
            <a:endParaRPr/>
          </a:p>
        </p:txBody>
      </p:sp>
      <p:pic>
        <p:nvPicPr>
          <p:cNvPr id="17413"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57200" y="115888"/>
            <a:ext cx="8229600" cy="720725"/>
          </a:xfrm>
        </p:spPr>
        <p:txBody>
          <a:bodyPr/>
          <a:lstStyle/>
          <a:p>
            <a:pPr eaLnBrk="1" hangingPunct="1"/>
            <a:r>
              <a:rPr altLang="zh-TW" smtClean="0">
                <a:sym typeface="Arial" pitchFamily="34" charset="0"/>
              </a:rPr>
              <a:t>實施方式</a:t>
            </a:r>
            <a:endParaRPr smtClean="0">
              <a:sym typeface="Arial" pitchFamily="34" charset="0"/>
            </a:endParaRP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內容版面配置區 3"/>
          <p:cNvGraphicFramePr>
            <a:graphicFrameLocks noGrp="1"/>
          </p:cNvGraphicFramePr>
          <p:nvPr>
            <p:ph idx="1"/>
          </p:nvPr>
        </p:nvGraphicFramePr>
        <p:xfrm>
          <a:off x="323528" y="1600200"/>
          <a:ext cx="856895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7"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457200" y="620688"/>
          <a:ext cx="8229600" cy="550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482" name="群組 4"/>
          <p:cNvGrpSpPr>
            <a:grpSpLocks/>
          </p:cNvGrpSpPr>
          <p:nvPr/>
        </p:nvGrpSpPr>
        <p:grpSpPr bwMode="auto">
          <a:xfrm>
            <a:off x="404813" y="115888"/>
            <a:ext cx="8364537" cy="720725"/>
            <a:chOff x="0" y="0"/>
            <a:chExt cx="8363272" cy="1071228"/>
          </a:xfrm>
        </p:grpSpPr>
        <p:sp>
          <p:nvSpPr>
            <p:cNvPr id="6" name="圓角矩形 5"/>
            <p:cNvSpPr/>
            <p:nvPr/>
          </p:nvSpPr>
          <p:spPr>
            <a:xfrm>
              <a:off x="0" y="0"/>
              <a:ext cx="8363272" cy="1071228"/>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圓角矩形 4"/>
            <p:cNvSpPr/>
            <p:nvPr/>
          </p:nvSpPr>
          <p:spPr>
            <a:xfrm>
              <a:off x="68252" y="68426"/>
              <a:ext cx="8226769" cy="1002802"/>
            </a:xfrm>
            <a:prstGeom prst="rect">
              <a:avLst/>
            </a:prstGeom>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defTabSz="1778000" fontAlgn="auto">
                <a:lnSpc>
                  <a:spcPct val="90000"/>
                </a:lnSpc>
                <a:spcAft>
                  <a:spcPct val="35000"/>
                </a:spcAft>
                <a:defRPr/>
              </a:pPr>
              <a:r>
                <a:rPr kumimoji="0" lang="en-US" sz="3600" dirty="0">
                  <a:latin typeface="標楷體" pitchFamily="65" charset="-120"/>
                  <a:ea typeface="標楷體" pitchFamily="65" charset="-120"/>
                </a:rPr>
                <a:t>(</a:t>
              </a:r>
              <a:r>
                <a:rPr kumimoji="0" lang="zh-TW" sz="3600" dirty="0">
                  <a:latin typeface="標楷體" pitchFamily="65" charset="-120"/>
                  <a:ea typeface="標楷體" pitchFamily="65" charset="-120"/>
                </a:rPr>
                <a:t>三</a:t>
              </a:r>
              <a:r>
                <a:rPr kumimoji="0" lang="en-US" sz="3600" dirty="0">
                  <a:latin typeface="標楷體" pitchFamily="65" charset="-120"/>
                  <a:ea typeface="標楷體" pitchFamily="65" charset="-120"/>
                </a:rPr>
                <a:t>)</a:t>
              </a:r>
              <a:r>
                <a:rPr kumimoji="0" lang="zh-TW" sz="3600" dirty="0">
                  <a:latin typeface="標楷體" pitchFamily="65" charset="-120"/>
                  <a:ea typeface="標楷體" pitchFamily="65" charset="-120"/>
                </a:rPr>
                <a:t>研訂本計畫之策略</a:t>
              </a:r>
            </a:p>
          </p:txBody>
        </p:sp>
      </p:grpSp>
      <p:sp>
        <p:nvSpPr>
          <p:cNvPr id="8" name="文字方塊 7"/>
          <p:cNvSpPr txBox="1"/>
          <p:nvPr/>
        </p:nvSpPr>
        <p:spPr>
          <a:xfrm>
            <a:off x="179388" y="908050"/>
            <a:ext cx="8713787" cy="52943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marL="357188" indent="-357188"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Aft>
                <a:spcPts val="600"/>
              </a:spcAft>
            </a:pPr>
            <a:r>
              <a:rPr kumimoji="0" lang="en-US" altLang="zh-TW" sz="2400">
                <a:solidFill>
                  <a:srgbClr val="000000"/>
                </a:solidFill>
                <a:latin typeface="Times New Roman" pitchFamily="18" charset="0"/>
                <a:ea typeface="標楷體" pitchFamily="65" charset="-120"/>
                <a:cs typeface="Times New Roman" pitchFamily="18" charset="0"/>
              </a:rPr>
              <a:t>1.</a:t>
            </a:r>
            <a:r>
              <a:rPr kumimoji="0" lang="zh-TW" altLang="en-US" sz="2400">
                <a:solidFill>
                  <a:srgbClr val="A50021"/>
                </a:solidFill>
                <a:latin typeface="Times New Roman" pitchFamily="18" charset="0"/>
                <a:ea typeface="標楷體" pitchFamily="65" charset="-120"/>
                <a:cs typeface="Times New Roman" pitchFamily="18" charset="0"/>
              </a:rPr>
              <a:t>規劃整體中、長程計畫</a:t>
            </a:r>
            <a:r>
              <a:rPr kumimoji="0" lang="zh-TW" altLang="en-US" sz="2400">
                <a:solidFill>
                  <a:srgbClr val="000000"/>
                </a:solidFill>
                <a:latin typeface="Times New Roman" pitchFamily="18" charset="0"/>
                <a:ea typeface="標楷體" pitchFamily="65" charset="-120"/>
                <a:cs typeface="Times New Roman" pitchFamily="18" charset="0"/>
              </a:rPr>
              <a:t>：為使計畫推動能深入且具系統性，   </a:t>
            </a:r>
            <a:r>
              <a:rPr kumimoji="0" lang="zh-TW" altLang="en-US" sz="2400">
                <a:solidFill>
                  <a:srgbClr val="FF0000"/>
                </a:solidFill>
                <a:latin typeface="Times New Roman" pitchFamily="18" charset="0"/>
                <a:ea typeface="標楷體" pitchFamily="65" charset="-120"/>
                <a:cs typeface="Times New Roman" pitchFamily="18" charset="0"/>
              </a:rPr>
              <a:t>地方政府宜採整體且中、長程規劃。</a:t>
            </a:r>
            <a:endParaRPr kumimoji="0" lang="en-US" altLang="zh-TW" sz="2400">
              <a:solidFill>
                <a:srgbClr val="FF0000"/>
              </a:solidFill>
              <a:latin typeface="Times New Roman" pitchFamily="18" charset="0"/>
              <a:ea typeface="標楷體" pitchFamily="65" charset="-120"/>
              <a:cs typeface="Times New Roman" pitchFamily="18" charset="0"/>
            </a:endParaRPr>
          </a:p>
          <a:p>
            <a:pPr eaLnBrk="1" hangingPunct="1">
              <a:spcAft>
                <a:spcPts val="600"/>
              </a:spcAft>
            </a:pPr>
            <a:r>
              <a:rPr kumimoji="0" lang="en-US" altLang="zh-TW" sz="2400">
                <a:solidFill>
                  <a:srgbClr val="000000"/>
                </a:solidFill>
                <a:latin typeface="Times New Roman" pitchFamily="18" charset="0"/>
                <a:ea typeface="標楷體" pitchFamily="65" charset="-120"/>
                <a:cs typeface="Times New Roman" pitchFamily="18" charset="0"/>
              </a:rPr>
              <a:t>2.</a:t>
            </a:r>
            <a:r>
              <a:rPr kumimoji="0" lang="zh-TW" altLang="en-US" sz="2400">
                <a:solidFill>
                  <a:srgbClr val="A50021"/>
                </a:solidFill>
                <a:latin typeface="Times New Roman" pitchFamily="18" charset="0"/>
                <a:ea typeface="標楷體" pitchFamily="65" charset="-120"/>
                <a:cs typeface="Times New Roman" pitchFamily="18" charset="0"/>
              </a:rPr>
              <a:t>綜整經費及資源</a:t>
            </a:r>
            <a:r>
              <a:rPr kumimoji="0" lang="zh-TW" altLang="en-US" sz="2400">
                <a:solidFill>
                  <a:srgbClr val="000000"/>
                </a:solidFill>
                <a:latin typeface="Times New Roman" pitchFamily="18" charset="0"/>
                <a:ea typeface="標楷體" pitchFamily="65" charset="-120"/>
                <a:cs typeface="Times New Roman" pitchFamily="18" charset="0"/>
              </a:rPr>
              <a:t>：以提升教師專業能力與精進國中小課程與</a:t>
            </a:r>
            <a:endParaRPr kumimoji="0" lang="en-US" altLang="zh-TW" sz="2400">
              <a:solidFill>
                <a:srgbClr val="00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000000"/>
                </a:solidFill>
                <a:latin typeface="Times New Roman" pitchFamily="18" charset="0"/>
                <a:ea typeface="標楷體" pitchFamily="65" charset="-120"/>
                <a:cs typeface="Times New Roman" pitchFamily="18" charset="0"/>
              </a:rPr>
              <a:t>  教學品質為核心，綜整中央及地方政府執行教師專業發展與</a:t>
            </a:r>
            <a:endParaRPr kumimoji="0" lang="en-US" altLang="zh-TW" sz="2400">
              <a:solidFill>
                <a:srgbClr val="00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000000"/>
                </a:solidFill>
                <a:latin typeface="Times New Roman" pitchFamily="18" charset="0"/>
                <a:ea typeface="標楷體" pitchFamily="65" charset="-120"/>
                <a:cs typeface="Times New Roman" pitchFamily="18" charset="0"/>
              </a:rPr>
              <a:t>  課程教學精進相關經費及資源，</a:t>
            </a:r>
            <a:r>
              <a:rPr kumimoji="0" lang="zh-TW" altLang="en-US" sz="2400">
                <a:solidFill>
                  <a:srgbClr val="FF0000"/>
                </a:solidFill>
                <a:latin typeface="Times New Roman" pitchFamily="18" charset="0"/>
                <a:ea typeface="標楷體" pitchFamily="65" charset="-120"/>
                <a:cs typeface="Times New Roman" pitchFamily="18" charset="0"/>
              </a:rPr>
              <a:t>整體規劃與運用</a:t>
            </a:r>
            <a:r>
              <a:rPr kumimoji="0" lang="zh-TW" altLang="en-US" sz="2400">
                <a:solidFill>
                  <a:srgbClr val="000000"/>
                </a:solidFill>
                <a:latin typeface="Times New Roman" pitchFamily="18" charset="0"/>
                <a:ea typeface="標楷體" pitchFamily="65" charset="-120"/>
                <a:cs typeface="Times New Roman" pitchFamily="18" charset="0"/>
              </a:rPr>
              <a:t>。</a:t>
            </a:r>
            <a:endParaRPr kumimoji="0" lang="en-US" altLang="zh-TW" sz="2400">
              <a:solidFill>
                <a:srgbClr val="000000"/>
              </a:solidFill>
              <a:latin typeface="Times New Roman" pitchFamily="18" charset="0"/>
              <a:ea typeface="標楷體" pitchFamily="65" charset="-120"/>
              <a:cs typeface="Times New Roman" pitchFamily="18" charset="0"/>
            </a:endParaRPr>
          </a:p>
          <a:p>
            <a:pPr eaLnBrk="1" hangingPunct="1">
              <a:spcAft>
                <a:spcPts val="600"/>
              </a:spcAft>
            </a:pPr>
            <a:r>
              <a:rPr kumimoji="0" lang="en-US" altLang="zh-TW" sz="2400">
                <a:solidFill>
                  <a:srgbClr val="000000"/>
                </a:solidFill>
                <a:latin typeface="Times New Roman" pitchFamily="18" charset="0"/>
                <a:ea typeface="標楷體" pitchFamily="65" charset="-120"/>
                <a:cs typeface="Times New Roman" pitchFamily="18" charset="0"/>
              </a:rPr>
              <a:t>3.</a:t>
            </a:r>
            <a:r>
              <a:rPr kumimoji="0" lang="zh-TW" altLang="zh-TW" sz="2400">
                <a:solidFill>
                  <a:srgbClr val="A50021"/>
                </a:solidFill>
                <a:latin typeface="Times New Roman" pitchFamily="18" charset="0"/>
                <a:ea typeface="標楷體" pitchFamily="65" charset="-120"/>
                <a:cs typeface="Times New Roman" pitchFamily="18" charset="0"/>
              </a:rPr>
              <a:t>整合組織與分工</a:t>
            </a:r>
            <a:r>
              <a:rPr kumimoji="0" lang="zh-TW" altLang="zh-TW" sz="2400">
                <a:solidFill>
                  <a:srgbClr val="000000"/>
                </a:solidFill>
                <a:latin typeface="Times New Roman" pitchFamily="18" charset="0"/>
                <a:ea typeface="標楷體" pitchFamily="65" charset="-120"/>
                <a:cs typeface="Times New Roman" pitchFamily="18" charset="0"/>
              </a:rPr>
              <a:t>：整合地方政府執行教師專業發展及課程教</a:t>
            </a:r>
            <a:endParaRPr kumimoji="0" lang="en-US" altLang="zh-TW" sz="2400">
              <a:solidFill>
                <a:srgbClr val="00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000000"/>
                </a:solidFill>
                <a:latin typeface="Times New Roman" pitchFamily="18" charset="0"/>
                <a:ea typeface="標楷體" pitchFamily="65" charset="-120"/>
                <a:cs typeface="Times New Roman" pitchFamily="18" charset="0"/>
              </a:rPr>
              <a:t>  </a:t>
            </a:r>
            <a:r>
              <a:rPr kumimoji="0" lang="zh-TW" altLang="zh-TW" sz="2400">
                <a:solidFill>
                  <a:srgbClr val="000000"/>
                </a:solidFill>
                <a:latin typeface="Times New Roman" pitchFamily="18" charset="0"/>
                <a:ea typeface="標楷體" pitchFamily="65" charset="-120"/>
                <a:cs typeface="Times New Roman" pitchFamily="18" charset="0"/>
              </a:rPr>
              <a:t>學相關推動單位，如：</a:t>
            </a:r>
            <a:r>
              <a:rPr kumimoji="0" lang="zh-TW" altLang="zh-TW" sz="2400">
                <a:solidFill>
                  <a:srgbClr val="FF0000"/>
                </a:solidFill>
                <a:latin typeface="Times New Roman" pitchFamily="18" charset="0"/>
                <a:ea typeface="標楷體" pitchFamily="65" charset="-120"/>
                <a:cs typeface="Times New Roman" pitchFamily="18" charset="0"/>
              </a:rPr>
              <a:t>地方政府教育局（處）相關科室、國</a:t>
            </a:r>
            <a:endParaRPr kumimoji="0" lang="en-US" altLang="zh-TW" sz="2400">
              <a:solidFill>
                <a:srgbClr val="FF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FF0000"/>
                </a:solidFill>
                <a:latin typeface="Times New Roman" pitchFamily="18" charset="0"/>
                <a:ea typeface="標楷體" pitchFamily="65" charset="-120"/>
                <a:cs typeface="Times New Roman" pitchFamily="18" charset="0"/>
              </a:rPr>
              <a:t>  </a:t>
            </a:r>
            <a:r>
              <a:rPr kumimoji="0" lang="zh-TW" altLang="zh-TW" sz="2400">
                <a:solidFill>
                  <a:srgbClr val="FF0000"/>
                </a:solidFill>
                <a:latin typeface="Times New Roman" pitchFamily="18" charset="0"/>
                <a:ea typeface="標楷體" pitchFamily="65" charset="-120"/>
                <a:cs typeface="Times New Roman" pitchFamily="18" charset="0"/>
              </a:rPr>
              <a:t>民教育輔導團</a:t>
            </a:r>
            <a:r>
              <a:rPr kumimoji="0" lang="en-US" altLang="zh-TW" sz="2400">
                <a:solidFill>
                  <a:srgbClr val="FF0000"/>
                </a:solidFill>
                <a:latin typeface="Times New Roman" pitchFamily="18" charset="0"/>
                <a:ea typeface="標楷體" pitchFamily="65" charset="-120"/>
                <a:cs typeface="Times New Roman" pitchFamily="18" charset="0"/>
              </a:rPr>
              <a:t>(</a:t>
            </a:r>
            <a:r>
              <a:rPr kumimoji="0" lang="zh-TW" altLang="zh-TW" sz="2400">
                <a:solidFill>
                  <a:srgbClr val="FF0000"/>
                </a:solidFill>
                <a:latin typeface="Times New Roman" pitchFamily="18" charset="0"/>
                <a:ea typeface="標楷體" pitchFamily="65" charset="-120"/>
                <a:cs typeface="Times New Roman" pitchFamily="18" charset="0"/>
              </a:rPr>
              <a:t>以下簡稱輔導團</a:t>
            </a:r>
            <a:r>
              <a:rPr kumimoji="0" lang="en-US" altLang="zh-TW" sz="2400">
                <a:solidFill>
                  <a:srgbClr val="FF0000"/>
                </a:solidFill>
                <a:latin typeface="Times New Roman" pitchFamily="18" charset="0"/>
                <a:ea typeface="標楷體" pitchFamily="65" charset="-120"/>
                <a:cs typeface="Times New Roman" pitchFamily="18" charset="0"/>
              </a:rPr>
              <a:t>)</a:t>
            </a:r>
            <a:r>
              <a:rPr kumimoji="0" lang="zh-TW" altLang="zh-TW" sz="2400">
                <a:solidFill>
                  <a:srgbClr val="FF0000"/>
                </a:solidFill>
                <a:latin typeface="Times New Roman" pitchFamily="18" charset="0"/>
                <a:ea typeface="標楷體" pitchFamily="65" charset="-120"/>
                <a:cs typeface="Times New Roman" pitchFamily="18" charset="0"/>
              </a:rPr>
              <a:t>、教師研習中心、教育網路</a:t>
            </a:r>
            <a:endParaRPr kumimoji="0" lang="en-US" altLang="zh-TW" sz="2400">
              <a:solidFill>
                <a:srgbClr val="FF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FF0000"/>
                </a:solidFill>
                <a:latin typeface="Times New Roman" pitchFamily="18" charset="0"/>
                <a:ea typeface="標楷體" pitchFamily="65" charset="-120"/>
                <a:cs typeface="Times New Roman" pitchFamily="18" charset="0"/>
              </a:rPr>
              <a:t>  </a:t>
            </a:r>
            <a:r>
              <a:rPr kumimoji="0" lang="zh-TW" altLang="zh-TW" sz="2400">
                <a:solidFill>
                  <a:srgbClr val="FF0000"/>
                </a:solidFill>
                <a:latin typeface="Times New Roman" pitchFamily="18" charset="0"/>
                <a:ea typeface="標楷體" pitchFamily="65" charset="-120"/>
                <a:cs typeface="Times New Roman" pitchFamily="18" charset="0"/>
              </a:rPr>
              <a:t>中心、校長及教師專業發展中心等，妥適分工運作。</a:t>
            </a:r>
          </a:p>
          <a:p>
            <a:pPr eaLnBrk="1" hangingPunct="1">
              <a:spcAft>
                <a:spcPts val="600"/>
              </a:spcAft>
            </a:pPr>
            <a:r>
              <a:rPr kumimoji="0" lang="en-US" altLang="zh-TW" sz="2400">
                <a:solidFill>
                  <a:srgbClr val="000000"/>
                </a:solidFill>
                <a:latin typeface="Times New Roman" pitchFamily="18" charset="0"/>
                <a:ea typeface="標楷體" pitchFamily="65" charset="-120"/>
                <a:cs typeface="Times New Roman" pitchFamily="18" charset="0"/>
              </a:rPr>
              <a:t>4.</a:t>
            </a:r>
            <a:r>
              <a:rPr kumimoji="0" lang="zh-TW" altLang="zh-TW" sz="2400">
                <a:solidFill>
                  <a:srgbClr val="A50021"/>
                </a:solidFill>
                <a:latin typeface="Times New Roman" pitchFamily="18" charset="0"/>
                <a:ea typeface="標楷體" pitchFamily="65" charset="-120"/>
                <a:cs typeface="Times New Roman" pitchFamily="18" charset="0"/>
              </a:rPr>
              <a:t>重視回饋機制</a:t>
            </a:r>
            <a:r>
              <a:rPr kumimoji="0" lang="zh-TW" altLang="zh-TW" sz="2400">
                <a:solidFill>
                  <a:srgbClr val="000000"/>
                </a:solidFill>
                <a:latin typeface="Times New Roman" pitchFamily="18" charset="0"/>
                <a:ea typeface="標楷體" pitchFamily="65" charset="-120"/>
                <a:cs typeface="Times New Roman" pitchFamily="18" charset="0"/>
              </a:rPr>
              <a:t>：邀集</a:t>
            </a:r>
            <a:r>
              <a:rPr kumimoji="0" lang="zh-TW" altLang="zh-TW" sz="2400">
                <a:solidFill>
                  <a:srgbClr val="FF0000"/>
                </a:solidFill>
                <a:latin typeface="Times New Roman" pitchFamily="18" charset="0"/>
                <a:ea typeface="標楷體" pitchFamily="65" charset="-120"/>
                <a:cs typeface="Times New Roman" pitchFamily="18" charset="0"/>
              </a:rPr>
              <a:t>長期協作</a:t>
            </a:r>
            <a:r>
              <a:rPr kumimoji="0" lang="zh-TW" altLang="zh-TW" sz="2400">
                <a:solidFill>
                  <a:srgbClr val="000000"/>
                </a:solidFill>
                <a:latin typeface="Times New Roman" pitchFamily="18" charset="0"/>
                <a:ea typeface="標楷體" pitchFamily="65" charset="-120"/>
                <a:cs typeface="Times New Roman" pitchFamily="18" charset="0"/>
              </a:rPr>
              <a:t>之學者專家，參考前一學年度</a:t>
            </a:r>
            <a:endParaRPr kumimoji="0" lang="en-US" altLang="zh-TW" sz="2400">
              <a:solidFill>
                <a:srgbClr val="00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000000"/>
                </a:solidFill>
                <a:latin typeface="Times New Roman" pitchFamily="18" charset="0"/>
                <a:ea typeface="標楷體" pitchFamily="65" charset="-120"/>
                <a:cs typeface="Times New Roman" pitchFamily="18" charset="0"/>
              </a:rPr>
              <a:t>  </a:t>
            </a:r>
            <a:r>
              <a:rPr kumimoji="0" lang="zh-TW" altLang="zh-TW" sz="2400">
                <a:solidFill>
                  <a:srgbClr val="000000"/>
                </a:solidFill>
                <a:latin typeface="Times New Roman" pitchFamily="18" charset="0"/>
                <a:ea typeface="標楷體" pitchFamily="65" charset="-120"/>
                <a:cs typeface="Times New Roman" pitchFamily="18" charset="0"/>
              </a:rPr>
              <a:t>本補助執行之</a:t>
            </a:r>
            <a:r>
              <a:rPr kumimoji="0" lang="zh-TW" altLang="zh-TW" sz="2400">
                <a:solidFill>
                  <a:srgbClr val="FF0000"/>
                </a:solidFill>
                <a:latin typeface="Times New Roman" pitchFamily="18" charset="0"/>
                <a:ea typeface="標楷體" pitchFamily="65" charset="-120"/>
                <a:cs typeface="Times New Roman" pitchFamily="18" charset="0"/>
              </a:rPr>
              <a:t>建議事項</a:t>
            </a:r>
            <a:r>
              <a:rPr kumimoji="0" lang="zh-TW" altLang="zh-TW" sz="2400">
                <a:solidFill>
                  <a:srgbClr val="000000"/>
                </a:solidFill>
                <a:latin typeface="Times New Roman" pitchFamily="18" charset="0"/>
                <a:ea typeface="標楷體" pitchFamily="65" charset="-120"/>
                <a:cs typeface="Times New Roman" pitchFamily="18" charset="0"/>
              </a:rPr>
              <a:t>及本部</a:t>
            </a:r>
            <a:r>
              <a:rPr kumimoji="0" lang="zh-TW" altLang="zh-TW" sz="2400">
                <a:solidFill>
                  <a:srgbClr val="FF0000"/>
                </a:solidFill>
                <a:latin typeface="Times New Roman" pitchFamily="18" charset="0"/>
                <a:ea typeface="標楷體" pitchFamily="65" charset="-120"/>
                <a:cs typeface="Times New Roman" pitchFamily="18" charset="0"/>
              </a:rPr>
              <a:t>當學年度推動重點</a:t>
            </a:r>
            <a:r>
              <a:rPr kumimoji="0" lang="zh-TW" altLang="zh-TW" sz="2400">
                <a:solidFill>
                  <a:srgbClr val="000000"/>
                </a:solidFill>
                <a:latin typeface="Times New Roman" pitchFamily="18" charset="0"/>
                <a:ea typeface="標楷體" pitchFamily="65" charset="-120"/>
                <a:cs typeface="Times New Roman" pitchFamily="18" charset="0"/>
              </a:rPr>
              <a:t>，共同規劃</a:t>
            </a:r>
            <a:endParaRPr kumimoji="0" lang="en-US" altLang="zh-TW" sz="2400">
              <a:solidFill>
                <a:srgbClr val="000000"/>
              </a:solidFill>
              <a:latin typeface="Times New Roman" pitchFamily="18" charset="0"/>
              <a:ea typeface="標楷體" pitchFamily="65" charset="-120"/>
              <a:cs typeface="Times New Roman" pitchFamily="18" charset="0"/>
            </a:endParaRPr>
          </a:p>
          <a:p>
            <a:pPr eaLnBrk="1" hangingPunct="1">
              <a:spcAft>
                <a:spcPts val="600"/>
              </a:spcAft>
            </a:pPr>
            <a:r>
              <a:rPr kumimoji="0" lang="zh-TW" altLang="en-US" sz="2400">
                <a:solidFill>
                  <a:srgbClr val="000000"/>
                </a:solidFill>
                <a:latin typeface="Times New Roman" pitchFamily="18" charset="0"/>
                <a:ea typeface="標楷體" pitchFamily="65" charset="-120"/>
                <a:cs typeface="Times New Roman" pitchFamily="18" charset="0"/>
              </a:rPr>
              <a:t>  </a:t>
            </a:r>
            <a:r>
              <a:rPr kumimoji="0" lang="zh-TW" altLang="zh-TW" sz="2400">
                <a:solidFill>
                  <a:srgbClr val="000000"/>
                </a:solidFill>
                <a:latin typeface="Times New Roman" pitchFamily="18" charset="0"/>
                <a:ea typeface="標楷體" pitchFamily="65" charset="-120"/>
                <a:cs typeface="Times New Roman" pitchFamily="18" charset="0"/>
              </a:rPr>
              <a:t>及擬訂執行策略。</a:t>
            </a:r>
            <a:endParaRPr kumimoji="0" lang="zh-TW" altLang="en-US">
              <a:solidFill>
                <a:srgbClr val="000000"/>
              </a:solidFill>
              <a:latin typeface="Times New Roman" pitchFamily="18" charset="0"/>
              <a:ea typeface="標楷體" pitchFamily="65" charset="-120"/>
              <a:cs typeface="Times New Roman" pitchFamily="18" charset="0"/>
            </a:endParaRPr>
          </a:p>
        </p:txBody>
      </p:sp>
      <p:pic>
        <p:nvPicPr>
          <p:cNvPr id="2048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字方塊 3"/>
          <p:cNvSpPr txBox="1"/>
          <p:nvPr/>
        </p:nvSpPr>
        <p:spPr>
          <a:xfrm>
            <a:off x="395288" y="115888"/>
            <a:ext cx="8497887" cy="6170612"/>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600"/>
              </a:spcAft>
              <a:defRPr/>
            </a:pPr>
            <a:r>
              <a:rPr kumimoji="0" lang="en-US" altLang="zh-TW" sz="2400" dirty="0">
                <a:latin typeface="Times New Roman" pitchFamily="18" charset="0"/>
                <a:ea typeface="標楷體" pitchFamily="65" charset="-120"/>
                <a:cs typeface="Times New Roman" pitchFamily="18" charset="0"/>
              </a:rPr>
              <a:t>5.</a:t>
            </a:r>
            <a:r>
              <a:rPr kumimoji="0" lang="zh-TW" altLang="zh-TW" sz="2400" dirty="0">
                <a:solidFill>
                  <a:srgbClr val="A50021"/>
                </a:solidFill>
                <a:latin typeface="Times New Roman" pitchFamily="18" charset="0"/>
                <a:ea typeface="標楷體" pitchFamily="65" charset="-120"/>
                <a:cs typeface="Times New Roman" pitchFamily="18" charset="0"/>
              </a:rPr>
              <a:t>建立專業支持與輔導系統</a:t>
            </a:r>
            <a:r>
              <a:rPr kumimoji="0" lang="zh-TW" altLang="zh-TW" sz="2400" dirty="0">
                <a:latin typeface="Times New Roman" pitchFamily="18" charset="0"/>
                <a:ea typeface="標楷體" pitchFamily="65" charset="-120"/>
                <a:cs typeface="Times New Roman" pitchFamily="18" charset="0"/>
              </a:rPr>
              <a:t>：串聯中央－地方政府輔導體系，</a:t>
            </a:r>
            <a:endParaRPr kumimoji="0" lang="en-US" altLang="zh-TW" sz="2400" dirty="0">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發展教師專業發展區域網絡，</a:t>
            </a:r>
            <a:r>
              <a:rPr kumimoji="0" lang="zh-TW" altLang="zh-TW" sz="2400" dirty="0">
                <a:solidFill>
                  <a:srgbClr val="FF0000"/>
                </a:solidFill>
                <a:latin typeface="Times New Roman" pitchFamily="18" charset="0"/>
                <a:ea typeface="標楷體" pitchFamily="65" charset="-120"/>
                <a:cs typeface="Times New Roman" pitchFamily="18" charset="0"/>
              </a:rPr>
              <a:t>整合在地人才庫資料</a:t>
            </a:r>
            <a:r>
              <a:rPr kumimoji="0" lang="zh-TW" altLang="zh-TW" sz="2400" dirty="0">
                <a:latin typeface="Times New Roman" pitchFamily="18" charset="0"/>
                <a:ea typeface="標楷體" pitchFamily="65" charset="-120"/>
                <a:cs typeface="Times New Roman" pitchFamily="18" charset="0"/>
              </a:rPr>
              <a:t>，並強化</a:t>
            </a:r>
            <a:endParaRPr kumimoji="0" lang="en-US" altLang="zh-TW" sz="2400" dirty="0">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跨縣市、跨區（校）等各類型縱向及橫向</a:t>
            </a:r>
            <a:r>
              <a:rPr kumimoji="0" lang="zh-TW" altLang="zh-TW" sz="2400" dirty="0">
                <a:solidFill>
                  <a:srgbClr val="FF0000"/>
                </a:solidFill>
                <a:latin typeface="Times New Roman" pitchFamily="18" charset="0"/>
                <a:ea typeface="標楷體" pitchFamily="65" charset="-120"/>
                <a:cs typeface="Times New Roman" pitchFamily="18" charset="0"/>
              </a:rPr>
              <a:t>協作系統（管道）</a:t>
            </a:r>
            <a:endParaRPr kumimoji="0" lang="en-US" altLang="zh-TW" sz="2400" dirty="0">
              <a:solidFill>
                <a:srgbClr val="FF0000"/>
              </a:solidFill>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，兼顧區域均衡發展與偏鄉需求。</a:t>
            </a:r>
          </a:p>
          <a:p>
            <a:pPr fontAlgn="auto">
              <a:spcBef>
                <a:spcPts val="0"/>
              </a:spcBef>
              <a:spcAft>
                <a:spcPts val="600"/>
              </a:spcAft>
              <a:defRPr/>
            </a:pPr>
            <a:r>
              <a:rPr kumimoji="0" lang="en-US" altLang="zh-TW" sz="2400" dirty="0">
                <a:latin typeface="Times New Roman" pitchFamily="18" charset="0"/>
                <a:ea typeface="標楷體" pitchFamily="65" charset="-120"/>
                <a:cs typeface="Times New Roman" pitchFamily="18" charset="0"/>
              </a:rPr>
              <a:t>6.</a:t>
            </a:r>
            <a:r>
              <a:rPr kumimoji="0" lang="zh-TW" altLang="zh-TW" sz="2400" dirty="0">
                <a:solidFill>
                  <a:srgbClr val="A50021"/>
                </a:solidFill>
                <a:latin typeface="Times New Roman" pitchFamily="18" charset="0"/>
                <a:ea typeface="標楷體" pitchFamily="65" charset="-120"/>
                <a:cs typeface="Times New Roman" pitchFamily="18" charset="0"/>
              </a:rPr>
              <a:t>強化支持輔導功能</a:t>
            </a:r>
            <a:r>
              <a:rPr kumimoji="0" lang="zh-TW" altLang="zh-TW" sz="2400" dirty="0">
                <a:latin typeface="Times New Roman" pitchFamily="18" charset="0"/>
                <a:ea typeface="標楷體" pitchFamily="65" charset="-120"/>
                <a:cs typeface="Times New Roman" pitchFamily="18" charset="0"/>
              </a:rPr>
              <a:t>：促進</a:t>
            </a:r>
            <a:r>
              <a:rPr kumimoji="0" lang="zh-TW" altLang="zh-TW" sz="2400" dirty="0">
                <a:solidFill>
                  <a:srgbClr val="FF0000"/>
                </a:solidFill>
                <a:latin typeface="Times New Roman" pitchFamily="18" charset="0"/>
                <a:ea typeface="標楷體" pitchFamily="65" charset="-120"/>
                <a:cs typeface="Times New Roman" pitchFamily="18" charset="0"/>
              </a:rPr>
              <a:t>國民教育輔導體系</a:t>
            </a:r>
            <a:r>
              <a:rPr kumimoji="0" lang="zh-TW" altLang="zh-TW" sz="2400" dirty="0">
                <a:latin typeface="Times New Roman" pitchFamily="18" charset="0"/>
                <a:ea typeface="標楷體" pitchFamily="65" charset="-120"/>
                <a:cs typeface="Times New Roman" pitchFamily="18" charset="0"/>
              </a:rPr>
              <a:t>與</a:t>
            </a:r>
            <a:r>
              <a:rPr kumimoji="0" lang="zh-TW" altLang="zh-TW" sz="2400" dirty="0">
                <a:solidFill>
                  <a:srgbClr val="FF0000"/>
                </a:solidFill>
                <a:latin typeface="Times New Roman" pitchFamily="18" charset="0"/>
                <a:ea typeface="標楷體" pitchFamily="65" charset="-120"/>
                <a:cs typeface="Times New Roman" pitchFamily="18" charset="0"/>
              </a:rPr>
              <a:t>縣市相關科室</a:t>
            </a:r>
            <a:endParaRPr kumimoji="0" lang="en-US" altLang="zh-TW" sz="2400" dirty="0">
              <a:solidFill>
                <a:srgbClr val="FF0000"/>
              </a:solidFill>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solidFill>
                  <a:srgbClr val="FF0000"/>
                </a:solidFill>
                <a:latin typeface="Times New Roman" pitchFamily="18" charset="0"/>
                <a:ea typeface="標楷體" pitchFamily="65" charset="-120"/>
                <a:cs typeface="Times New Roman" pitchFamily="18" charset="0"/>
              </a:rPr>
              <a:t>  </a:t>
            </a:r>
            <a:r>
              <a:rPr kumimoji="0" lang="zh-TW" altLang="zh-TW" sz="2400" dirty="0">
                <a:solidFill>
                  <a:srgbClr val="FF0000"/>
                </a:solidFill>
                <a:latin typeface="Times New Roman" pitchFamily="18" charset="0"/>
                <a:ea typeface="標楷體" pitchFamily="65" charset="-120"/>
                <a:cs typeface="Times New Roman" pitchFamily="18" charset="0"/>
              </a:rPr>
              <a:t>之互動與合作</a:t>
            </a:r>
            <a:r>
              <a:rPr kumimoji="0" lang="zh-TW" altLang="zh-TW" sz="2400" dirty="0">
                <a:latin typeface="Times New Roman" pitchFamily="18" charset="0"/>
                <a:ea typeface="標楷體" pitchFamily="65" charset="-120"/>
                <a:cs typeface="Times New Roman" pitchFamily="18" charset="0"/>
              </a:rPr>
              <a:t>，發展縣市及學校課程教學之</a:t>
            </a:r>
            <a:r>
              <a:rPr kumimoji="0" lang="zh-TW" altLang="zh-TW" sz="2400" dirty="0">
                <a:solidFill>
                  <a:srgbClr val="FF0000"/>
                </a:solidFill>
                <a:latin typeface="Times New Roman" pitchFamily="18" charset="0"/>
                <a:ea typeface="標楷體" pitchFamily="65" charset="-120"/>
                <a:cs typeface="Times New Roman" pitchFamily="18" charset="0"/>
              </a:rPr>
              <a:t>特色</a:t>
            </a:r>
            <a:r>
              <a:rPr kumimoji="0" lang="zh-TW" altLang="zh-TW" sz="2400" dirty="0">
                <a:latin typeface="Times New Roman" pitchFamily="18" charset="0"/>
                <a:ea typeface="標楷體" pitchFamily="65" charset="-120"/>
                <a:cs typeface="Times New Roman" pitchFamily="18" charset="0"/>
              </a:rPr>
              <a:t>，</a:t>
            </a:r>
            <a:r>
              <a:rPr kumimoji="0" lang="zh-TW" altLang="zh-TW" sz="2400" dirty="0">
                <a:solidFill>
                  <a:srgbClr val="FF0000"/>
                </a:solidFill>
                <a:latin typeface="Times New Roman" pitchFamily="18" charset="0"/>
                <a:ea typeface="標楷體" pitchFamily="65" charset="-120"/>
                <a:cs typeface="Times New Roman" pitchFamily="18" charset="0"/>
              </a:rPr>
              <a:t>協作</a:t>
            </a:r>
            <a:r>
              <a:rPr kumimoji="0" lang="zh-TW" altLang="zh-TW" sz="2400" dirty="0">
                <a:latin typeface="Times New Roman" pitchFamily="18" charset="0"/>
                <a:ea typeface="標楷體" pitchFamily="65" charset="-120"/>
                <a:cs typeface="Times New Roman" pitchFamily="18" charset="0"/>
              </a:rPr>
              <a:t>學校</a:t>
            </a:r>
            <a:endParaRPr kumimoji="0" lang="en-US" altLang="zh-TW" sz="2400" dirty="0">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精進教學策略之應用，發揮</a:t>
            </a:r>
            <a:r>
              <a:rPr kumimoji="0" lang="zh-TW" altLang="zh-TW" sz="2400" dirty="0">
                <a:solidFill>
                  <a:srgbClr val="FF0000"/>
                </a:solidFill>
                <a:latin typeface="Times New Roman" pitchFamily="18" charset="0"/>
                <a:ea typeface="標楷體" pitchFamily="65" charset="-120"/>
                <a:cs typeface="Times New Roman" pitchFamily="18" charset="0"/>
              </a:rPr>
              <a:t>專業支持功能</a:t>
            </a:r>
            <a:r>
              <a:rPr kumimoji="0" lang="zh-TW" altLang="zh-TW" sz="2400" dirty="0">
                <a:latin typeface="Times New Roman" pitchFamily="18" charset="0"/>
                <a:ea typeface="標楷體" pitchFamily="65" charset="-120"/>
                <a:cs typeface="Times New Roman" pitchFamily="18" charset="0"/>
              </a:rPr>
              <a:t>。</a:t>
            </a:r>
          </a:p>
          <a:p>
            <a:pPr fontAlgn="auto">
              <a:spcBef>
                <a:spcPts val="0"/>
              </a:spcBef>
              <a:spcAft>
                <a:spcPts val="600"/>
              </a:spcAft>
              <a:defRPr/>
            </a:pPr>
            <a:r>
              <a:rPr kumimoji="0" lang="en-US" altLang="zh-TW" sz="2400" dirty="0">
                <a:latin typeface="Times New Roman" pitchFamily="18" charset="0"/>
                <a:ea typeface="標楷體" pitchFamily="65" charset="-120"/>
                <a:cs typeface="Times New Roman" pitchFamily="18" charset="0"/>
              </a:rPr>
              <a:t>7.</a:t>
            </a:r>
            <a:r>
              <a:rPr kumimoji="0" lang="zh-TW" altLang="zh-TW" sz="2400" dirty="0">
                <a:solidFill>
                  <a:srgbClr val="A50021"/>
                </a:solidFill>
                <a:latin typeface="Times New Roman" pitchFamily="18" charset="0"/>
                <a:ea typeface="標楷體" pitchFamily="65" charset="-120"/>
                <a:cs typeface="Times New Roman" pitchFamily="18" charset="0"/>
              </a:rPr>
              <a:t>推動深化成效評估引導課堂實踐</a:t>
            </a:r>
            <a:r>
              <a:rPr kumimoji="0" lang="zh-TW" altLang="zh-TW" sz="2400" dirty="0">
                <a:latin typeface="Times New Roman" pitchFamily="18" charset="0"/>
                <a:ea typeface="標楷體" pitchFamily="65" charset="-120"/>
                <a:cs typeface="Times New Roman" pitchFamily="18" charset="0"/>
              </a:rPr>
              <a:t>：以漸進方式導入</a:t>
            </a:r>
            <a:r>
              <a:rPr kumimoji="0" lang="zh-TW" altLang="zh-TW" sz="2400" dirty="0">
                <a:solidFill>
                  <a:srgbClr val="FF0000"/>
                </a:solidFill>
                <a:latin typeface="Times New Roman" pitchFamily="18" charset="0"/>
                <a:ea typeface="標楷體" pitchFamily="65" charset="-120"/>
                <a:cs typeface="Times New Roman" pitchFamily="18" charset="0"/>
              </a:rPr>
              <a:t>深化成效</a:t>
            </a:r>
            <a:endParaRPr kumimoji="0" lang="en-US" altLang="zh-TW" sz="2400" dirty="0">
              <a:solidFill>
                <a:srgbClr val="FF0000"/>
              </a:solidFill>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solidFill>
                  <a:srgbClr val="FF0000"/>
                </a:solidFill>
                <a:latin typeface="Times New Roman" pitchFamily="18" charset="0"/>
                <a:ea typeface="標楷體" pitchFamily="65" charset="-120"/>
                <a:cs typeface="Times New Roman" pitchFamily="18" charset="0"/>
              </a:rPr>
              <a:t>  </a:t>
            </a:r>
            <a:r>
              <a:rPr kumimoji="0" lang="zh-TW" altLang="zh-TW" sz="2400" dirty="0">
                <a:solidFill>
                  <a:srgbClr val="FF0000"/>
                </a:solidFill>
                <a:latin typeface="Times New Roman" pitchFamily="18" charset="0"/>
                <a:ea typeface="標楷體" pitchFamily="65" charset="-120"/>
                <a:cs typeface="Times New Roman" pitchFamily="18" charset="0"/>
              </a:rPr>
              <a:t>評估於教師專業發展活動</a:t>
            </a:r>
            <a:r>
              <a:rPr kumimoji="0" lang="zh-TW" altLang="zh-TW" sz="2400" dirty="0">
                <a:latin typeface="Times New Roman" pitchFamily="18" charset="0"/>
                <a:ea typeface="標楷體" pitchFamily="65" charset="-120"/>
                <a:cs typeface="Times New Roman" pitchFamily="18" charset="0"/>
              </a:rPr>
              <a:t>規劃中，並將成效評估回饋於教學</a:t>
            </a:r>
            <a:endParaRPr kumimoji="0" lang="en-US" altLang="zh-TW" sz="2400" dirty="0">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實踐。</a:t>
            </a:r>
          </a:p>
          <a:p>
            <a:pPr fontAlgn="auto">
              <a:spcBef>
                <a:spcPts val="0"/>
              </a:spcBef>
              <a:spcAft>
                <a:spcPts val="600"/>
              </a:spcAft>
              <a:defRPr/>
            </a:pPr>
            <a:r>
              <a:rPr kumimoji="0" lang="en-US" altLang="zh-TW" sz="2400" dirty="0">
                <a:latin typeface="Times New Roman" pitchFamily="18" charset="0"/>
                <a:ea typeface="標楷體" pitchFamily="65" charset="-120"/>
                <a:cs typeface="Times New Roman" pitchFamily="18" charset="0"/>
              </a:rPr>
              <a:t>8.</a:t>
            </a:r>
            <a:r>
              <a:rPr kumimoji="0" lang="zh-TW" altLang="zh-TW" sz="2400" dirty="0">
                <a:solidFill>
                  <a:srgbClr val="A50021"/>
                </a:solidFill>
                <a:latin typeface="Times New Roman" pitchFamily="18" charset="0"/>
                <a:ea typeface="標楷體" pitchFamily="65" charset="-120"/>
                <a:cs typeface="Times New Roman" pitchFamily="18" charset="0"/>
              </a:rPr>
              <a:t>規劃督導機制</a:t>
            </a:r>
            <a:r>
              <a:rPr kumimoji="0" lang="zh-TW" altLang="zh-TW" sz="2400" dirty="0">
                <a:latin typeface="Times New Roman" pitchFamily="18" charset="0"/>
                <a:ea typeface="標楷體" pitchFamily="65" charset="-120"/>
                <a:cs typeface="Times New Roman" pitchFamily="18" charset="0"/>
              </a:rPr>
              <a:t>：地方政府應定期、不定期瞭解輔導團所屬各</a:t>
            </a:r>
            <a:endParaRPr kumimoji="0" lang="en-US" altLang="zh-TW" sz="2400" dirty="0">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學習領域（議題）</a:t>
            </a:r>
            <a:r>
              <a:rPr kumimoji="0" lang="zh-TW" altLang="zh-TW" sz="2400" dirty="0">
                <a:solidFill>
                  <a:srgbClr val="FF0000"/>
                </a:solidFill>
                <a:latin typeface="Times New Roman" pitchFamily="18" charset="0"/>
                <a:ea typeface="標楷體" pitchFamily="65" charset="-120"/>
                <a:cs typeface="Times New Roman" pitchFamily="18" charset="0"/>
              </a:rPr>
              <a:t>輔導小組及國中小執行本計畫之成效</a:t>
            </a:r>
            <a:r>
              <a:rPr kumimoji="0" lang="zh-TW" altLang="zh-TW" sz="2400" dirty="0">
                <a:latin typeface="Times New Roman" pitchFamily="18" charset="0"/>
                <a:ea typeface="標楷體" pitchFamily="65" charset="-120"/>
                <a:cs typeface="Times New Roman" pitchFamily="18" charset="0"/>
              </a:rPr>
              <a:t>，並</a:t>
            </a:r>
            <a:endParaRPr kumimoji="0" lang="en-US" altLang="zh-TW" sz="2400" dirty="0">
              <a:latin typeface="Times New Roman" pitchFamily="18" charset="0"/>
              <a:ea typeface="標楷體" pitchFamily="65" charset="-120"/>
              <a:cs typeface="Times New Roman" pitchFamily="18" charset="0"/>
            </a:endParaRPr>
          </a:p>
          <a:p>
            <a:pPr fontAlgn="auto">
              <a:spcBef>
                <a:spcPts val="0"/>
              </a:spcBef>
              <a:spcAft>
                <a:spcPts val="600"/>
              </a:spcAft>
              <a:defRPr/>
            </a:pPr>
            <a:r>
              <a:rPr kumimoji="0" lang="zh-TW" altLang="en-US" sz="2400" dirty="0">
                <a:latin typeface="Times New Roman" pitchFamily="18" charset="0"/>
                <a:ea typeface="標楷體" pitchFamily="65" charset="-120"/>
                <a:cs typeface="Times New Roman" pitchFamily="18" charset="0"/>
              </a:rPr>
              <a:t>  </a:t>
            </a:r>
            <a:r>
              <a:rPr kumimoji="0" lang="zh-TW" altLang="zh-TW" sz="2400" dirty="0">
                <a:latin typeface="Times New Roman" pitchFamily="18" charset="0"/>
                <a:ea typeface="標楷體" pitchFamily="65" charset="-120"/>
                <a:cs typeface="Times New Roman" pitchFamily="18" charset="0"/>
              </a:rPr>
              <a:t>規劃辦理</a:t>
            </a:r>
            <a:r>
              <a:rPr kumimoji="0" lang="zh-TW" altLang="zh-TW" sz="2400" dirty="0">
                <a:solidFill>
                  <a:srgbClr val="FF0000"/>
                </a:solidFill>
                <a:latin typeface="Times New Roman" pitchFamily="18" charset="0"/>
                <a:ea typeface="標楷體" pitchFamily="65" charset="-120"/>
                <a:cs typeface="Times New Roman" pitchFamily="18" charset="0"/>
              </a:rPr>
              <a:t>成果發表</a:t>
            </a:r>
            <a:r>
              <a:rPr kumimoji="0" lang="zh-TW" altLang="zh-TW" sz="2400" dirty="0">
                <a:latin typeface="Times New Roman" pitchFamily="18" charset="0"/>
                <a:ea typeface="標楷體" pitchFamily="65" charset="-120"/>
                <a:cs typeface="Times New Roman" pitchFamily="18" charset="0"/>
              </a:rPr>
              <a:t>、</a:t>
            </a:r>
            <a:r>
              <a:rPr kumimoji="0" lang="zh-TW" altLang="zh-TW" sz="2400" dirty="0">
                <a:solidFill>
                  <a:srgbClr val="FF0000"/>
                </a:solidFill>
                <a:latin typeface="Times New Roman" pitchFamily="18" charset="0"/>
                <a:ea typeface="標楷體" pitchFamily="65" charset="-120"/>
                <a:cs typeface="Times New Roman" pitchFamily="18" charset="0"/>
              </a:rPr>
              <a:t>觀摩及分享交流活動</a:t>
            </a:r>
            <a:r>
              <a:rPr kumimoji="0" lang="zh-TW" altLang="zh-TW" sz="2400" dirty="0">
                <a:latin typeface="Times New Roman" pitchFamily="18" charset="0"/>
                <a:ea typeface="標楷體" pitchFamily="65" charset="-120"/>
                <a:cs typeface="Times New Roman" pitchFamily="18" charset="0"/>
              </a:rPr>
              <a:t>，以瞭解實施成效。</a:t>
            </a:r>
          </a:p>
          <a:p>
            <a:pPr fontAlgn="auto">
              <a:spcBef>
                <a:spcPts val="0"/>
              </a:spcBef>
              <a:spcAft>
                <a:spcPts val="0"/>
              </a:spcAft>
              <a:defRPr/>
            </a:pPr>
            <a:endParaRPr kumimoji="0" lang="zh-TW" altLang="en-US" dirty="0"/>
          </a:p>
        </p:txBody>
      </p:sp>
      <p:pic>
        <p:nvPicPr>
          <p:cNvPr id="2150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16563"/>
            <a:ext cx="251777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685</TotalTime>
  <Words>2075</Words>
  <Application>Microsoft Office PowerPoint</Application>
  <PresentationFormat>如螢幕大小 (4:3)</PresentationFormat>
  <Paragraphs>242</Paragraphs>
  <Slides>23</Slides>
  <Notes>1</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自訂設計</vt:lpstr>
      <vt:lpstr>PowerPoint 簡報</vt:lpstr>
      <vt:lpstr>整合架構</vt:lpstr>
      <vt:lpstr>名稱修訂</vt:lpstr>
      <vt:lpstr>目的</vt:lpstr>
      <vt:lpstr>實施原則</vt:lpstr>
      <vt:lpstr>實施方式</vt:lpstr>
      <vt:lpstr>PowerPoint 簡報</vt:lpstr>
      <vt:lpstr>PowerPoint 簡報</vt:lpstr>
      <vt:lpstr>PowerPoint 簡報</vt:lpstr>
      <vt:lpstr>七大推動重點</vt:lpstr>
      <vt:lpstr>107學年度推動重點（一）</vt:lpstr>
      <vt:lpstr>107學年度推動重點（二）</vt:lpstr>
      <vt:lpstr>配合教育部三大事項之一</vt:lpstr>
      <vt:lpstr>配合教育部三大事項之二</vt:lpstr>
      <vt:lpstr>PowerPoint 簡報</vt:lpstr>
      <vt:lpstr>配合教育部三大事項之三</vt:lpstr>
      <vt:lpstr>本市辦理事項</vt:lpstr>
      <vt:lpstr>PowerPoint 簡報</vt:lpstr>
      <vt:lpstr>差旅費雜支</vt:lpstr>
      <vt:lpstr>補助範圍</vt:lpstr>
      <vt:lpstr>補助規範</vt:lpstr>
      <vt:lpstr>小叮嚀</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張素貞</dc:creator>
  <cp:lastModifiedBy>user</cp:lastModifiedBy>
  <cp:revision>104</cp:revision>
  <cp:lastPrinted>2017-12-25T08:11:51Z</cp:lastPrinted>
  <dcterms:created xsi:type="dcterms:W3CDTF">2017-06-30T00:44:30Z</dcterms:created>
  <dcterms:modified xsi:type="dcterms:W3CDTF">2018-03-23T05:33:59Z</dcterms:modified>
</cp:coreProperties>
</file>