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5"/>
  </p:notesMasterIdLst>
  <p:sldIdLst>
    <p:sldId id="256" r:id="rId3"/>
    <p:sldId id="614" r:id="rId4"/>
    <p:sldId id="615" r:id="rId5"/>
    <p:sldId id="616" r:id="rId6"/>
    <p:sldId id="632" r:id="rId7"/>
    <p:sldId id="634" r:id="rId8"/>
    <p:sldId id="633" r:id="rId9"/>
    <p:sldId id="617" r:id="rId10"/>
    <p:sldId id="618" r:id="rId11"/>
    <p:sldId id="619" r:id="rId12"/>
    <p:sldId id="620" r:id="rId13"/>
    <p:sldId id="621" r:id="rId14"/>
    <p:sldId id="622" r:id="rId15"/>
    <p:sldId id="623" r:id="rId16"/>
    <p:sldId id="624" r:id="rId17"/>
    <p:sldId id="625" r:id="rId18"/>
    <p:sldId id="629" r:id="rId19"/>
    <p:sldId id="630" r:id="rId20"/>
    <p:sldId id="631" r:id="rId21"/>
    <p:sldId id="627" r:id="rId22"/>
    <p:sldId id="628" r:id="rId23"/>
    <p:sldId id="591" r:id="rId24"/>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bg1"/>
        </a:solidFill>
        <a:latin typeface="Arial" charset="0"/>
        <a:ea typeface="標楷體" pitchFamily="65" charset="-120"/>
        <a:cs typeface="+mn-cs"/>
      </a:defRPr>
    </a:lvl1pPr>
    <a:lvl2pPr marL="457200" algn="l" rtl="0" fontAlgn="base">
      <a:spcBef>
        <a:spcPct val="0"/>
      </a:spcBef>
      <a:spcAft>
        <a:spcPct val="0"/>
      </a:spcAft>
      <a:defRPr kumimoji="1" sz="2400" kern="1200">
        <a:solidFill>
          <a:schemeClr val="bg1"/>
        </a:solidFill>
        <a:latin typeface="Arial" charset="0"/>
        <a:ea typeface="標楷體" pitchFamily="65" charset="-120"/>
        <a:cs typeface="+mn-cs"/>
      </a:defRPr>
    </a:lvl2pPr>
    <a:lvl3pPr marL="914400" algn="l" rtl="0" fontAlgn="base">
      <a:spcBef>
        <a:spcPct val="0"/>
      </a:spcBef>
      <a:spcAft>
        <a:spcPct val="0"/>
      </a:spcAft>
      <a:defRPr kumimoji="1" sz="2400" kern="1200">
        <a:solidFill>
          <a:schemeClr val="bg1"/>
        </a:solidFill>
        <a:latin typeface="Arial" charset="0"/>
        <a:ea typeface="標楷體" pitchFamily="65" charset="-120"/>
        <a:cs typeface="+mn-cs"/>
      </a:defRPr>
    </a:lvl3pPr>
    <a:lvl4pPr marL="1371600" algn="l" rtl="0" fontAlgn="base">
      <a:spcBef>
        <a:spcPct val="0"/>
      </a:spcBef>
      <a:spcAft>
        <a:spcPct val="0"/>
      </a:spcAft>
      <a:defRPr kumimoji="1" sz="2400" kern="1200">
        <a:solidFill>
          <a:schemeClr val="bg1"/>
        </a:solidFill>
        <a:latin typeface="Arial" charset="0"/>
        <a:ea typeface="標楷體" pitchFamily="65" charset="-120"/>
        <a:cs typeface="+mn-cs"/>
      </a:defRPr>
    </a:lvl4pPr>
    <a:lvl5pPr marL="1828800" algn="l" rtl="0" fontAlgn="base">
      <a:spcBef>
        <a:spcPct val="0"/>
      </a:spcBef>
      <a:spcAft>
        <a:spcPct val="0"/>
      </a:spcAft>
      <a:defRPr kumimoji="1" sz="2400" kern="1200">
        <a:solidFill>
          <a:schemeClr val="bg1"/>
        </a:solidFill>
        <a:latin typeface="Arial" charset="0"/>
        <a:ea typeface="標楷體" pitchFamily="65" charset="-120"/>
        <a:cs typeface="+mn-cs"/>
      </a:defRPr>
    </a:lvl5pPr>
    <a:lvl6pPr marL="2286000" algn="l" defTabSz="914400" rtl="0" eaLnBrk="1" latinLnBrk="0" hangingPunct="1">
      <a:defRPr kumimoji="1" sz="2400" kern="1200">
        <a:solidFill>
          <a:schemeClr val="bg1"/>
        </a:solidFill>
        <a:latin typeface="Arial" charset="0"/>
        <a:ea typeface="標楷體" pitchFamily="65" charset="-120"/>
        <a:cs typeface="+mn-cs"/>
      </a:defRPr>
    </a:lvl6pPr>
    <a:lvl7pPr marL="2743200" algn="l" defTabSz="914400" rtl="0" eaLnBrk="1" latinLnBrk="0" hangingPunct="1">
      <a:defRPr kumimoji="1" sz="2400" kern="1200">
        <a:solidFill>
          <a:schemeClr val="bg1"/>
        </a:solidFill>
        <a:latin typeface="Arial" charset="0"/>
        <a:ea typeface="標楷體" pitchFamily="65" charset="-120"/>
        <a:cs typeface="+mn-cs"/>
      </a:defRPr>
    </a:lvl7pPr>
    <a:lvl8pPr marL="3200400" algn="l" defTabSz="914400" rtl="0" eaLnBrk="1" latinLnBrk="0" hangingPunct="1">
      <a:defRPr kumimoji="1" sz="2400" kern="1200">
        <a:solidFill>
          <a:schemeClr val="bg1"/>
        </a:solidFill>
        <a:latin typeface="Arial" charset="0"/>
        <a:ea typeface="標楷體" pitchFamily="65" charset="-120"/>
        <a:cs typeface="+mn-cs"/>
      </a:defRPr>
    </a:lvl8pPr>
    <a:lvl9pPr marL="3657600" algn="l" defTabSz="914400" rtl="0" eaLnBrk="1" latinLnBrk="0" hangingPunct="1">
      <a:defRPr kumimoji="1" sz="2400" kern="1200">
        <a:solidFill>
          <a:schemeClr val="bg1"/>
        </a:solidFill>
        <a:latin typeface="Arial"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00"/>
    <a:srgbClr val="000099"/>
    <a:srgbClr val="18B018"/>
    <a:srgbClr val="31E331"/>
    <a:srgbClr val="4D4D4D"/>
    <a:srgbClr val="660066"/>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660" autoAdjust="0"/>
  </p:normalViewPr>
  <p:slideViewPr>
    <p:cSldViewPr>
      <p:cViewPr varScale="1">
        <p:scale>
          <a:sx n="72" d="100"/>
          <a:sy n="72" d="100"/>
        </p:scale>
        <p:origin x="-456"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7" d="100"/>
          <a:sy n="57" d="100"/>
        </p:scale>
        <p:origin x="-117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ea typeface="新細明體" pitchFamily="18" charset="-120"/>
              </a:defRPr>
            </a:lvl1pPr>
          </a:lstStyle>
          <a:p>
            <a:pPr>
              <a:defRPr/>
            </a:pPr>
            <a:endParaRPr lang="en-US" altLang="zh-TW"/>
          </a:p>
        </p:txBody>
      </p:sp>
      <p:sp>
        <p:nvSpPr>
          <p:cNvPr id="96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ea typeface="新細明體" pitchFamily="18" charset="-120"/>
              </a:defRPr>
            </a:lvl1pPr>
          </a:lstStyle>
          <a:p>
            <a:pPr>
              <a:defRPr/>
            </a:pPr>
            <a:endParaRPr lang="en-US" altLang="zh-TW"/>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96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ea typeface="新細明體" pitchFamily="18" charset="-120"/>
              </a:defRPr>
            </a:lvl1pPr>
          </a:lstStyle>
          <a:p>
            <a:pPr>
              <a:defRPr/>
            </a:pPr>
            <a:endParaRPr lang="en-US" altLang="zh-TW"/>
          </a:p>
        </p:txBody>
      </p:sp>
      <p:sp>
        <p:nvSpPr>
          <p:cNvPr id="96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ea typeface="新細明體" pitchFamily="18" charset="-120"/>
              </a:defRPr>
            </a:lvl1pPr>
          </a:lstStyle>
          <a:p>
            <a:pPr>
              <a:defRPr/>
            </a:pPr>
            <a:fld id="{3E81E11F-266C-41DE-B1E3-83087C0F204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04A8D5A6-4EF5-46CA-9452-93A07099F27D}" type="slidenum">
              <a:rPr lang="en-US" altLang="zh-TW" smtClean="0">
                <a:ea typeface="新細明體" charset="-120"/>
              </a:rPr>
              <a:pPr/>
              <a:t>1</a:t>
            </a:fld>
            <a:endParaRPr lang="en-US" altLang="zh-TW" smtClean="0">
              <a:ea typeface="新細明體" charset="-12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47472D-0954-490A-857D-9FE34F2422C8}" type="slidenum">
              <a:rPr lang="en-US" altLang="zh-TW" sz="1200">
                <a:solidFill>
                  <a:schemeClr val="tx1"/>
                </a:solidFill>
                <a:latin typeface="Times New Roman" pitchFamily="18" charset="0"/>
                <a:ea typeface="新細明體" charset="-120"/>
              </a:rPr>
              <a:pPr algn="r"/>
              <a:t>20</a:t>
            </a:fld>
            <a:endParaRPr lang="en-US" altLang="zh-TW" sz="1200">
              <a:solidFill>
                <a:schemeClr val="tx1"/>
              </a:solidFill>
              <a:latin typeface="Times New Roman" pitchFamily="18" charset="0"/>
              <a:ea typeface="新細明體" charset="-12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zh-TW" altLang="zh-TW"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0BECD07-71A1-4571-8DDC-79064F556D0A}" type="slidenum">
              <a:rPr lang="en-US" altLang="zh-TW" sz="1200">
                <a:solidFill>
                  <a:schemeClr val="tx1"/>
                </a:solidFill>
                <a:latin typeface="Times New Roman" pitchFamily="18" charset="0"/>
                <a:ea typeface="新細明體" charset="-120"/>
              </a:rPr>
              <a:pPr algn="r"/>
              <a:t>21</a:t>
            </a:fld>
            <a:endParaRPr lang="en-US" altLang="zh-TW" sz="1200">
              <a:solidFill>
                <a:schemeClr val="tx1"/>
              </a:solidFill>
              <a:latin typeface="Times New Roman" pitchFamily="18" charset="0"/>
              <a:ea typeface="新細明體" charset="-12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zh-TW" altLang="zh-TW"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71800" y="1524000"/>
            <a:ext cx="5791200" cy="1905000"/>
          </a:xfrm>
        </p:spPr>
        <p:txBody>
          <a:bodyPr/>
          <a:lstStyle>
            <a:lvl1pPr>
              <a:defRPr/>
            </a:lvl1pPr>
          </a:lstStyle>
          <a:p>
            <a:r>
              <a:rPr lang="zh-TW" altLang="en-US"/>
              <a:t>按一下以編輯</a:t>
            </a:r>
            <a:br>
              <a:rPr lang="zh-TW" altLang="en-US"/>
            </a:br>
            <a:r>
              <a:rPr lang="zh-TW" altLang="en-US"/>
              <a:t>母片標題樣式</a:t>
            </a:r>
          </a:p>
        </p:txBody>
      </p:sp>
      <p:sp>
        <p:nvSpPr>
          <p:cNvPr id="3075" name="Rectangle 3"/>
          <p:cNvSpPr>
            <a:spLocks noGrp="1" noChangeArrowheads="1"/>
          </p:cNvSpPr>
          <p:nvPr>
            <p:ph type="subTitle" idx="1"/>
          </p:nvPr>
        </p:nvSpPr>
        <p:spPr>
          <a:xfrm>
            <a:off x="3733800" y="3733800"/>
            <a:ext cx="4267200" cy="2209800"/>
          </a:xfrm>
        </p:spPr>
        <p:txBody>
          <a:bodyPr/>
          <a:lstStyle>
            <a:lvl1pPr marL="0" indent="0" algn="ctr">
              <a:buFontTx/>
              <a:buNone/>
              <a:defRPr/>
            </a:lvl1pPr>
          </a:lstStyle>
          <a:p>
            <a:r>
              <a:rPr lang="zh-TW" altLang="en-US"/>
              <a:t>按一下編輯母</a:t>
            </a:r>
          </a:p>
          <a:p>
            <a:r>
              <a:rPr lang="zh-TW" altLang="en-US"/>
              <a:t>片副標題樣式</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BC79461-C6A6-4E81-9C48-2432F4DD53B7}" type="slidenum">
              <a:rPr lang="en-US" altLang="zh-TW"/>
              <a:pPr>
                <a:defRPr/>
              </a:pPr>
              <a:t>‹#›</a:t>
            </a:fld>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B56D608-E93A-4402-89A4-5F41ED48433A}"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675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EE6A92F-E3D3-4B51-9750-2F44066CEBAD}"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762000" y="2133600"/>
            <a:ext cx="7772400" cy="1143000"/>
          </a:xfrm>
        </p:spPr>
        <p:txBody>
          <a:bodyPr/>
          <a:lstStyle>
            <a:lvl1pPr>
              <a:defRPr/>
            </a:lvl1pPr>
          </a:lstStyle>
          <a:p>
            <a:r>
              <a:rPr lang="zh-TW" altLang="en-US"/>
              <a:t>按一下以編輯母片標題樣式</a:t>
            </a:r>
          </a:p>
        </p:txBody>
      </p:sp>
      <p:sp>
        <p:nvSpPr>
          <p:cNvPr id="71683" name="Rectangle 3"/>
          <p:cNvSpPr>
            <a:spLocks noGrp="1" noChangeArrowheads="1"/>
          </p:cNvSpPr>
          <p:nvPr>
            <p:ph type="subTitle" idx="1"/>
          </p:nvPr>
        </p:nvSpPr>
        <p:spPr>
          <a:xfrm>
            <a:off x="1447800" y="3733800"/>
            <a:ext cx="6400800" cy="1752600"/>
          </a:xfrm>
        </p:spPr>
        <p:txBody>
          <a:bodyPr/>
          <a:lstStyle>
            <a:lvl1pPr marL="0" indent="0" algn="ctr">
              <a:buFontTx/>
              <a:buNone/>
              <a:defRPr/>
            </a:lvl1pPr>
          </a:lstStyle>
          <a:p>
            <a:r>
              <a:rPr lang="zh-TW" altLang="en-US"/>
              <a:t>按一下以編輯母片副標題樣式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00E9E7DE-9737-4ED8-8C6E-00E4F3166A1E}" type="slidenum">
              <a:rPr lang="en-US" altLang="zh-TW"/>
              <a:pPr>
                <a:defRPr/>
              </a:pPr>
              <a:t>‹#›</a:t>
            </a:fld>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28ADE424-0196-45DC-ADFC-8DE9ACD069EC}"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A43E6DF5-F1A5-450E-AC76-3A76099A5F46}"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DDBD8F35-8135-48F2-BBCD-3510B2A0A14B}"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pPr>
              <a:defRPr/>
            </a:pPr>
            <a:fld id="{FC236E0D-1BF8-49E2-8E3B-1BF2C4237E93}" type="slidenum">
              <a:rPr lang="en-US" altLang="zh-TW"/>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8978F418-5E3D-4A22-AC31-161558FC34EE}"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pPr>
              <a:defRPr/>
            </a:pPr>
            <a:fld id="{FBA12242-1904-400C-8872-08DCB0B92C51}"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5866AE80-F5FB-4202-BE22-C5509EDA8A95}"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805B86B-ADBE-4343-A066-40B0509FAEC3}"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EE5C8DA9-C07D-4BEB-9293-E0F26A433BA0}"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D6940EA9-4FC0-4104-A95D-2A5BD47E7AB5}"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1ED8AF2E-DD30-48B0-A476-84DCB5DB2266}"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7"/>
          <p:cNvSpPr>
            <a:spLocks noGrp="1" noChangeArrowheads="1"/>
          </p:cNvSpPr>
          <p:nvPr>
            <p:ph type="sldNum" sz="quarter" idx="12"/>
          </p:nvPr>
        </p:nvSpPr>
        <p:spPr>
          <a:ln/>
        </p:spPr>
        <p:txBody>
          <a:bodyPr/>
          <a:lstStyle>
            <a:lvl1pPr>
              <a:defRPr/>
            </a:lvl1pPr>
          </a:lstStyle>
          <a:p>
            <a:pPr>
              <a:defRPr/>
            </a:pPr>
            <a:fld id="{73A534A7-AA4C-4CCC-8CFD-141CCB2E922D}" type="slidenum">
              <a:rPr lang="en-US" altLang="zh-TW"/>
              <a:pPr>
                <a:defRPr/>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486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37EE3B57-14CE-497F-85CB-4FF8351C5E58}"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1C4BA2F-1865-4733-97F4-343EF3730523}"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00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D3D4035-E373-4B46-A49A-2B3D83E228F5}"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7049C754-76D0-45F6-A0D8-ECC59C630848}"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3FBE87E8-F01A-4ACF-80BB-7BB8DD9878EE}"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49E40CF-AC0F-4731-A3F2-D8E6283F2088}"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F724F85-14DA-4095-8BCA-A929CDEA6586}"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3F6E878-3E1C-4A60-9CCC-55E57928B2FC}"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oleObject" Target="../embeddings/oleObject4.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3.bin"/><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2.v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8" descr="12009009z"/>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30" name="Rectangle 2"/>
          <p:cNvSpPr>
            <a:spLocks noGrp="1" noChangeArrowheads="1"/>
          </p:cNvSpPr>
          <p:nvPr>
            <p:ph type="title"/>
          </p:nvPr>
        </p:nvSpPr>
        <p:spPr bwMode="auto">
          <a:xfrm>
            <a:off x="8382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1" name="Rectangle 3"/>
          <p:cNvSpPr>
            <a:spLocks noGrp="1" noChangeArrowheads="1"/>
          </p:cNvSpPr>
          <p:nvPr>
            <p:ph type="body" idx="1"/>
          </p:nvPr>
        </p:nvSpPr>
        <p:spPr bwMode="auto">
          <a:xfrm>
            <a:off x="8382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838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latin typeface="+mn-lt"/>
                <a:ea typeface="+mn-ea"/>
              </a:defRPr>
            </a:lvl1pPr>
          </a:lstStyle>
          <a:p>
            <a:pPr>
              <a:defRPr/>
            </a:pPr>
            <a:endParaRPr lang="en-US" altLang="zh-TW"/>
          </a:p>
        </p:txBody>
      </p:sp>
      <p:sp>
        <p:nvSpPr>
          <p:cNvPr id="2"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latin typeface="+mn-lt"/>
                <a:ea typeface="+mn-ea"/>
              </a:defRPr>
            </a:lvl1pPr>
          </a:lstStyle>
          <a:p>
            <a:pPr>
              <a:defRPr/>
            </a:pPr>
            <a:endParaRPr lang="en-US" altLang="zh-TW"/>
          </a:p>
        </p:txBody>
      </p:sp>
      <p:sp>
        <p:nvSpPr>
          <p:cNvPr id="3"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2"/>
                </a:solidFill>
                <a:latin typeface="+mn-lt"/>
                <a:ea typeface="+mn-ea"/>
              </a:defRPr>
            </a:lvl1pPr>
          </a:lstStyle>
          <a:p>
            <a:pPr>
              <a:defRPr/>
            </a:pPr>
            <a:fld id="{1AEF1993-B1A4-4E16-80B0-ED33C34726BB}" type="slidenum">
              <a:rPr lang="en-US" altLang="zh-TW"/>
              <a:pPr>
                <a:defRPr/>
              </a:pPr>
              <a:t>‹#›</a:t>
            </a:fld>
            <a:endParaRPr lang="en-US" altLang="zh-TW"/>
          </a:p>
        </p:txBody>
      </p:sp>
      <p:sp>
        <p:nvSpPr>
          <p:cNvPr id="1033" name="WordArt 9"/>
          <p:cNvSpPr>
            <a:spLocks noChangeArrowheads="1" noChangeShapeType="1" noTextEdit="1"/>
          </p:cNvSpPr>
          <p:nvPr/>
        </p:nvSpPr>
        <p:spPr bwMode="auto">
          <a:xfrm>
            <a:off x="0" y="219075"/>
            <a:ext cx="1258888" cy="257175"/>
          </a:xfrm>
          <a:prstGeom prst="rect">
            <a:avLst/>
          </a:prstGeom>
        </p:spPr>
        <p:txBody>
          <a:bodyPr wrap="none" fromWordArt="1">
            <a:prstTxWarp prst="textFadeUp">
              <a:avLst>
                <a:gd name="adj" fmla="val 9991"/>
              </a:avLst>
            </a:prstTxWarp>
          </a:bodyPr>
          <a:lstStyle/>
          <a:p>
            <a:pPr algn="ctr"/>
            <a:r>
              <a:rPr lang="zh-TW" altLang="en-US" sz="2000" kern="10">
                <a:ln w="9525">
                  <a:noFill/>
                  <a:round/>
                  <a:headEnd/>
                  <a:tailEnd/>
                </a:ln>
                <a:solidFill>
                  <a:srgbClr val="FF9900"/>
                </a:solidFill>
                <a:latin typeface="標楷體"/>
                <a:ea typeface="標楷體"/>
              </a:rPr>
              <a:t>優質教育</a:t>
            </a:r>
          </a:p>
          <a:p>
            <a:pPr algn="ctr"/>
            <a:r>
              <a:rPr lang="zh-TW" altLang="en-US" sz="2000" kern="10">
                <a:ln w="9525">
                  <a:noFill/>
                  <a:round/>
                  <a:headEnd/>
                  <a:tailEnd/>
                </a:ln>
                <a:solidFill>
                  <a:srgbClr val="FF9900"/>
                </a:solidFill>
                <a:latin typeface="標楷體"/>
                <a:ea typeface="標楷體"/>
              </a:rPr>
              <a:t>精緻卓越</a:t>
            </a:r>
          </a:p>
        </p:txBody>
      </p:sp>
      <p:pic>
        <p:nvPicPr>
          <p:cNvPr id="1036" name="Picture 10" descr="1"/>
          <p:cNvPicPr>
            <a:picLocks noChangeAspect="1" noChangeArrowheads="1"/>
          </p:cNvPicPr>
          <p:nvPr/>
        </p:nvPicPr>
        <p:blipFill>
          <a:blip r:embed="rId15" cstate="print">
            <a:lum bright="10000"/>
          </a:blip>
          <a:srcRect/>
          <a:stretch>
            <a:fillRect/>
          </a:stretch>
        </p:blipFill>
        <p:spPr bwMode="auto">
          <a:xfrm>
            <a:off x="6877050" y="5373688"/>
            <a:ext cx="2209800" cy="1419225"/>
          </a:xfrm>
          <a:prstGeom prst="rect">
            <a:avLst/>
          </a:prstGeom>
          <a:noFill/>
          <a:ln w="9525">
            <a:noFill/>
            <a:miter lim="800000"/>
            <a:headEnd/>
            <a:tailEnd/>
          </a:ln>
        </p:spPr>
      </p:pic>
      <p:graphicFrame>
        <p:nvGraphicFramePr>
          <p:cNvPr id="1026" name="Object 11"/>
          <p:cNvGraphicFramePr>
            <a:graphicFrameLocks noChangeAspect="1"/>
          </p:cNvGraphicFramePr>
          <p:nvPr/>
        </p:nvGraphicFramePr>
        <p:xfrm>
          <a:off x="1524000" y="1397000"/>
          <a:ext cx="6096000" cy="4064000"/>
        </p:xfrm>
        <a:graphic>
          <a:graphicData uri="http://schemas.openxmlformats.org/presentationml/2006/ole">
            <p:oleObj spid="_x0000_s1026" name="Flash 文件" r:id="rId16" imgW="6095880" imgH="4064040" progId="">
              <p:embed/>
            </p:oleObj>
          </a:graphicData>
        </a:graphic>
      </p:graphicFrame>
      <p:graphicFrame>
        <p:nvGraphicFramePr>
          <p:cNvPr id="1027" name="Rectangle 13"/>
          <p:cNvGraphicFramePr>
            <a:graphicFrameLocks/>
          </p:cNvGraphicFramePr>
          <p:nvPr/>
        </p:nvGraphicFramePr>
        <p:xfrm>
          <a:off x="1524000" y="1397000"/>
          <a:ext cx="6096000" cy="4064000"/>
        </p:xfrm>
        <a:graphic>
          <a:graphicData uri="http://schemas.openxmlformats.org/presentationml/2006/ole">
            <p:oleObj spid="_x0000_s1027" name="Flash 文件" r:id="rId17" imgW="0" imgH="0" progId="">
              <p:embed/>
            </p:oleObj>
          </a:graphicData>
        </a:graphic>
      </p:graphicFrame>
    </p:spTree>
  </p:cSld>
  <p:clrMap bg1="lt1" tx1="dk1" bg2="lt2" tx2="dk2" accent1="accent1" accent2="accent2" accent3="accent3" accent4="accent4" accent5="accent5" accent6="accent6" hlink="hlink" folHlink="folHlink"/>
  <p:sldLayoutIdLst>
    <p:sldLayoutId id="2147483681" r:id="rId1"/>
    <p:sldLayoutId id="2147483668" r:id="rId2"/>
    <p:sldLayoutId id="2147483667" r:id="rId3"/>
    <p:sldLayoutId id="2147483666" r:id="rId4"/>
    <p:sldLayoutId id="2147483665" r:id="rId5"/>
    <p:sldLayoutId id="2147483664" r:id="rId6"/>
    <p:sldLayoutId id="2147483663" r:id="rId7"/>
    <p:sldLayoutId id="2147483662" r:id="rId8"/>
    <p:sldLayoutId id="2147483661" r:id="rId9"/>
    <p:sldLayoutId id="2147483660"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2" descr="12009017z"/>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2054"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5"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066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latin typeface="+mn-lt"/>
                <a:ea typeface="+mn-ea"/>
              </a:defRPr>
            </a:lvl1pPr>
          </a:lstStyle>
          <a:p>
            <a:pPr>
              <a:defRPr/>
            </a:pPr>
            <a:endParaRPr lang="en-US" altLang="zh-TW"/>
          </a:p>
        </p:txBody>
      </p:sp>
      <p:sp>
        <p:nvSpPr>
          <p:cNvPr id="7066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latin typeface="+mn-lt"/>
                <a:ea typeface="+mn-ea"/>
              </a:defRPr>
            </a:lvl1pPr>
          </a:lstStyle>
          <a:p>
            <a:pPr>
              <a:defRPr/>
            </a:pPr>
            <a:endParaRPr lang="en-US" altLang="zh-TW"/>
          </a:p>
        </p:txBody>
      </p:sp>
      <p:sp>
        <p:nvSpPr>
          <p:cNvPr id="70663"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2"/>
                </a:solidFill>
                <a:latin typeface="+mn-lt"/>
                <a:ea typeface="+mn-ea"/>
              </a:defRPr>
            </a:lvl1pPr>
          </a:lstStyle>
          <a:p>
            <a:pPr>
              <a:defRPr/>
            </a:pPr>
            <a:fld id="{222A7681-ADC2-4C9B-8989-46C4D7E6B689}" type="slidenum">
              <a:rPr lang="en-US" altLang="zh-TW"/>
              <a:pPr>
                <a:defRPr/>
              </a:pPr>
              <a:t>‹#›</a:t>
            </a:fld>
            <a:endParaRPr lang="en-US" altLang="zh-TW"/>
          </a:p>
        </p:txBody>
      </p:sp>
      <p:sp>
        <p:nvSpPr>
          <p:cNvPr id="70664" name="WordArt 8"/>
          <p:cNvSpPr>
            <a:spLocks noChangeArrowheads="1" noChangeShapeType="1" noTextEdit="1"/>
          </p:cNvSpPr>
          <p:nvPr/>
        </p:nvSpPr>
        <p:spPr bwMode="auto">
          <a:xfrm>
            <a:off x="7812088" y="219075"/>
            <a:ext cx="1258887" cy="257175"/>
          </a:xfrm>
          <a:prstGeom prst="rect">
            <a:avLst/>
          </a:prstGeom>
        </p:spPr>
        <p:txBody>
          <a:bodyPr wrap="none" fromWordArt="1">
            <a:prstTxWarp prst="textFadeUp">
              <a:avLst>
                <a:gd name="adj" fmla="val 9991"/>
              </a:avLst>
            </a:prstTxWarp>
          </a:bodyPr>
          <a:lstStyle/>
          <a:p>
            <a:pPr algn="ctr"/>
            <a:r>
              <a:rPr lang="zh-TW" altLang="en-US" sz="2000" kern="10">
                <a:ln w="9525">
                  <a:noFill/>
                  <a:round/>
                  <a:headEnd/>
                  <a:tailEnd/>
                </a:ln>
                <a:solidFill>
                  <a:srgbClr val="FF9900"/>
                </a:solidFill>
                <a:latin typeface="標楷體"/>
                <a:ea typeface="標楷體"/>
              </a:rPr>
              <a:t>優質教育</a:t>
            </a:r>
          </a:p>
          <a:p>
            <a:pPr algn="ctr"/>
            <a:r>
              <a:rPr lang="zh-TW" altLang="en-US" sz="2000" kern="10">
                <a:ln w="9525">
                  <a:noFill/>
                  <a:round/>
                  <a:headEnd/>
                  <a:tailEnd/>
                </a:ln>
                <a:solidFill>
                  <a:srgbClr val="FF9900"/>
                </a:solidFill>
                <a:latin typeface="標楷體"/>
                <a:ea typeface="標楷體"/>
              </a:rPr>
              <a:t>精緻卓越</a:t>
            </a:r>
          </a:p>
        </p:txBody>
      </p:sp>
      <p:graphicFrame>
        <p:nvGraphicFramePr>
          <p:cNvPr id="2050" name="Object 9"/>
          <p:cNvGraphicFramePr>
            <a:graphicFrameLocks noChangeAspect="1"/>
          </p:cNvGraphicFramePr>
          <p:nvPr/>
        </p:nvGraphicFramePr>
        <p:xfrm>
          <a:off x="1524000" y="1397000"/>
          <a:ext cx="6096000" cy="4064000"/>
        </p:xfrm>
        <a:graphic>
          <a:graphicData uri="http://schemas.openxmlformats.org/presentationml/2006/ole">
            <p:oleObj spid="_x0000_s2050" name="Flash 文件" r:id="rId17" imgW="6095880" imgH="4064040" progId="">
              <p:embed/>
            </p:oleObj>
          </a:graphicData>
        </a:graphic>
      </p:graphicFrame>
      <p:graphicFrame>
        <p:nvGraphicFramePr>
          <p:cNvPr id="2051" name="Rectangle 10"/>
          <p:cNvGraphicFramePr>
            <a:graphicFrameLocks/>
          </p:cNvGraphicFramePr>
          <p:nvPr/>
        </p:nvGraphicFramePr>
        <p:xfrm>
          <a:off x="1524000" y="1397000"/>
          <a:ext cx="6096000" cy="4064000"/>
        </p:xfrm>
        <a:graphic>
          <a:graphicData uri="http://schemas.openxmlformats.org/presentationml/2006/ole">
            <p:oleObj spid="_x0000_s2051" name="Flash 文件" r:id="rId18" imgW="0" imgH="0" progId="">
              <p:embed/>
            </p:oleObj>
          </a:graphicData>
        </a:graphic>
      </p:graphicFrame>
      <p:pic>
        <p:nvPicPr>
          <p:cNvPr id="2060" name="Picture 11" descr="1"/>
          <p:cNvPicPr>
            <a:picLocks noChangeAspect="1" noChangeArrowheads="1"/>
          </p:cNvPicPr>
          <p:nvPr/>
        </p:nvPicPr>
        <p:blipFill>
          <a:blip r:embed="rId19" cstate="print">
            <a:lum bright="10000"/>
          </a:blip>
          <a:srcRect/>
          <a:stretch>
            <a:fillRect/>
          </a:stretch>
        </p:blipFill>
        <p:spPr bwMode="auto">
          <a:xfrm>
            <a:off x="6934200" y="5157788"/>
            <a:ext cx="2209800" cy="141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 id="2147483670" r:id="rId12"/>
    <p:sldLayoutId id="2147483669"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64"/>
                                        </p:tgtEl>
                                        <p:attrNameLst>
                                          <p:attrName>style.visibility</p:attrName>
                                        </p:attrNameLst>
                                      </p:cBhvr>
                                      <p:to>
                                        <p:strVal val="visible"/>
                                      </p:to>
                                    </p:set>
                                    <p:animEffect transition="in" filter="fade">
                                      <p:cBhvr>
                                        <p:cTn id="7" dur="2000"/>
                                        <p:tgtEl>
                                          <p:spTgt spid="7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2"/>
          </a:solidFill>
          <a:latin typeface="+mn-lt"/>
          <a:ea typeface="+mn-ea"/>
        </a:defRPr>
      </a:lvl2pPr>
      <a:lvl3pPr marL="1143000" indent="-228600" algn="l" rtl="0" eaLnBrk="0" fontAlgn="base" hangingPunct="0">
        <a:spcBef>
          <a:spcPct val="20000"/>
        </a:spcBef>
        <a:spcAft>
          <a:spcPct val="0"/>
        </a:spcAft>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786063" y="1666875"/>
            <a:ext cx="6443662" cy="1905000"/>
          </a:xfrm>
        </p:spPr>
        <p:txBody>
          <a:bodyPr/>
          <a:lstStyle/>
          <a:p>
            <a:pPr eaLnBrk="1" hangingPunct="1"/>
            <a:r>
              <a:rPr lang="zh-TW" altLang="en-US" sz="5400" b="1" smtClean="0">
                <a:solidFill>
                  <a:srgbClr val="CC3300"/>
                </a:solidFill>
                <a:ea typeface="標楷體" pitchFamily="65" charset="-120"/>
              </a:rPr>
              <a:t>環境教育到校服務</a:t>
            </a:r>
            <a:br>
              <a:rPr lang="zh-TW" altLang="en-US" sz="5400" b="1" smtClean="0">
                <a:solidFill>
                  <a:srgbClr val="CC3300"/>
                </a:solidFill>
                <a:ea typeface="標楷體" pitchFamily="65" charset="-120"/>
              </a:rPr>
            </a:br>
            <a:r>
              <a:rPr lang="zh-TW" altLang="en-US" sz="5400" b="1" smtClean="0">
                <a:solidFill>
                  <a:srgbClr val="CC3300"/>
                </a:solidFill>
                <a:ea typeface="標楷體" pitchFamily="65" charset="-120"/>
              </a:rPr>
              <a:t>參考用</a:t>
            </a:r>
            <a:endParaRPr lang="zh-TW" altLang="en-US" sz="4800" b="1" smtClean="0">
              <a:solidFill>
                <a:srgbClr val="CC3300"/>
              </a:solidFill>
              <a:ea typeface="標楷體" pitchFamily="65" charset="-120"/>
            </a:endParaRPr>
          </a:p>
        </p:txBody>
      </p:sp>
      <p:sp>
        <p:nvSpPr>
          <p:cNvPr id="9219" name="Rectangle 3"/>
          <p:cNvSpPr>
            <a:spLocks noGrp="1" noChangeArrowheads="1"/>
          </p:cNvSpPr>
          <p:nvPr>
            <p:ph type="subTitle" idx="1"/>
          </p:nvPr>
        </p:nvSpPr>
        <p:spPr>
          <a:xfrm>
            <a:off x="3733800" y="3933825"/>
            <a:ext cx="4552950" cy="2209800"/>
          </a:xfrm>
        </p:spPr>
        <p:txBody>
          <a:bodyPr/>
          <a:lstStyle/>
          <a:p>
            <a:pPr eaLnBrk="1" hangingPunct="1">
              <a:lnSpc>
                <a:spcPct val="90000"/>
              </a:lnSpc>
            </a:pPr>
            <a:r>
              <a:rPr lang="zh-TW" altLang="en-US" b="1" dirty="0" smtClean="0">
                <a:solidFill>
                  <a:schemeClr val="tx1"/>
                </a:solidFill>
                <a:ea typeface="標楷體" pitchFamily="65" charset="-120"/>
              </a:rPr>
              <a:t>報告人</a:t>
            </a:r>
          </a:p>
          <a:p>
            <a:pPr eaLnBrk="1" hangingPunct="1">
              <a:lnSpc>
                <a:spcPct val="90000"/>
              </a:lnSpc>
            </a:pPr>
            <a:r>
              <a:rPr lang="zh-TW" altLang="en-US" b="1" dirty="0" smtClean="0">
                <a:solidFill>
                  <a:schemeClr val="tx1"/>
                </a:solidFill>
                <a:ea typeface="標楷體" pitchFamily="65" charset="-120"/>
              </a:rPr>
              <a:t>環教輔導</a:t>
            </a:r>
            <a:r>
              <a:rPr lang="zh-TW" altLang="en-US" b="1" dirty="0" smtClean="0">
                <a:solidFill>
                  <a:schemeClr val="tx1"/>
                </a:solidFill>
                <a:ea typeface="標楷體" pitchFamily="65" charset="-120"/>
              </a:rPr>
              <a:t>團</a:t>
            </a:r>
            <a:endParaRPr lang="en-US" altLang="zh-TW" b="1" dirty="0" smtClean="0">
              <a:solidFill>
                <a:schemeClr val="tx1"/>
              </a:solidFill>
              <a:ea typeface="標楷體" pitchFamily="65" charset="-120"/>
            </a:endParaRPr>
          </a:p>
          <a:p>
            <a:pPr eaLnBrk="1" hangingPunct="1">
              <a:lnSpc>
                <a:spcPct val="90000"/>
              </a:lnSpc>
            </a:pPr>
            <a:r>
              <a:rPr lang="en-US" altLang="zh-TW" b="1" dirty="0" smtClean="0">
                <a:solidFill>
                  <a:schemeClr val="tx1"/>
                </a:solidFill>
                <a:ea typeface="標楷體" pitchFamily="65" charset="-120"/>
              </a:rPr>
              <a:t>OOO</a:t>
            </a:r>
          </a:p>
          <a:p>
            <a:pPr eaLnBrk="1" hangingPunct="1">
              <a:lnSpc>
                <a:spcPct val="90000"/>
              </a:lnSpc>
            </a:pPr>
            <a:r>
              <a:rPr lang="en-US" altLang="zh-TW" b="1" smtClean="0">
                <a:solidFill>
                  <a:schemeClr val="tx1"/>
                </a:solidFill>
                <a:ea typeface="標楷體" pitchFamily="65" charset="-120"/>
              </a:rPr>
              <a:t>sunny@tn.edu.tw</a:t>
            </a:r>
            <a:endParaRPr lang="en-US" altLang="zh-TW"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by="(-#ppt_w*2)" calcmode="lin" valueType="num">
                                      <p:cBhvr rctx="PPT">
                                        <p:cTn id="7" dur="500" autoRev="1" fill="hold">
                                          <p:stCondLst>
                                            <p:cond delay="0"/>
                                          </p:stCondLst>
                                        </p:cTn>
                                        <p:tgtEl>
                                          <p:spTgt spid="9218"/>
                                        </p:tgtEl>
                                        <p:attrNameLst>
                                          <p:attrName>ppt_w</p:attrName>
                                        </p:attrNameLst>
                                      </p:cBhvr>
                                    </p:anim>
                                    <p:anim by="(#ppt_w*0.50)" calcmode="lin" valueType="num">
                                      <p:cBhvr>
                                        <p:cTn id="8" dur="500" decel="50000" autoRev="1" fill="hold">
                                          <p:stCondLst>
                                            <p:cond delay="0"/>
                                          </p:stCondLst>
                                        </p:cTn>
                                        <p:tgtEl>
                                          <p:spTgt spid="9218"/>
                                        </p:tgtEl>
                                        <p:attrNameLst>
                                          <p:attrName>ppt_x</p:attrName>
                                        </p:attrNameLst>
                                      </p:cBhvr>
                                    </p:anim>
                                    <p:anim from="(-#ppt_h/2)" to="(#ppt_y)" calcmode="lin" valueType="num">
                                      <p:cBhvr>
                                        <p:cTn id="9" dur="1000" fill="hold">
                                          <p:stCondLst>
                                            <p:cond delay="0"/>
                                          </p:stCondLst>
                                        </p:cTn>
                                        <p:tgtEl>
                                          <p:spTgt spid="9218"/>
                                        </p:tgtEl>
                                        <p:attrNameLst>
                                          <p:attrName>ppt_y</p:attrName>
                                        </p:attrNameLst>
                                      </p:cBhvr>
                                    </p:anim>
                                    <p:animRot by="21600000">
                                      <p:cBhvr>
                                        <p:cTn id="10" dur="1000" fill="hold">
                                          <p:stCondLst>
                                            <p:cond delay="0"/>
                                          </p:stCondLst>
                                        </p:cTn>
                                        <p:tgtEl>
                                          <p:spTgt spid="9218"/>
                                        </p:tgtEl>
                                        <p:attrNameLst>
                                          <p:attrName>r</p:attrName>
                                        </p:attrNameLst>
                                      </p:cBhvr>
                                    </p:animRot>
                                  </p:childTnLst>
                                </p:cTn>
                              </p:par>
                            </p:childTnLst>
                          </p:cTn>
                        </p:par>
                        <p:par>
                          <p:cTn id="11" fill="hold">
                            <p:stCondLst>
                              <p:cond delay="2100"/>
                            </p:stCondLst>
                            <p:childTnLst>
                              <p:par>
                                <p:cTn id="12" presetID="2" presetClass="entr" presetSubtype="4" fill="hold" nodeType="after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 calcmode="lin" valueType="num">
                                      <p:cBhvr additive="base">
                                        <p:cTn id="14"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600"/>
                            </p:stCondLst>
                            <p:childTnLst>
                              <p:par>
                                <p:cTn id="17" presetID="2" presetClass="entr" presetSubtype="4" fill="hold" nodeType="after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100"/>
                            </p:stCondLst>
                            <p:childTnLst>
                              <p:par>
                                <p:cTn id="22" presetID="2" presetClass="entr" presetSubtype="4" fill="hold" nodeType="afterEffect">
                                  <p:stCondLst>
                                    <p:cond delay="0"/>
                                  </p:stCondLst>
                                  <p:childTnLst>
                                    <p:set>
                                      <p:cBhvr>
                                        <p:cTn id="23" dur="1" fill="hold">
                                          <p:stCondLst>
                                            <p:cond delay="0"/>
                                          </p:stCondLst>
                                        </p:cTn>
                                        <p:tgtEl>
                                          <p:spTgt spid="9219">
                                            <p:txEl>
                                              <p:pRg st="2" end="2"/>
                                            </p:txEl>
                                          </p:spTgt>
                                        </p:tgtEl>
                                        <p:attrNameLst>
                                          <p:attrName>style.visibility</p:attrName>
                                        </p:attrNameLst>
                                      </p:cBhvr>
                                      <p:to>
                                        <p:strVal val="visible"/>
                                      </p:to>
                                    </p:set>
                                    <p:anim calcmode="lin" valueType="num">
                                      <p:cBhvr additive="base">
                                        <p:cTn id="24"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600"/>
                            </p:stCondLst>
                            <p:childTnLst>
                              <p:par>
                                <p:cTn id="27" presetID="2" presetClass="entr" presetSubtype="4" fill="hold" nodeType="afterEffect">
                                  <p:stCondLst>
                                    <p:cond delay="0"/>
                                  </p:stCondLst>
                                  <p:childTnLst>
                                    <p:set>
                                      <p:cBhvr>
                                        <p:cTn id="28" dur="1" fill="hold">
                                          <p:stCondLst>
                                            <p:cond delay="0"/>
                                          </p:stCondLst>
                                        </p:cTn>
                                        <p:tgtEl>
                                          <p:spTgt spid="9219">
                                            <p:txEl>
                                              <p:pRg st="3" end="3"/>
                                            </p:txEl>
                                          </p:spTgt>
                                        </p:tgtEl>
                                        <p:attrNameLst>
                                          <p:attrName>style.visibility</p:attrName>
                                        </p:attrNameLst>
                                      </p:cBhvr>
                                      <p:to>
                                        <p:strVal val="visible"/>
                                      </p:to>
                                    </p:set>
                                    <p:anim calcmode="lin" valueType="num">
                                      <p:cBhvr additive="base">
                                        <p:cTn id="2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19050" algn="ctr">
            <a:noFill/>
            <a:miter lim="800000"/>
            <a:headEnd/>
            <a:tailEnd/>
          </a:ln>
        </p:spPr>
      </p:pic>
      <p:sp>
        <p:nvSpPr>
          <p:cNvPr id="71683" name="Text Box 5"/>
          <p:cNvSpPr txBox="1">
            <a:spLocks noChangeArrowheads="1"/>
          </p:cNvSpPr>
          <p:nvPr/>
        </p:nvSpPr>
        <p:spPr bwMode="auto">
          <a:xfrm>
            <a:off x="0" y="214313"/>
            <a:ext cx="5500688" cy="1077912"/>
          </a:xfrm>
          <a:prstGeom prst="rect">
            <a:avLst/>
          </a:prstGeom>
          <a:solidFill>
            <a:srgbClr val="CC3300"/>
          </a:solidFill>
          <a:ln w="19050" algn="ctr">
            <a:noFill/>
            <a:miter lim="800000"/>
            <a:headEnd/>
            <a:tailEnd/>
          </a:ln>
        </p:spPr>
        <p:txBody>
          <a:bodyPr>
            <a:spAutoFit/>
          </a:bodyPr>
          <a:lstStyle/>
          <a:p>
            <a:r>
              <a:rPr lang="zh-TW" altLang="en-US" sz="3200" b="1"/>
              <a:t>中華日報報導</a:t>
            </a:r>
            <a:endParaRPr lang="en-US" altLang="zh-TW" sz="3200" b="1"/>
          </a:p>
          <a:p>
            <a:r>
              <a:rPr lang="zh-TW" altLang="en-US" sz="3200" b="1"/>
              <a:t>氣候變遷暨防災教育教學成果</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endParaRPr lang="zh-TW" altLang="en-US" smtClean="0"/>
          </a:p>
        </p:txBody>
      </p:sp>
      <p:sp>
        <p:nvSpPr>
          <p:cNvPr id="72707" name="Rectangle 3"/>
          <p:cNvSpPr>
            <a:spLocks noGrp="1" noChangeArrowheads="1"/>
          </p:cNvSpPr>
          <p:nvPr>
            <p:ph type="body" idx="4294967295"/>
          </p:nvPr>
        </p:nvSpPr>
        <p:spPr/>
        <p:txBody>
          <a:bodyPr/>
          <a:lstStyle/>
          <a:p>
            <a:endParaRPr lang="zh-TW" altLang="en-US" smtClean="0"/>
          </a:p>
        </p:txBody>
      </p:sp>
      <p:pic>
        <p:nvPicPr>
          <p:cNvPr id="72708" name="Picture 4"/>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19050" algn="ctr">
            <a:noFill/>
            <a:miter lim="800000"/>
            <a:headEnd/>
            <a:tailEnd/>
          </a:ln>
        </p:spPr>
      </p:pic>
      <p:sp>
        <p:nvSpPr>
          <p:cNvPr id="215045" name="Text Box 5"/>
          <p:cNvSpPr txBox="1">
            <a:spLocks noChangeArrowheads="1"/>
          </p:cNvSpPr>
          <p:nvPr/>
        </p:nvSpPr>
        <p:spPr bwMode="auto">
          <a:xfrm>
            <a:off x="1835150" y="2781300"/>
            <a:ext cx="5173663" cy="579438"/>
          </a:xfrm>
          <a:prstGeom prst="rect">
            <a:avLst/>
          </a:prstGeom>
          <a:solidFill>
            <a:srgbClr val="CC3300"/>
          </a:solidFill>
          <a:ln w="19050" algn="ctr">
            <a:noFill/>
            <a:miter lim="800000"/>
            <a:headEnd/>
            <a:tailEnd/>
          </a:ln>
        </p:spPr>
        <p:txBody>
          <a:bodyPr wrap="none">
            <a:spAutoFit/>
          </a:bodyPr>
          <a:lstStyle/>
          <a:p>
            <a:r>
              <a:rPr lang="en-US" altLang="zh-TW" sz="3200" b="1"/>
              <a:t>NGO</a:t>
            </a:r>
            <a:r>
              <a:rPr lang="zh-TW" altLang="en-US" sz="3200" b="1"/>
              <a:t>的力量。整合社會資源</a:t>
            </a:r>
          </a:p>
        </p:txBody>
      </p:sp>
      <p:sp>
        <p:nvSpPr>
          <p:cNvPr id="215046" name="Text Box 6"/>
          <p:cNvSpPr txBox="1">
            <a:spLocks noChangeArrowheads="1"/>
          </p:cNvSpPr>
          <p:nvPr/>
        </p:nvSpPr>
        <p:spPr bwMode="auto">
          <a:xfrm>
            <a:off x="4895850" y="3500438"/>
            <a:ext cx="4248150" cy="579437"/>
          </a:xfrm>
          <a:prstGeom prst="rect">
            <a:avLst/>
          </a:prstGeom>
          <a:solidFill>
            <a:srgbClr val="FF9900"/>
          </a:solidFill>
          <a:ln w="19050" algn="ctr">
            <a:noFill/>
            <a:miter lim="800000"/>
            <a:headEnd/>
            <a:tailEnd/>
          </a:ln>
        </p:spPr>
        <p:txBody>
          <a:bodyPr wrap="none">
            <a:spAutoFit/>
          </a:bodyPr>
          <a:lstStyle/>
          <a:p>
            <a:r>
              <a:rPr lang="zh-TW" altLang="en-US" sz="3200" b="1"/>
              <a:t>關懷行動。海廢總動員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checkerboard(across)">
                                      <p:cBhvr>
                                        <p:cTn id="7" dur="500"/>
                                        <p:tgtEl>
                                          <p:spTgt spid="2150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046"/>
                                        </p:tgtEl>
                                        <p:attrNameLst>
                                          <p:attrName>style.visibility</p:attrName>
                                        </p:attrNameLst>
                                      </p:cBhvr>
                                      <p:to>
                                        <p:strVal val="visible"/>
                                      </p:to>
                                    </p:set>
                                    <p:anim calcmode="lin" valueType="num">
                                      <p:cBhvr additive="base">
                                        <p:cTn id="12" dur="500" fill="hold"/>
                                        <p:tgtEl>
                                          <p:spTgt spid="215046"/>
                                        </p:tgtEl>
                                        <p:attrNameLst>
                                          <p:attrName>ppt_x</p:attrName>
                                        </p:attrNameLst>
                                      </p:cBhvr>
                                      <p:tavLst>
                                        <p:tav tm="0">
                                          <p:val>
                                            <p:strVal val="#ppt_x"/>
                                          </p:val>
                                        </p:tav>
                                        <p:tav tm="100000">
                                          <p:val>
                                            <p:strVal val="#ppt_x"/>
                                          </p:val>
                                        </p:tav>
                                      </p:tavLst>
                                    </p:anim>
                                    <p:anim calcmode="lin" valueType="num">
                                      <p:cBhvr additive="base">
                                        <p:cTn id="13" dur="500" fill="hold"/>
                                        <p:tgtEl>
                                          <p:spTgt spid="2150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nimBg="1"/>
      <p:bldP spid="2150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endParaRPr lang="zh-TW" altLang="en-US" smtClean="0"/>
          </a:p>
        </p:txBody>
      </p:sp>
      <p:sp>
        <p:nvSpPr>
          <p:cNvPr id="73731" name="Rectangle 3"/>
          <p:cNvSpPr>
            <a:spLocks noGrp="1" noChangeArrowheads="1"/>
          </p:cNvSpPr>
          <p:nvPr>
            <p:ph type="body" idx="4294967295"/>
          </p:nvPr>
        </p:nvSpPr>
        <p:spPr/>
        <p:txBody>
          <a:bodyPr/>
          <a:lstStyle/>
          <a:p>
            <a:endParaRPr lang="zh-TW" altLang="en-US" smtClean="0"/>
          </a:p>
        </p:txBody>
      </p:sp>
      <p:pic>
        <p:nvPicPr>
          <p:cNvPr id="73732" name="Picture 4"/>
          <p:cNvPicPr>
            <a:picLocks noChangeAspect="1" noChangeArrowheads="1"/>
          </p:cNvPicPr>
          <p:nvPr/>
        </p:nvPicPr>
        <p:blipFill>
          <a:blip r:embed="rId2" cstate="print"/>
          <a:srcRect/>
          <a:stretch>
            <a:fillRect/>
          </a:stretch>
        </p:blipFill>
        <p:spPr bwMode="auto">
          <a:xfrm>
            <a:off x="-323850" y="-457200"/>
            <a:ext cx="9753600" cy="7315200"/>
          </a:xfrm>
          <a:prstGeom prst="rect">
            <a:avLst/>
          </a:prstGeom>
          <a:noFill/>
          <a:ln w="19050" algn="ctr">
            <a:noFill/>
            <a:miter lim="800000"/>
            <a:headEnd/>
            <a:tailEnd/>
          </a:ln>
        </p:spPr>
      </p:pic>
      <p:sp>
        <p:nvSpPr>
          <p:cNvPr id="217093" name="Text Box 5"/>
          <p:cNvSpPr txBox="1">
            <a:spLocks noChangeArrowheads="1"/>
          </p:cNvSpPr>
          <p:nvPr/>
        </p:nvSpPr>
        <p:spPr bwMode="auto">
          <a:xfrm>
            <a:off x="4286250" y="65088"/>
            <a:ext cx="4699000" cy="1077912"/>
          </a:xfrm>
          <a:prstGeom prst="rect">
            <a:avLst/>
          </a:prstGeom>
          <a:solidFill>
            <a:srgbClr val="CC3300"/>
          </a:solidFill>
          <a:ln w="19050" algn="ctr">
            <a:noFill/>
            <a:miter lim="800000"/>
            <a:headEnd/>
            <a:tailEnd/>
          </a:ln>
        </p:spPr>
        <p:txBody>
          <a:bodyPr wrap="none">
            <a:spAutoFit/>
          </a:bodyPr>
          <a:lstStyle/>
          <a:p>
            <a:r>
              <a:rPr lang="zh-TW" altLang="en-US" sz="3200" b="1"/>
              <a:t>從環境省思到環境行動</a:t>
            </a:r>
            <a:r>
              <a:rPr lang="en-US" altLang="zh-TW" sz="3200" b="1"/>
              <a:t>…</a:t>
            </a:r>
          </a:p>
          <a:p>
            <a:r>
              <a:rPr lang="zh-TW" altLang="en-US" sz="3200" b="1"/>
              <a:t>媒合十二所學校辦理展覽</a:t>
            </a:r>
            <a:endParaRPr lang="en-US" altLang="zh-TW"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7093"/>
                                        </p:tgtEl>
                                        <p:attrNameLst>
                                          <p:attrName>style.visibility</p:attrName>
                                        </p:attrNameLst>
                                      </p:cBhvr>
                                      <p:to>
                                        <p:strVal val="visible"/>
                                      </p:to>
                                    </p:set>
                                    <p:animEffect transition="in" filter="diamond(in)">
                                      <p:cBhvr>
                                        <p:cTn id="7" dur="2000"/>
                                        <p:tgtEl>
                                          <p:spTgt spid="217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endParaRPr lang="zh-TW" altLang="en-US" smtClean="0"/>
          </a:p>
        </p:txBody>
      </p:sp>
      <p:sp>
        <p:nvSpPr>
          <p:cNvPr id="74755" name="Rectangle 3"/>
          <p:cNvSpPr>
            <a:spLocks noGrp="1" noChangeArrowheads="1"/>
          </p:cNvSpPr>
          <p:nvPr>
            <p:ph type="body" idx="4294967295"/>
          </p:nvPr>
        </p:nvSpPr>
        <p:spPr/>
        <p:txBody>
          <a:bodyPr/>
          <a:lstStyle/>
          <a:p>
            <a:endParaRPr lang="zh-TW" altLang="en-US" smtClean="0"/>
          </a:p>
        </p:txBody>
      </p:sp>
      <p:pic>
        <p:nvPicPr>
          <p:cNvPr id="74756" name="Picture 4"/>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19050" algn="ctr">
            <a:noFill/>
            <a:miter lim="800000"/>
            <a:headEnd/>
            <a:tailEnd/>
          </a:ln>
        </p:spPr>
      </p:pic>
      <p:sp>
        <p:nvSpPr>
          <p:cNvPr id="74757" name="Text Box 5"/>
          <p:cNvSpPr txBox="1">
            <a:spLocks noChangeArrowheads="1"/>
          </p:cNvSpPr>
          <p:nvPr/>
        </p:nvSpPr>
        <p:spPr bwMode="auto">
          <a:xfrm>
            <a:off x="2771775" y="188913"/>
            <a:ext cx="6280150" cy="579437"/>
          </a:xfrm>
          <a:prstGeom prst="rect">
            <a:avLst/>
          </a:prstGeom>
          <a:solidFill>
            <a:srgbClr val="CC3300"/>
          </a:solidFill>
          <a:ln w="19050" algn="ctr">
            <a:noFill/>
            <a:miter lim="800000"/>
            <a:headEnd/>
            <a:tailEnd/>
          </a:ln>
        </p:spPr>
        <p:txBody>
          <a:bodyPr wrap="none">
            <a:spAutoFit/>
          </a:bodyPr>
          <a:lstStyle/>
          <a:p>
            <a:r>
              <a:rPr lang="zh-TW" altLang="en-US" sz="3200" b="1"/>
              <a:t>結合網路暑假作業。促進環境行動</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endParaRPr lang="zh-TW" altLang="en-US" smtClean="0"/>
          </a:p>
        </p:txBody>
      </p:sp>
      <p:sp>
        <p:nvSpPr>
          <p:cNvPr id="75779" name="Rectangle 3"/>
          <p:cNvSpPr>
            <a:spLocks noGrp="1" noChangeArrowheads="1"/>
          </p:cNvSpPr>
          <p:nvPr>
            <p:ph type="body" idx="4294967295"/>
          </p:nvPr>
        </p:nvSpPr>
        <p:spPr/>
        <p:txBody>
          <a:bodyPr/>
          <a:lstStyle/>
          <a:p>
            <a:endParaRPr lang="zh-TW" altLang="en-US" smtClean="0"/>
          </a:p>
        </p:txBody>
      </p:sp>
      <p:pic>
        <p:nvPicPr>
          <p:cNvPr id="75780" name="Picture 4"/>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19050" algn="ctr">
            <a:noFill/>
            <a:miter lim="800000"/>
            <a:headEnd/>
            <a:tailEnd/>
          </a:ln>
        </p:spPr>
      </p:pic>
      <p:sp>
        <p:nvSpPr>
          <p:cNvPr id="211973" name="Text Box 5"/>
          <p:cNvSpPr txBox="1">
            <a:spLocks noChangeArrowheads="1"/>
          </p:cNvSpPr>
          <p:nvPr/>
        </p:nvSpPr>
        <p:spPr bwMode="auto">
          <a:xfrm>
            <a:off x="6443663" y="3789363"/>
            <a:ext cx="2079625" cy="1066800"/>
          </a:xfrm>
          <a:prstGeom prst="rect">
            <a:avLst/>
          </a:prstGeom>
          <a:solidFill>
            <a:srgbClr val="CC3300"/>
          </a:solidFill>
          <a:ln w="19050" algn="ctr">
            <a:noFill/>
            <a:miter lim="800000"/>
            <a:headEnd/>
            <a:tailEnd/>
          </a:ln>
        </p:spPr>
        <p:txBody>
          <a:bodyPr wrap="none">
            <a:spAutoFit/>
          </a:bodyPr>
          <a:lstStyle/>
          <a:p>
            <a:r>
              <a:rPr lang="zh-TW" altLang="en-US" sz="3200" b="1"/>
              <a:t>報名</a:t>
            </a:r>
            <a:r>
              <a:rPr lang="en-US" altLang="zh-TW" sz="3200" b="1"/>
              <a:t>701</a:t>
            </a:r>
            <a:r>
              <a:rPr lang="zh-TW" altLang="en-US" sz="3200" b="1"/>
              <a:t>件</a:t>
            </a:r>
          </a:p>
          <a:p>
            <a:r>
              <a:rPr lang="zh-TW" altLang="en-US" sz="3200" b="1"/>
              <a:t>完成</a:t>
            </a:r>
            <a:r>
              <a:rPr lang="en-US" altLang="zh-TW" sz="3200" b="1"/>
              <a:t>411</a:t>
            </a:r>
            <a:r>
              <a:rPr lang="zh-TW" altLang="en-US" sz="3200" b="1"/>
              <a:t>件</a:t>
            </a:r>
            <a:endParaRPr lang="en-US" altLang="zh-TW" sz="3200" b="1"/>
          </a:p>
        </p:txBody>
      </p:sp>
      <p:sp>
        <p:nvSpPr>
          <p:cNvPr id="211974" name="Text Box 6"/>
          <p:cNvSpPr txBox="1">
            <a:spLocks noChangeArrowheads="1"/>
          </p:cNvSpPr>
          <p:nvPr/>
        </p:nvSpPr>
        <p:spPr bwMode="auto">
          <a:xfrm>
            <a:off x="5708650" y="5876925"/>
            <a:ext cx="3435350" cy="579438"/>
          </a:xfrm>
          <a:prstGeom prst="rect">
            <a:avLst/>
          </a:prstGeom>
          <a:solidFill>
            <a:srgbClr val="000099"/>
          </a:solidFill>
          <a:ln w="19050" algn="ctr">
            <a:noFill/>
            <a:miter lim="800000"/>
            <a:headEnd/>
            <a:tailEnd/>
          </a:ln>
        </p:spPr>
        <p:txBody>
          <a:bodyPr wrap="none">
            <a:spAutoFit/>
          </a:bodyPr>
          <a:lstStyle/>
          <a:p>
            <a:r>
              <a:rPr lang="zh-TW" altLang="en-US" sz="3200" b="1"/>
              <a:t>環境行動全民參與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1973"/>
                                        </p:tgtEl>
                                        <p:attrNameLst>
                                          <p:attrName>style.visibility</p:attrName>
                                        </p:attrNameLst>
                                      </p:cBhvr>
                                      <p:to>
                                        <p:strVal val="visible"/>
                                      </p:to>
                                    </p:set>
                                    <p:animEffect transition="in" filter="diamond(in)">
                                      <p:cBhvr>
                                        <p:cTn id="7" dur="2000"/>
                                        <p:tgtEl>
                                          <p:spTgt spid="2119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1974"/>
                                        </p:tgtEl>
                                        <p:attrNameLst>
                                          <p:attrName>style.visibility</p:attrName>
                                        </p:attrNameLst>
                                      </p:cBhvr>
                                      <p:to>
                                        <p:strVal val="visible"/>
                                      </p:to>
                                    </p:set>
                                    <p:anim calcmode="lin" valueType="num">
                                      <p:cBhvr additive="base">
                                        <p:cTn id="12" dur="500" fill="hold"/>
                                        <p:tgtEl>
                                          <p:spTgt spid="211974"/>
                                        </p:tgtEl>
                                        <p:attrNameLst>
                                          <p:attrName>ppt_x</p:attrName>
                                        </p:attrNameLst>
                                      </p:cBhvr>
                                      <p:tavLst>
                                        <p:tav tm="0">
                                          <p:val>
                                            <p:strVal val="#ppt_x"/>
                                          </p:val>
                                        </p:tav>
                                        <p:tav tm="100000">
                                          <p:val>
                                            <p:strVal val="#ppt_x"/>
                                          </p:val>
                                        </p:tav>
                                      </p:tavLst>
                                    </p:anim>
                                    <p:anim calcmode="lin" valueType="num">
                                      <p:cBhvr additive="base">
                                        <p:cTn id="13" dur="500" fill="hold"/>
                                        <p:tgtEl>
                                          <p:spTgt spid="2119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nimBg="1"/>
      <p:bldP spid="2119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722313" y="4406900"/>
            <a:ext cx="7772400" cy="1362075"/>
          </a:xfrm>
        </p:spPr>
        <p:txBody>
          <a:bodyPr anchor="t"/>
          <a:lstStyle/>
          <a:p>
            <a:pPr algn="l">
              <a:defRPr/>
            </a:pPr>
            <a:endParaRPr lang="zh-TW" altLang="en-US" sz="4000" b="1" cap="all"/>
          </a:p>
        </p:txBody>
      </p:sp>
      <p:sp>
        <p:nvSpPr>
          <p:cNvPr id="76803" name="文字版面配置區 2"/>
          <p:cNvSpPr>
            <a:spLocks noGrp="1"/>
          </p:cNvSpPr>
          <p:nvPr>
            <p:ph type="body" idx="4294967295"/>
          </p:nvPr>
        </p:nvSpPr>
        <p:spPr>
          <a:xfrm>
            <a:off x="722313" y="2906713"/>
            <a:ext cx="7772400" cy="1500187"/>
          </a:xfrm>
        </p:spPr>
        <p:txBody>
          <a:bodyPr anchor="b"/>
          <a:lstStyle/>
          <a:p>
            <a:pPr marL="0" indent="0">
              <a:buFontTx/>
              <a:buNone/>
            </a:pPr>
            <a:endParaRPr lang="zh-TW" altLang="en-US" sz="2000" smtClean="0"/>
          </a:p>
        </p:txBody>
      </p:sp>
      <p:pic>
        <p:nvPicPr>
          <p:cNvPr id="7680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19050" algn="ctr">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19050" algn="ctr">
            <a:noFill/>
            <a:miter lim="800000"/>
            <a:headEnd/>
            <a:tailEnd/>
          </a:ln>
        </p:spPr>
      </p:pic>
      <p:sp>
        <p:nvSpPr>
          <p:cNvPr id="3" name="Text Box 5"/>
          <p:cNvSpPr txBox="1">
            <a:spLocks noChangeArrowheads="1"/>
          </p:cNvSpPr>
          <p:nvPr/>
        </p:nvSpPr>
        <p:spPr bwMode="auto">
          <a:xfrm>
            <a:off x="6215063" y="3357563"/>
            <a:ext cx="2325687" cy="1077912"/>
          </a:xfrm>
          <a:prstGeom prst="rect">
            <a:avLst/>
          </a:prstGeom>
          <a:solidFill>
            <a:srgbClr val="CC3300"/>
          </a:solidFill>
          <a:ln w="19050" algn="ctr">
            <a:noFill/>
            <a:miter lim="800000"/>
            <a:headEnd/>
            <a:tailEnd/>
          </a:ln>
        </p:spPr>
        <p:txBody>
          <a:bodyPr wrap="none">
            <a:spAutoFit/>
          </a:bodyPr>
          <a:lstStyle/>
          <a:p>
            <a:r>
              <a:rPr lang="zh-TW" altLang="en-US" sz="3200" b="1"/>
              <a:t>報名</a:t>
            </a:r>
            <a:r>
              <a:rPr lang="en-US" altLang="zh-TW" sz="3200" b="1"/>
              <a:t>1324</a:t>
            </a:r>
            <a:r>
              <a:rPr lang="zh-TW" altLang="en-US" sz="3200" b="1"/>
              <a:t>件</a:t>
            </a:r>
          </a:p>
          <a:p>
            <a:r>
              <a:rPr lang="zh-TW" altLang="en-US" sz="3200" b="1"/>
              <a:t>完成</a:t>
            </a:r>
            <a:r>
              <a:rPr lang="en-US" altLang="zh-TW" sz="3200" b="1"/>
              <a:t>881</a:t>
            </a:r>
            <a:r>
              <a:rPr lang="zh-TW" altLang="en-US" sz="3200" b="1"/>
              <a:t>件</a:t>
            </a:r>
            <a:endParaRPr lang="en-US" altLang="zh-TW"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zh-TW" altLang="en-US" smtClean="0"/>
          </a:p>
        </p:txBody>
      </p:sp>
      <p:sp>
        <p:nvSpPr>
          <p:cNvPr id="83971" name="Rectangle 3"/>
          <p:cNvSpPr>
            <a:spLocks noGrp="1" noChangeArrowheads="1"/>
          </p:cNvSpPr>
          <p:nvPr>
            <p:ph type="body" idx="1"/>
          </p:nvPr>
        </p:nvSpPr>
        <p:spPr/>
        <p:txBody>
          <a:bodyPr/>
          <a:lstStyle/>
          <a:p>
            <a:endParaRPr lang="zh-TW" altLang="en-US" smtClean="0"/>
          </a:p>
        </p:txBody>
      </p:sp>
      <p:pic>
        <p:nvPicPr>
          <p:cNvPr id="83972" name="Picture 4"/>
          <p:cNvPicPr>
            <a:picLocks noChangeAspect="1" noChangeArrowheads="1"/>
          </p:cNvPicPr>
          <p:nvPr/>
        </p:nvPicPr>
        <p:blipFill>
          <a:blip r:embed="rId2" cstate="print"/>
          <a:srcRect/>
          <a:stretch>
            <a:fillRect/>
          </a:stretch>
        </p:blipFill>
        <p:spPr bwMode="auto">
          <a:xfrm>
            <a:off x="-1524000" y="-381000"/>
            <a:ext cx="12192000" cy="76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zh-TW" altLang="en-US" smtClean="0"/>
          </a:p>
        </p:txBody>
      </p:sp>
      <p:sp>
        <p:nvSpPr>
          <p:cNvPr id="84995" name="Rectangle 3"/>
          <p:cNvSpPr>
            <a:spLocks noGrp="1" noChangeArrowheads="1"/>
          </p:cNvSpPr>
          <p:nvPr>
            <p:ph type="body" idx="1"/>
          </p:nvPr>
        </p:nvSpPr>
        <p:spPr/>
        <p:txBody>
          <a:bodyPr/>
          <a:lstStyle/>
          <a:p>
            <a:endParaRPr lang="zh-TW" altLang="en-US" smtClean="0"/>
          </a:p>
        </p:txBody>
      </p:sp>
      <p:pic>
        <p:nvPicPr>
          <p:cNvPr id="84996" name="Picture 4"/>
          <p:cNvPicPr>
            <a:picLocks noChangeAspect="1" noChangeArrowheads="1"/>
          </p:cNvPicPr>
          <p:nvPr/>
        </p:nvPicPr>
        <p:blipFill>
          <a:blip r:embed="rId2" cstate="print"/>
          <a:srcRect/>
          <a:stretch>
            <a:fillRect/>
          </a:stretch>
        </p:blipFill>
        <p:spPr bwMode="auto">
          <a:xfrm>
            <a:off x="-1524000" y="-381000"/>
            <a:ext cx="12192000" cy="7620000"/>
          </a:xfrm>
          <a:prstGeom prst="rect">
            <a:avLst/>
          </a:prstGeom>
          <a:noFill/>
          <a:ln w="9525">
            <a:noFill/>
            <a:miter lim="800000"/>
            <a:headEnd/>
            <a:tailEnd/>
          </a:ln>
          <a:effectLst/>
        </p:spPr>
      </p:pic>
      <p:sp>
        <p:nvSpPr>
          <p:cNvPr id="3" name="Text Box 5"/>
          <p:cNvSpPr txBox="1">
            <a:spLocks noChangeArrowheads="1"/>
          </p:cNvSpPr>
          <p:nvPr/>
        </p:nvSpPr>
        <p:spPr bwMode="auto">
          <a:xfrm>
            <a:off x="6215063" y="2565400"/>
            <a:ext cx="2305050" cy="1066800"/>
          </a:xfrm>
          <a:prstGeom prst="rect">
            <a:avLst/>
          </a:prstGeom>
          <a:solidFill>
            <a:srgbClr val="CC3300"/>
          </a:solidFill>
          <a:ln w="19050" algn="ctr">
            <a:noFill/>
            <a:miter lim="800000"/>
            <a:headEnd/>
            <a:tailEnd/>
          </a:ln>
        </p:spPr>
        <p:txBody>
          <a:bodyPr wrap="none">
            <a:spAutoFit/>
          </a:bodyPr>
          <a:lstStyle/>
          <a:p>
            <a:r>
              <a:rPr lang="zh-TW" altLang="en-US" sz="3200" b="1"/>
              <a:t>報名</a:t>
            </a:r>
            <a:r>
              <a:rPr lang="en-US" altLang="zh-TW" sz="3200" b="1"/>
              <a:t>2710</a:t>
            </a:r>
            <a:r>
              <a:rPr lang="zh-TW" altLang="en-US" sz="3200" b="1"/>
              <a:t>件</a:t>
            </a:r>
          </a:p>
          <a:p>
            <a:r>
              <a:rPr lang="zh-TW" altLang="en-US" sz="3200" b="1"/>
              <a:t>完成</a:t>
            </a:r>
            <a:r>
              <a:rPr lang="en-US" altLang="zh-TW" sz="3200" b="1"/>
              <a:t>1558</a:t>
            </a:r>
            <a:r>
              <a:rPr lang="zh-TW" altLang="en-US" sz="3200" b="1"/>
              <a:t>件</a:t>
            </a:r>
            <a:endParaRPr lang="en-US" altLang="zh-TW"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type="title"/>
          </p:nvPr>
        </p:nvSpPr>
        <p:spPr/>
        <p:txBody>
          <a:bodyPr/>
          <a:lstStyle/>
          <a:p>
            <a:r>
              <a:rPr lang="zh-TW" altLang="en-US" smtClean="0">
                <a:ea typeface="標楷體" pitchFamily="65" charset="-120"/>
              </a:rPr>
              <a:t>環境教育網路暑假作業</a:t>
            </a:r>
          </a:p>
        </p:txBody>
      </p:sp>
      <p:graphicFrame>
        <p:nvGraphicFramePr>
          <p:cNvPr id="86027" name="內容版面配置區 2"/>
          <p:cNvGraphicFramePr>
            <a:graphicFrameLocks/>
          </p:cNvGraphicFramePr>
          <p:nvPr>
            <p:ph idx="1"/>
          </p:nvPr>
        </p:nvGraphicFramePr>
        <p:xfrm>
          <a:off x="1547813" y="1916113"/>
          <a:ext cx="6624637" cy="4248150"/>
        </p:xfrm>
        <a:graphic>
          <a:graphicData uri="http://schemas.openxmlformats.org/presentationml/2006/ole">
            <p:oleObj spid="_x0000_s86027" name="圖表" r:id="rId3" imgW="4791075" imgH="3514725" progId="Excel.Sheet.8">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idx="4294967295"/>
          </p:nvPr>
        </p:nvSpPr>
        <p:spPr>
          <a:xfrm>
            <a:off x="838200" y="704850"/>
            <a:ext cx="7772400" cy="782638"/>
          </a:xfrm>
        </p:spPr>
        <p:txBody>
          <a:bodyPr/>
          <a:lstStyle/>
          <a:p>
            <a:pPr eaLnBrk="1" hangingPunct="1"/>
            <a:r>
              <a:rPr lang="zh-TW" altLang="en-US" b="1" smtClean="0"/>
              <a:t>賴市長勾勒低碳城市藍圖</a:t>
            </a:r>
            <a:r>
              <a:rPr lang="en-US" altLang="zh-TW" b="1" smtClean="0"/>
              <a:t>~1</a:t>
            </a:r>
            <a:r>
              <a:rPr lang="en-US" altLang="zh-TW" smtClean="0"/>
              <a:t> </a:t>
            </a:r>
          </a:p>
        </p:txBody>
      </p:sp>
      <p:sp>
        <p:nvSpPr>
          <p:cNvPr id="485379" name="Rectangle 3"/>
          <p:cNvSpPr>
            <a:spLocks noGrp="1" noChangeArrowheads="1"/>
          </p:cNvSpPr>
          <p:nvPr>
            <p:ph type="body" sz="half" idx="4294967295"/>
          </p:nvPr>
        </p:nvSpPr>
        <p:spPr>
          <a:xfrm>
            <a:off x="684213" y="1584325"/>
            <a:ext cx="7559675" cy="4508500"/>
          </a:xfrm>
        </p:spPr>
        <p:txBody>
          <a:bodyPr/>
          <a:lstStyle/>
          <a:p>
            <a:pPr eaLnBrk="1" hangingPunct="1">
              <a:lnSpc>
                <a:spcPct val="80000"/>
              </a:lnSpc>
            </a:pPr>
            <a:r>
              <a:rPr lang="en-US" altLang="zh-TW" sz="2400" smtClean="0">
                <a:solidFill>
                  <a:schemeClr val="tx1"/>
                </a:solidFill>
                <a:ea typeface="標楷體" pitchFamily="65" charset="-120"/>
              </a:rPr>
              <a:t>100.09.10 </a:t>
            </a:r>
            <a:r>
              <a:rPr lang="zh-TW" altLang="en-US" sz="2400" smtClean="0">
                <a:solidFill>
                  <a:schemeClr val="tx1"/>
                </a:solidFill>
                <a:ea typeface="標楷體" pitchFamily="65" charset="-120"/>
              </a:rPr>
              <a:t>中華日報 </a:t>
            </a:r>
          </a:p>
          <a:p>
            <a:pPr eaLnBrk="1" hangingPunct="1">
              <a:lnSpc>
                <a:spcPct val="80000"/>
              </a:lnSpc>
              <a:buFontTx/>
              <a:buNone/>
            </a:pPr>
            <a:endParaRPr lang="zh-TW" altLang="en-US" sz="1800" smtClean="0"/>
          </a:p>
          <a:p>
            <a:pPr eaLnBrk="1" hangingPunct="1">
              <a:lnSpc>
                <a:spcPct val="80000"/>
              </a:lnSpc>
              <a:buFontTx/>
              <a:buNone/>
            </a:pPr>
            <a:r>
              <a:rPr lang="zh-TW" altLang="en-US" sz="1800" smtClean="0"/>
              <a:t>記者黃微芬報導</a:t>
            </a:r>
          </a:p>
          <a:p>
            <a:pPr eaLnBrk="1" hangingPunct="1">
              <a:lnSpc>
                <a:spcPct val="80000"/>
              </a:lnSpc>
              <a:buFontTx/>
              <a:buNone/>
            </a:pPr>
            <a:endParaRPr lang="zh-TW" altLang="en-US" sz="1800" smtClean="0"/>
          </a:p>
          <a:p>
            <a:pPr eaLnBrk="1" hangingPunct="1">
              <a:lnSpc>
                <a:spcPct val="80000"/>
              </a:lnSpc>
            </a:pPr>
            <a:r>
              <a:rPr lang="zh-TW" altLang="en-US" sz="2400" smtClean="0"/>
              <a:t>台南市長賴清德九日率環保局長張皇珍至成大醫學院，以</a:t>
            </a:r>
            <a:r>
              <a:rPr lang="zh-TW" altLang="en-US" sz="2400" b="1" smtClean="0">
                <a:solidFill>
                  <a:srgbClr val="CC3300"/>
                </a:solidFill>
              </a:rPr>
              <a:t>「幸福</a:t>
            </a:r>
            <a:r>
              <a:rPr lang="en-US" altLang="zh-TW" sz="2400" b="1" smtClean="0">
                <a:solidFill>
                  <a:srgbClr val="CC3300"/>
                </a:solidFill>
              </a:rPr>
              <a:t>‧</a:t>
            </a:r>
            <a:r>
              <a:rPr lang="zh-TW" altLang="en-US" sz="2400" b="1" smtClean="0">
                <a:solidFill>
                  <a:srgbClr val="CC3300"/>
                </a:solidFill>
              </a:rPr>
              <a:t>低碳</a:t>
            </a:r>
            <a:r>
              <a:rPr lang="en-US" altLang="zh-TW" sz="2400" b="1" smtClean="0">
                <a:solidFill>
                  <a:srgbClr val="CC3300"/>
                </a:solidFill>
              </a:rPr>
              <a:t>‧</a:t>
            </a:r>
            <a:r>
              <a:rPr lang="zh-TW" altLang="en-US" sz="2400" b="1" smtClean="0">
                <a:solidFill>
                  <a:srgbClr val="CC3300"/>
                </a:solidFill>
              </a:rPr>
              <a:t>大台南」</a:t>
            </a:r>
            <a:r>
              <a:rPr lang="zh-TW" altLang="en-US" sz="2400" smtClean="0"/>
              <a:t>為題進行演講，勾勒台南幸福低碳城市的藍圖；賴清德表示，在市府團隊努力下，將逐步實現低碳城市的夢想；張皇珍則以電影</a:t>
            </a:r>
            <a:r>
              <a:rPr lang="en-US" altLang="zh-TW" sz="2400" smtClean="0"/>
              <a:t>《</a:t>
            </a:r>
            <a:r>
              <a:rPr lang="zh-TW" altLang="en-US" sz="2400" smtClean="0"/>
              <a:t>明天過後</a:t>
            </a:r>
            <a:r>
              <a:rPr lang="en-US" altLang="zh-TW" sz="2400" smtClean="0"/>
              <a:t>》</a:t>
            </a:r>
            <a:r>
              <a:rPr lang="zh-TW" altLang="en-US" sz="2400" smtClean="0"/>
              <a:t>為喻，說明唯有邁向低碳城市，電影情節才不至於發生。</a:t>
            </a:r>
            <a:br>
              <a:rPr lang="zh-TW" altLang="en-US" sz="2400" smtClean="0"/>
            </a:br>
            <a:endParaRPr lang="zh-TW" altLang="en-US" sz="2400" smtClean="0"/>
          </a:p>
          <a:p>
            <a:pPr eaLnBrk="1" hangingPunct="1">
              <a:lnSpc>
                <a:spcPct val="80000"/>
              </a:lnSpc>
            </a:pPr>
            <a:r>
              <a:rPr lang="zh-TW" altLang="en-US" sz="2400" smtClean="0"/>
              <a:t>賴清德此行，受到成大醫院院長林炳文的熱烈歡迎，很高興能邀請賴清德與成大師生分享台南市未來的遠景。</a:t>
            </a:r>
          </a:p>
        </p:txBody>
      </p:sp>
    </p:spTree>
  </p:cSld>
  <p:clrMapOvr>
    <a:masterClrMapping/>
  </p:clrMapOvr>
  <p:transition advTm="59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85378"/>
                                        </p:tgtEl>
                                        <p:attrNameLst>
                                          <p:attrName>style.visibility</p:attrName>
                                        </p:attrNameLst>
                                      </p:cBhvr>
                                      <p:to>
                                        <p:strVal val="visible"/>
                                      </p:to>
                                    </p:set>
                                    <p:animEffect transition="in" filter="wipe(left)">
                                      <p:cBhvr>
                                        <p:cTn id="7" dur="500"/>
                                        <p:tgtEl>
                                          <p:spTgt spid="485378"/>
                                        </p:tgtEl>
                                      </p:cBhvr>
                                    </p:animEffect>
                                  </p:childTnLst>
                                </p:cTn>
                              </p:par>
                            </p:childTnLst>
                          </p:cTn>
                        </p:par>
                        <p:par>
                          <p:cTn id="8" fill="hold">
                            <p:stCondLst>
                              <p:cond delay="1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485379">
                                            <p:txEl>
                                              <p:pRg st="0" end="0"/>
                                            </p:txEl>
                                          </p:spTgt>
                                        </p:tgtEl>
                                        <p:attrNameLst>
                                          <p:attrName>style.visibility</p:attrName>
                                        </p:attrNameLst>
                                      </p:cBhvr>
                                      <p:to>
                                        <p:strVal val="visible"/>
                                      </p:to>
                                    </p:set>
                                    <p:animEffect transition="in" filter="fade">
                                      <p:cBhvr>
                                        <p:cTn id="11" dur="2000"/>
                                        <p:tgtEl>
                                          <p:spTgt spid="485379">
                                            <p:txEl>
                                              <p:pRg st="0" end="0"/>
                                            </p:txEl>
                                          </p:spTgt>
                                        </p:tgtEl>
                                      </p:cBhvr>
                                    </p:animEffect>
                                    <p:anim calcmode="lin" valueType="num">
                                      <p:cBhvr>
                                        <p:cTn id="12" dur="2000" fill="hold"/>
                                        <p:tgtEl>
                                          <p:spTgt spid="485379">
                                            <p:txEl>
                                              <p:pRg st="0" end="0"/>
                                            </p:txEl>
                                          </p:spTgt>
                                        </p:tgtEl>
                                        <p:attrNameLst>
                                          <p:attrName>ppt_x</p:attrName>
                                        </p:attrNameLst>
                                      </p:cBhvr>
                                      <p:tavLst>
                                        <p:tav tm="0">
                                          <p:val>
                                            <p:strVal val="#ppt_x-.1"/>
                                          </p:val>
                                        </p:tav>
                                        <p:tav tm="100000">
                                          <p:val>
                                            <p:strVal val="#ppt_x"/>
                                          </p:val>
                                        </p:tav>
                                      </p:tavLst>
                                    </p:anim>
                                    <p:anim calcmode="lin" valueType="num">
                                      <p:cBhvr>
                                        <p:cTn id="13" dur="2000" fill="hold"/>
                                        <p:tgtEl>
                                          <p:spTgt spid="485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485379">
                                            <p:txEl>
                                              <p:pRg st="2" end="2"/>
                                            </p:txEl>
                                          </p:spTgt>
                                        </p:tgtEl>
                                        <p:attrNameLst>
                                          <p:attrName>style.visibility</p:attrName>
                                        </p:attrNameLst>
                                      </p:cBhvr>
                                      <p:to>
                                        <p:strVal val="visible"/>
                                      </p:to>
                                    </p:set>
                                    <p:animEffect transition="in" filter="fade">
                                      <p:cBhvr>
                                        <p:cTn id="18" dur="2000"/>
                                        <p:tgtEl>
                                          <p:spTgt spid="485379">
                                            <p:txEl>
                                              <p:pRg st="2" end="2"/>
                                            </p:txEl>
                                          </p:spTgt>
                                        </p:tgtEl>
                                      </p:cBhvr>
                                    </p:animEffect>
                                    <p:anim calcmode="lin" valueType="num">
                                      <p:cBhvr>
                                        <p:cTn id="19" dur="2000" fill="hold"/>
                                        <p:tgtEl>
                                          <p:spTgt spid="485379">
                                            <p:txEl>
                                              <p:pRg st="2" end="2"/>
                                            </p:txEl>
                                          </p:spTgt>
                                        </p:tgtEl>
                                        <p:attrNameLst>
                                          <p:attrName>ppt_x</p:attrName>
                                        </p:attrNameLst>
                                      </p:cBhvr>
                                      <p:tavLst>
                                        <p:tav tm="0">
                                          <p:val>
                                            <p:strVal val="#ppt_x-.1"/>
                                          </p:val>
                                        </p:tav>
                                        <p:tav tm="100000">
                                          <p:val>
                                            <p:strVal val="#ppt_x"/>
                                          </p:val>
                                        </p:tav>
                                      </p:tavLst>
                                    </p:anim>
                                    <p:anim calcmode="lin" valueType="num">
                                      <p:cBhvr>
                                        <p:cTn id="20" dur="2000" fill="hold"/>
                                        <p:tgtEl>
                                          <p:spTgt spid="485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485379">
                                            <p:txEl>
                                              <p:pRg st="4" end="4"/>
                                            </p:txEl>
                                          </p:spTgt>
                                        </p:tgtEl>
                                        <p:attrNameLst>
                                          <p:attrName>style.visibility</p:attrName>
                                        </p:attrNameLst>
                                      </p:cBhvr>
                                      <p:to>
                                        <p:strVal val="visible"/>
                                      </p:to>
                                    </p:set>
                                    <p:animEffect transition="in" filter="fade">
                                      <p:cBhvr>
                                        <p:cTn id="25" dur="2000"/>
                                        <p:tgtEl>
                                          <p:spTgt spid="485379">
                                            <p:txEl>
                                              <p:pRg st="4" end="4"/>
                                            </p:txEl>
                                          </p:spTgt>
                                        </p:tgtEl>
                                      </p:cBhvr>
                                    </p:animEffect>
                                    <p:anim calcmode="lin" valueType="num">
                                      <p:cBhvr>
                                        <p:cTn id="26" dur="2000" fill="hold"/>
                                        <p:tgtEl>
                                          <p:spTgt spid="485379">
                                            <p:txEl>
                                              <p:pRg st="4" end="4"/>
                                            </p:txEl>
                                          </p:spTgt>
                                        </p:tgtEl>
                                        <p:attrNameLst>
                                          <p:attrName>ppt_x</p:attrName>
                                        </p:attrNameLst>
                                      </p:cBhvr>
                                      <p:tavLst>
                                        <p:tav tm="0">
                                          <p:val>
                                            <p:strVal val="#ppt_x-.1"/>
                                          </p:val>
                                        </p:tav>
                                        <p:tav tm="100000">
                                          <p:val>
                                            <p:strVal val="#ppt_x"/>
                                          </p:val>
                                        </p:tav>
                                      </p:tavLst>
                                    </p:anim>
                                    <p:anim calcmode="lin" valueType="num">
                                      <p:cBhvr>
                                        <p:cTn id="27" dur="2000" fill="hold"/>
                                        <p:tgtEl>
                                          <p:spTgt spid="4853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grpId="0" nodeType="clickEffect">
                                  <p:stCondLst>
                                    <p:cond delay="0"/>
                                  </p:stCondLst>
                                  <p:iterate type="lt">
                                    <p:tmPct val="10000"/>
                                  </p:iterate>
                                  <p:childTnLst>
                                    <p:set>
                                      <p:cBhvr>
                                        <p:cTn id="31" dur="1" fill="hold">
                                          <p:stCondLst>
                                            <p:cond delay="0"/>
                                          </p:stCondLst>
                                        </p:cTn>
                                        <p:tgtEl>
                                          <p:spTgt spid="485379">
                                            <p:txEl>
                                              <p:pRg st="5" end="5"/>
                                            </p:txEl>
                                          </p:spTgt>
                                        </p:tgtEl>
                                        <p:attrNameLst>
                                          <p:attrName>style.visibility</p:attrName>
                                        </p:attrNameLst>
                                      </p:cBhvr>
                                      <p:to>
                                        <p:strVal val="visible"/>
                                      </p:to>
                                    </p:set>
                                    <p:animEffect transition="in" filter="fade">
                                      <p:cBhvr>
                                        <p:cTn id="32" dur="2000"/>
                                        <p:tgtEl>
                                          <p:spTgt spid="485379">
                                            <p:txEl>
                                              <p:pRg st="5" end="5"/>
                                            </p:txEl>
                                          </p:spTgt>
                                        </p:tgtEl>
                                      </p:cBhvr>
                                    </p:animEffect>
                                    <p:anim calcmode="lin" valueType="num">
                                      <p:cBhvr>
                                        <p:cTn id="33" dur="2000" fill="hold"/>
                                        <p:tgtEl>
                                          <p:spTgt spid="485379">
                                            <p:txEl>
                                              <p:pRg st="5" end="5"/>
                                            </p:txEl>
                                          </p:spTgt>
                                        </p:tgtEl>
                                        <p:attrNameLst>
                                          <p:attrName>ppt_x</p:attrName>
                                        </p:attrNameLst>
                                      </p:cBhvr>
                                      <p:tavLst>
                                        <p:tav tm="0">
                                          <p:val>
                                            <p:strVal val="#ppt_x-.1"/>
                                          </p:val>
                                        </p:tav>
                                        <p:tav tm="100000">
                                          <p:val>
                                            <p:strVal val="#ppt_x"/>
                                          </p:val>
                                        </p:tav>
                                      </p:tavLst>
                                    </p:anim>
                                    <p:anim calcmode="lin" valueType="num">
                                      <p:cBhvr>
                                        <p:cTn id="34" dur="2000" fill="hold"/>
                                        <p:tgtEl>
                                          <p:spTgt spid="4853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autoUpdateAnimBg="0"/>
      <p:bldP spid="485379"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43F182AC-605B-4FC5-A8C5-9D02778AB6BE}" type="slidenum">
              <a:rPr lang="en-US" altLang="zh-TW" sz="1400">
                <a:solidFill>
                  <a:schemeClr val="tx2"/>
                </a:solidFill>
                <a:latin typeface="+mn-lt"/>
                <a:ea typeface="+mn-ea"/>
              </a:rPr>
              <a:pPr algn="r">
                <a:defRPr/>
              </a:pPr>
              <a:t>20</a:t>
            </a:fld>
            <a:endParaRPr lang="en-US" altLang="zh-TW" sz="1400">
              <a:solidFill>
                <a:schemeClr val="tx2"/>
              </a:solidFill>
              <a:latin typeface="+mn-lt"/>
              <a:ea typeface="+mn-ea"/>
            </a:endParaRPr>
          </a:p>
        </p:txBody>
      </p:sp>
      <p:sp>
        <p:nvSpPr>
          <p:cNvPr id="79875" name="Rectangle 4"/>
          <p:cNvSpPr>
            <a:spLocks noGrp="1" noChangeArrowheads="1"/>
          </p:cNvSpPr>
          <p:nvPr>
            <p:ph type="title" idx="4294967295"/>
          </p:nvPr>
        </p:nvSpPr>
        <p:spPr>
          <a:xfrm>
            <a:off x="684213" y="333375"/>
            <a:ext cx="7848600" cy="647700"/>
          </a:xfrm>
          <a:solidFill>
            <a:srgbClr val="FFFFFF"/>
          </a:solidFill>
          <a:ln>
            <a:solidFill>
              <a:srgbClr val="333333"/>
            </a:solidFill>
          </a:ln>
        </p:spPr>
        <p:txBody>
          <a:bodyPr/>
          <a:lstStyle/>
          <a:p>
            <a:r>
              <a:rPr lang="zh-TW" altLang="en-US" sz="4200" b="1" smtClean="0">
                <a:ea typeface="標楷體" pitchFamily="65" charset="-120"/>
              </a:rPr>
              <a:t>環境教育。永續校園成果</a:t>
            </a:r>
            <a:r>
              <a:rPr lang="en-US" altLang="zh-TW" sz="4200" b="1" smtClean="0">
                <a:ea typeface="標楷體" pitchFamily="65" charset="-120"/>
              </a:rPr>
              <a:t>DVD</a:t>
            </a:r>
          </a:p>
        </p:txBody>
      </p:sp>
      <p:sp>
        <p:nvSpPr>
          <p:cNvPr id="79876" name="Rectangle 5"/>
          <p:cNvSpPr>
            <a:spLocks noGrp="1" noChangeArrowheads="1"/>
          </p:cNvSpPr>
          <p:nvPr>
            <p:ph type="body" idx="4294967295"/>
          </p:nvPr>
        </p:nvSpPr>
        <p:spPr/>
        <p:txBody>
          <a:bodyPr/>
          <a:lstStyle/>
          <a:p>
            <a:endParaRPr lang="zh-TW" altLang="zh-TW" smtClean="0"/>
          </a:p>
        </p:txBody>
      </p:sp>
      <p:pic>
        <p:nvPicPr>
          <p:cNvPr id="79877" name="Picture 5" descr="環教網940531 copy"/>
          <p:cNvPicPr>
            <a:picLocks noChangeAspect="1" noChangeArrowheads="1"/>
          </p:cNvPicPr>
          <p:nvPr/>
        </p:nvPicPr>
        <p:blipFill>
          <a:blip r:embed="rId3" cstate="print"/>
          <a:srcRect/>
          <a:stretch>
            <a:fillRect/>
          </a:stretch>
        </p:blipFill>
        <p:spPr bwMode="auto">
          <a:xfrm>
            <a:off x="179388" y="1125538"/>
            <a:ext cx="2808287" cy="2808287"/>
          </a:xfrm>
          <a:prstGeom prst="rect">
            <a:avLst/>
          </a:prstGeom>
          <a:noFill/>
          <a:ln w="9525">
            <a:noFill/>
            <a:miter lim="800000"/>
            <a:headEnd/>
            <a:tailEnd/>
          </a:ln>
        </p:spPr>
      </p:pic>
      <p:pic>
        <p:nvPicPr>
          <p:cNvPr id="79878" name="Picture 6" descr="95環境DVD-OK"/>
          <p:cNvPicPr>
            <a:picLocks noChangeAspect="1" noChangeArrowheads="1"/>
          </p:cNvPicPr>
          <p:nvPr/>
        </p:nvPicPr>
        <p:blipFill>
          <a:blip r:embed="rId4" cstate="print"/>
          <a:srcRect/>
          <a:stretch>
            <a:fillRect/>
          </a:stretch>
        </p:blipFill>
        <p:spPr bwMode="auto">
          <a:xfrm>
            <a:off x="3132138" y="1125538"/>
            <a:ext cx="2879725" cy="2879725"/>
          </a:xfrm>
          <a:prstGeom prst="rect">
            <a:avLst/>
          </a:prstGeom>
          <a:noFill/>
          <a:ln w="9525">
            <a:noFill/>
            <a:miter lim="800000"/>
            <a:headEnd/>
            <a:tailEnd/>
          </a:ln>
        </p:spPr>
      </p:pic>
      <p:pic>
        <p:nvPicPr>
          <p:cNvPr id="79879" name="Picture 6" descr="95環境教材CD"/>
          <p:cNvPicPr>
            <a:picLocks noChangeAspect="1" noChangeArrowheads="1"/>
          </p:cNvPicPr>
          <p:nvPr/>
        </p:nvPicPr>
        <p:blipFill>
          <a:blip r:embed="rId5" cstate="print"/>
          <a:srcRect/>
          <a:stretch>
            <a:fillRect/>
          </a:stretch>
        </p:blipFill>
        <p:spPr bwMode="auto">
          <a:xfrm>
            <a:off x="6156325" y="1125538"/>
            <a:ext cx="2808288" cy="2808287"/>
          </a:xfrm>
          <a:prstGeom prst="rect">
            <a:avLst/>
          </a:prstGeom>
          <a:noFill/>
          <a:ln w="9525">
            <a:noFill/>
            <a:miter lim="800000"/>
            <a:headEnd/>
            <a:tailEnd/>
          </a:ln>
        </p:spPr>
      </p:pic>
      <p:pic>
        <p:nvPicPr>
          <p:cNvPr id="79880" name="Picture 6" descr="環境卡麥拉DVD-OK拷貝"/>
          <p:cNvPicPr>
            <a:picLocks noChangeAspect="1" noChangeArrowheads="1"/>
          </p:cNvPicPr>
          <p:nvPr/>
        </p:nvPicPr>
        <p:blipFill>
          <a:blip r:embed="rId6" cstate="print"/>
          <a:srcRect/>
          <a:stretch>
            <a:fillRect/>
          </a:stretch>
        </p:blipFill>
        <p:spPr bwMode="auto">
          <a:xfrm>
            <a:off x="1403350" y="3943350"/>
            <a:ext cx="2808288" cy="2808288"/>
          </a:xfrm>
          <a:prstGeom prst="rect">
            <a:avLst/>
          </a:prstGeom>
          <a:noFill/>
          <a:ln w="9525">
            <a:noFill/>
            <a:miter lim="800000"/>
            <a:headEnd/>
            <a:tailEnd/>
          </a:ln>
        </p:spPr>
      </p:pic>
      <p:pic>
        <p:nvPicPr>
          <p:cNvPr id="79881" name="Picture 11" descr="環境教育演示dvd"/>
          <p:cNvPicPr>
            <a:picLocks noChangeAspect="1" noChangeArrowheads="1"/>
          </p:cNvPicPr>
          <p:nvPr/>
        </p:nvPicPr>
        <p:blipFill>
          <a:blip r:embed="rId7" cstate="print"/>
          <a:srcRect/>
          <a:stretch>
            <a:fillRect/>
          </a:stretch>
        </p:blipFill>
        <p:spPr bwMode="auto">
          <a:xfrm>
            <a:off x="4932363" y="3932238"/>
            <a:ext cx="2808287"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DF5501CE-AD35-4B04-B5E2-6427C0A74443}" type="slidenum">
              <a:rPr lang="en-US" altLang="zh-TW" sz="1400">
                <a:solidFill>
                  <a:schemeClr val="tx2"/>
                </a:solidFill>
                <a:latin typeface="+mn-lt"/>
                <a:ea typeface="+mn-ea"/>
              </a:rPr>
              <a:pPr algn="r">
                <a:defRPr/>
              </a:pPr>
              <a:t>21</a:t>
            </a:fld>
            <a:endParaRPr lang="en-US" altLang="zh-TW" sz="1400">
              <a:solidFill>
                <a:schemeClr val="tx2"/>
              </a:solidFill>
              <a:latin typeface="+mn-lt"/>
              <a:ea typeface="+mn-ea"/>
            </a:endParaRPr>
          </a:p>
        </p:txBody>
      </p:sp>
      <p:sp>
        <p:nvSpPr>
          <p:cNvPr id="81923" name="Rectangle 4"/>
          <p:cNvSpPr>
            <a:spLocks noGrp="1" noChangeArrowheads="1"/>
          </p:cNvSpPr>
          <p:nvPr>
            <p:ph type="title" idx="4294967295"/>
          </p:nvPr>
        </p:nvSpPr>
        <p:spPr>
          <a:xfrm>
            <a:off x="468313" y="333375"/>
            <a:ext cx="8280400" cy="647700"/>
          </a:xfrm>
          <a:solidFill>
            <a:srgbClr val="FFFFFF"/>
          </a:solidFill>
          <a:ln>
            <a:solidFill>
              <a:srgbClr val="333333"/>
            </a:solidFill>
          </a:ln>
        </p:spPr>
        <p:txBody>
          <a:bodyPr/>
          <a:lstStyle/>
          <a:p>
            <a:r>
              <a:rPr kumimoji="0" lang="zh-TW" altLang="en-US" sz="4200" b="1" smtClean="0">
                <a:ea typeface="標楷體" pitchFamily="65" charset="-120"/>
              </a:rPr>
              <a:t>歡迎使用環</a:t>
            </a:r>
            <a:r>
              <a:rPr lang="zh-TW" altLang="en-US" sz="4200" b="1" smtClean="0">
                <a:ea typeface="標楷體" pitchFamily="65" charset="-120"/>
              </a:rPr>
              <a:t>境教育輔導團網站</a:t>
            </a:r>
          </a:p>
        </p:txBody>
      </p:sp>
      <p:sp>
        <p:nvSpPr>
          <p:cNvPr id="81924" name="Rectangle 5"/>
          <p:cNvSpPr>
            <a:spLocks noGrp="1" noChangeArrowheads="1"/>
          </p:cNvSpPr>
          <p:nvPr>
            <p:ph type="body" idx="4294967295"/>
          </p:nvPr>
        </p:nvSpPr>
        <p:spPr/>
        <p:txBody>
          <a:bodyPr/>
          <a:lstStyle/>
          <a:p>
            <a:endParaRPr lang="zh-TW" altLang="zh-TW" smtClean="0"/>
          </a:p>
        </p:txBody>
      </p:sp>
      <p:grpSp>
        <p:nvGrpSpPr>
          <p:cNvPr id="81925" name="Group 6"/>
          <p:cNvGrpSpPr>
            <a:grpSpLocks/>
          </p:cNvGrpSpPr>
          <p:nvPr/>
        </p:nvGrpSpPr>
        <p:grpSpPr bwMode="auto">
          <a:xfrm>
            <a:off x="827088" y="1035050"/>
            <a:ext cx="7704137" cy="5602288"/>
            <a:chOff x="521" y="652"/>
            <a:chExt cx="4853" cy="3529"/>
          </a:xfrm>
        </p:grpSpPr>
        <p:pic>
          <p:nvPicPr>
            <p:cNvPr id="81926" name="Picture 7"/>
            <p:cNvPicPr>
              <a:picLocks noChangeAspect="1" noChangeArrowheads="1"/>
            </p:cNvPicPr>
            <p:nvPr/>
          </p:nvPicPr>
          <p:blipFill>
            <a:blip r:embed="rId3" cstate="print"/>
            <a:srcRect/>
            <a:stretch>
              <a:fillRect/>
            </a:stretch>
          </p:blipFill>
          <p:spPr bwMode="auto">
            <a:xfrm>
              <a:off x="521" y="652"/>
              <a:ext cx="2268" cy="1703"/>
            </a:xfrm>
            <a:prstGeom prst="rect">
              <a:avLst/>
            </a:prstGeom>
            <a:noFill/>
            <a:ln w="9525">
              <a:noFill/>
              <a:miter lim="800000"/>
              <a:headEnd/>
              <a:tailEnd/>
            </a:ln>
          </p:spPr>
        </p:pic>
        <p:pic>
          <p:nvPicPr>
            <p:cNvPr id="81927" name="Picture 8"/>
            <p:cNvPicPr>
              <a:picLocks noChangeAspect="1" noChangeArrowheads="1"/>
            </p:cNvPicPr>
            <p:nvPr/>
          </p:nvPicPr>
          <p:blipFill>
            <a:blip r:embed="rId4" cstate="print"/>
            <a:srcRect/>
            <a:stretch>
              <a:fillRect/>
            </a:stretch>
          </p:blipFill>
          <p:spPr bwMode="auto">
            <a:xfrm>
              <a:off x="3061" y="2432"/>
              <a:ext cx="2313" cy="1735"/>
            </a:xfrm>
            <a:prstGeom prst="rect">
              <a:avLst/>
            </a:prstGeom>
            <a:noFill/>
            <a:ln w="9525">
              <a:noFill/>
              <a:miter lim="800000"/>
              <a:headEnd/>
              <a:tailEnd/>
            </a:ln>
          </p:spPr>
        </p:pic>
        <p:pic>
          <p:nvPicPr>
            <p:cNvPr id="81928" name="Picture 9"/>
            <p:cNvPicPr>
              <a:picLocks noChangeAspect="1" noChangeArrowheads="1"/>
            </p:cNvPicPr>
            <p:nvPr/>
          </p:nvPicPr>
          <p:blipFill>
            <a:blip r:embed="rId5" cstate="print"/>
            <a:srcRect/>
            <a:stretch>
              <a:fillRect/>
            </a:stretch>
          </p:blipFill>
          <p:spPr bwMode="auto">
            <a:xfrm>
              <a:off x="521" y="2478"/>
              <a:ext cx="2268" cy="1703"/>
            </a:xfrm>
            <a:prstGeom prst="rect">
              <a:avLst/>
            </a:prstGeom>
            <a:noFill/>
            <a:ln w="9525">
              <a:noFill/>
              <a:miter lim="800000"/>
              <a:headEnd/>
              <a:tailEnd/>
            </a:ln>
          </p:spPr>
        </p:pic>
        <p:pic>
          <p:nvPicPr>
            <p:cNvPr id="81929" name="Picture 10"/>
            <p:cNvPicPr>
              <a:picLocks noChangeAspect="1" noChangeArrowheads="1"/>
            </p:cNvPicPr>
            <p:nvPr/>
          </p:nvPicPr>
          <p:blipFill>
            <a:blip r:embed="rId6" cstate="print"/>
            <a:srcRect/>
            <a:stretch>
              <a:fillRect/>
            </a:stretch>
          </p:blipFill>
          <p:spPr bwMode="auto">
            <a:xfrm>
              <a:off x="3061" y="652"/>
              <a:ext cx="2313" cy="1735"/>
            </a:xfrm>
            <a:prstGeom prst="rect">
              <a:avLst/>
            </a:prstGeom>
            <a:noFill/>
            <a:ln w="19050" algn="ctr">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2268538" y="2420938"/>
            <a:ext cx="4857750" cy="1189037"/>
          </a:xfrm>
          <a:prstGeom prst="rect">
            <a:avLst/>
          </a:prstGeom>
          <a:noFill/>
          <a:ln w="9525">
            <a:noFill/>
            <a:miter lim="800000"/>
            <a:headEnd/>
            <a:tailEnd/>
          </a:ln>
        </p:spPr>
        <p:txBody>
          <a:bodyPr wrap="none">
            <a:spAutoFit/>
          </a:bodyPr>
          <a:lstStyle/>
          <a:p>
            <a:r>
              <a:rPr lang="zh-TW" altLang="en-US" sz="7200">
                <a:solidFill>
                  <a:srgbClr val="CC3300"/>
                </a:solidFill>
              </a:rPr>
              <a:t>謝謝大家 </a:t>
            </a:r>
            <a:r>
              <a:rPr lang="en-US" altLang="zh-TW" sz="7200">
                <a:solidFill>
                  <a:srgbClr val="CC3300"/>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idx="4294967295"/>
          </p:nvPr>
        </p:nvSpPr>
        <p:spPr>
          <a:xfrm>
            <a:off x="838200" y="704850"/>
            <a:ext cx="7772400" cy="782638"/>
          </a:xfrm>
        </p:spPr>
        <p:txBody>
          <a:bodyPr/>
          <a:lstStyle/>
          <a:p>
            <a:pPr eaLnBrk="1" hangingPunct="1"/>
            <a:r>
              <a:rPr lang="zh-TW" altLang="en-US" b="1" smtClean="0"/>
              <a:t>賴市長勾勒低碳城市藍圖</a:t>
            </a:r>
            <a:r>
              <a:rPr lang="en-US" altLang="zh-TW" smtClean="0"/>
              <a:t>~2</a:t>
            </a:r>
          </a:p>
        </p:txBody>
      </p:sp>
      <p:sp>
        <p:nvSpPr>
          <p:cNvPr id="485379" name="Rectangle 3"/>
          <p:cNvSpPr>
            <a:spLocks noGrp="1" noChangeArrowheads="1"/>
          </p:cNvSpPr>
          <p:nvPr>
            <p:ph type="body" sz="half" idx="4294967295"/>
          </p:nvPr>
        </p:nvSpPr>
        <p:spPr>
          <a:xfrm>
            <a:off x="755650" y="1844675"/>
            <a:ext cx="8208963" cy="3573463"/>
          </a:xfrm>
        </p:spPr>
        <p:txBody>
          <a:bodyPr/>
          <a:lstStyle/>
          <a:p>
            <a:pPr eaLnBrk="1" hangingPunct="1">
              <a:lnSpc>
                <a:spcPct val="80000"/>
              </a:lnSpc>
            </a:pPr>
            <a:r>
              <a:rPr lang="zh-TW" altLang="en-US" sz="2400" smtClean="0"/>
              <a:t>賴清德表示，當年競選時就有一個目標，就是打造台南市成為一個文化首都、低碳城市、科技新城，以及觀光樂園；回應氣候變遷，追求低碳生活，是身為地球村一員的責任；台南市擁有豐富的歷史文化，加上豐富的日照、水力、風力、農業資源，</a:t>
            </a:r>
            <a:r>
              <a:rPr lang="zh-TW" altLang="en-US" sz="2400" b="1" smtClean="0">
                <a:solidFill>
                  <a:srgbClr val="CC3300"/>
                </a:solidFill>
              </a:rPr>
              <a:t>目前市府已提出十二項低碳計畫、五十九項推動措施及一百一十三項具體做法，將推廣到各個角落，讓台南成為低碳城市，甚至打造台灣成為太平洋上的一葉低碳方舟。</a:t>
            </a:r>
          </a:p>
          <a:p>
            <a:pPr eaLnBrk="1" hangingPunct="1">
              <a:lnSpc>
                <a:spcPct val="80000"/>
              </a:lnSpc>
            </a:pPr>
            <a:r>
              <a:rPr lang="zh-TW" altLang="en-US" sz="2400" smtClean="0"/>
              <a:t/>
            </a:r>
            <a:br>
              <a:rPr lang="zh-TW" altLang="en-US" sz="2400" smtClean="0"/>
            </a:br>
            <a:r>
              <a:rPr lang="zh-TW" altLang="en-US" sz="2400" smtClean="0"/>
              <a:t>張皇珍手表示，前陣子南市甫獲低碳城市殊榮，環保局在市長及市府團隊協助下，除積極推動低碳城市，更於中元普度時節，宣導以功米代金、紙錢集中燒、網路普度等環保觀念。此外，市府亦於市議會積極推動全國首創的停車超過三分鐘請熄火的</a:t>
            </a:r>
            <a:r>
              <a:rPr lang="zh-TW" altLang="en-US" sz="2400" b="1" smtClean="0">
                <a:solidFill>
                  <a:srgbClr val="CC3300"/>
                </a:solidFill>
              </a:rPr>
              <a:t>「反怠速自治條例」</a:t>
            </a:r>
            <a:r>
              <a:rPr lang="zh-TW" altLang="en-US" sz="2400" smtClean="0"/>
              <a:t>過關，種種施政措施在在呼應市長的「低碳城市，就在台南」。</a:t>
            </a:r>
            <a:endParaRPr lang="en-US" altLang="zh-TW" sz="2400" smtClean="0"/>
          </a:p>
        </p:txBody>
      </p:sp>
    </p:spTree>
  </p:cSld>
  <p:clrMapOvr>
    <a:masterClrMapping/>
  </p:clrMapOvr>
  <p:transition advTm="59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85378"/>
                                        </p:tgtEl>
                                        <p:attrNameLst>
                                          <p:attrName>style.visibility</p:attrName>
                                        </p:attrNameLst>
                                      </p:cBhvr>
                                      <p:to>
                                        <p:strVal val="visible"/>
                                      </p:to>
                                    </p:set>
                                    <p:animEffect transition="in" filter="wipe(left)">
                                      <p:cBhvr>
                                        <p:cTn id="7" dur="500"/>
                                        <p:tgtEl>
                                          <p:spTgt spid="485378"/>
                                        </p:tgtEl>
                                      </p:cBhvr>
                                    </p:animEffect>
                                  </p:childTnLst>
                                </p:cTn>
                              </p:par>
                            </p:childTnLst>
                          </p:cTn>
                        </p:par>
                        <p:par>
                          <p:cTn id="8" fill="hold">
                            <p:stCondLst>
                              <p:cond delay="1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485379">
                                            <p:txEl>
                                              <p:pRg st="0" end="0"/>
                                            </p:txEl>
                                          </p:spTgt>
                                        </p:tgtEl>
                                        <p:attrNameLst>
                                          <p:attrName>style.visibility</p:attrName>
                                        </p:attrNameLst>
                                      </p:cBhvr>
                                      <p:to>
                                        <p:strVal val="visible"/>
                                      </p:to>
                                    </p:set>
                                    <p:animEffect transition="in" filter="fade">
                                      <p:cBhvr>
                                        <p:cTn id="11" dur="2000"/>
                                        <p:tgtEl>
                                          <p:spTgt spid="485379">
                                            <p:txEl>
                                              <p:pRg st="0" end="0"/>
                                            </p:txEl>
                                          </p:spTgt>
                                        </p:tgtEl>
                                      </p:cBhvr>
                                    </p:animEffect>
                                    <p:anim calcmode="lin" valueType="num">
                                      <p:cBhvr>
                                        <p:cTn id="12" dur="2000" fill="hold"/>
                                        <p:tgtEl>
                                          <p:spTgt spid="485379">
                                            <p:txEl>
                                              <p:pRg st="0" end="0"/>
                                            </p:txEl>
                                          </p:spTgt>
                                        </p:tgtEl>
                                        <p:attrNameLst>
                                          <p:attrName>ppt_x</p:attrName>
                                        </p:attrNameLst>
                                      </p:cBhvr>
                                      <p:tavLst>
                                        <p:tav tm="0">
                                          <p:val>
                                            <p:strVal val="#ppt_x-.1"/>
                                          </p:val>
                                        </p:tav>
                                        <p:tav tm="100000">
                                          <p:val>
                                            <p:strVal val="#ppt_x"/>
                                          </p:val>
                                        </p:tav>
                                      </p:tavLst>
                                    </p:anim>
                                    <p:anim calcmode="lin" valueType="num">
                                      <p:cBhvr>
                                        <p:cTn id="13" dur="2000" fill="hold"/>
                                        <p:tgtEl>
                                          <p:spTgt spid="485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485379">
                                            <p:txEl>
                                              <p:pRg st="1" end="1"/>
                                            </p:txEl>
                                          </p:spTgt>
                                        </p:tgtEl>
                                        <p:attrNameLst>
                                          <p:attrName>style.visibility</p:attrName>
                                        </p:attrNameLst>
                                      </p:cBhvr>
                                      <p:to>
                                        <p:strVal val="visible"/>
                                      </p:to>
                                    </p:set>
                                    <p:animEffect transition="in" filter="fade">
                                      <p:cBhvr>
                                        <p:cTn id="18" dur="2000"/>
                                        <p:tgtEl>
                                          <p:spTgt spid="485379">
                                            <p:txEl>
                                              <p:pRg st="1" end="1"/>
                                            </p:txEl>
                                          </p:spTgt>
                                        </p:tgtEl>
                                      </p:cBhvr>
                                    </p:animEffect>
                                    <p:anim calcmode="lin" valueType="num">
                                      <p:cBhvr>
                                        <p:cTn id="19" dur="2000" fill="hold"/>
                                        <p:tgtEl>
                                          <p:spTgt spid="485379">
                                            <p:txEl>
                                              <p:pRg st="1" end="1"/>
                                            </p:txEl>
                                          </p:spTgt>
                                        </p:tgtEl>
                                        <p:attrNameLst>
                                          <p:attrName>ppt_x</p:attrName>
                                        </p:attrNameLst>
                                      </p:cBhvr>
                                      <p:tavLst>
                                        <p:tav tm="0">
                                          <p:val>
                                            <p:strVal val="#ppt_x-.1"/>
                                          </p:val>
                                        </p:tav>
                                        <p:tav tm="100000">
                                          <p:val>
                                            <p:strVal val="#ppt_x"/>
                                          </p:val>
                                        </p:tav>
                                      </p:tavLst>
                                    </p:anim>
                                    <p:anim calcmode="lin" valueType="num">
                                      <p:cBhvr>
                                        <p:cTn id="20" dur="2000" fill="hold"/>
                                        <p:tgtEl>
                                          <p:spTgt spid="4853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autoUpdateAnimBg="0"/>
      <p:bldP spid="485379"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endParaRPr lang="zh-TW" altLang="en-US" smtClean="0"/>
          </a:p>
        </p:txBody>
      </p:sp>
      <p:sp>
        <p:nvSpPr>
          <p:cNvPr id="37890" name="Rectangle 3"/>
          <p:cNvSpPr>
            <a:spLocks noGrp="1" noChangeArrowheads="1"/>
          </p:cNvSpPr>
          <p:nvPr>
            <p:ph type="body" idx="1"/>
          </p:nvPr>
        </p:nvSpPr>
        <p:spPr/>
        <p:txBody>
          <a:bodyPr/>
          <a:lstStyle/>
          <a:p>
            <a:endParaRPr lang="zh-TW" altLang="en-US" smtClean="0"/>
          </a:p>
        </p:txBody>
      </p:sp>
      <p:pic>
        <p:nvPicPr>
          <p:cNvPr id="37891" name="Picture 4"/>
          <p:cNvPicPr>
            <a:picLocks noChangeAspect="1" noChangeArrowheads="1"/>
          </p:cNvPicPr>
          <p:nvPr/>
        </p:nvPicPr>
        <p:blipFill>
          <a:blip r:embed="rId2" cstate="print"/>
          <a:srcRect/>
          <a:stretch>
            <a:fillRect/>
          </a:stretch>
        </p:blipFill>
        <p:spPr bwMode="auto">
          <a:xfrm>
            <a:off x="-1524000" y="-315913"/>
            <a:ext cx="12192000" cy="7620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l">
              <a:buFontTx/>
              <a:buChar char="•"/>
            </a:pPr>
            <a:r>
              <a:rPr lang="en-US" altLang="zh-TW" sz="2400" smtClean="0">
                <a:solidFill>
                  <a:schemeClr val="tx1"/>
                </a:solidFill>
                <a:ea typeface="標楷體" pitchFamily="65" charset="-120"/>
              </a:rPr>
              <a:t>100.09.24 </a:t>
            </a:r>
            <a:r>
              <a:rPr lang="zh-TW" altLang="en-US" sz="2400" smtClean="0">
                <a:solidFill>
                  <a:schemeClr val="tx1"/>
                </a:solidFill>
                <a:ea typeface="標楷體" pitchFamily="65" charset="-120"/>
              </a:rPr>
              <a:t>市府網站</a:t>
            </a:r>
            <a:br>
              <a:rPr lang="zh-TW" altLang="en-US" sz="2400" smtClean="0">
                <a:solidFill>
                  <a:schemeClr val="tx1"/>
                </a:solidFill>
                <a:ea typeface="標楷體" pitchFamily="65" charset="-120"/>
              </a:rPr>
            </a:br>
            <a:r>
              <a:rPr lang="en-US" altLang="zh-TW" sz="1800" smtClean="0"/>
              <a:t>http://www.tncg.gov.tw/tainan/news_t.asp?topage=1&amp;nsub=__0000&amp;subject=</a:t>
            </a:r>
            <a:endParaRPr lang="zh-TW" altLang="en-US" sz="1800" smtClean="0"/>
          </a:p>
        </p:txBody>
      </p:sp>
      <p:sp>
        <p:nvSpPr>
          <p:cNvPr id="88067" name="Rectangle 3"/>
          <p:cNvSpPr>
            <a:spLocks noGrp="1" noChangeArrowheads="1"/>
          </p:cNvSpPr>
          <p:nvPr>
            <p:ph type="body" idx="1"/>
          </p:nvPr>
        </p:nvSpPr>
        <p:spPr>
          <a:xfrm>
            <a:off x="838200" y="1981200"/>
            <a:ext cx="7772400" cy="4471988"/>
          </a:xfrm>
        </p:spPr>
        <p:txBody>
          <a:bodyPr/>
          <a:lstStyle/>
          <a:p>
            <a:pPr>
              <a:lnSpc>
                <a:spcPct val="90000"/>
              </a:lnSpc>
              <a:spcBef>
                <a:spcPct val="30000"/>
              </a:spcBef>
            </a:pPr>
            <a:r>
              <a:rPr lang="zh-TW" altLang="en-US" sz="2400" dirty="0" smtClean="0"/>
              <a:t>賴市長也強調，他要打造台南市成為</a:t>
            </a:r>
            <a:r>
              <a:rPr lang="zh-TW" altLang="en-US" sz="2400" b="1" dirty="0" smtClean="0">
                <a:solidFill>
                  <a:srgbClr val="FF0000"/>
                </a:solidFill>
              </a:rPr>
              <a:t>低碳城市</a:t>
            </a:r>
            <a:r>
              <a:rPr lang="zh-TW" altLang="en-US" sz="2400" dirty="0" smtClean="0"/>
              <a:t>，是永遠不後悔的目標，賴市長說，我們努力往此目標邁進，在全國北中南東四區的競爭中，爭取到南區第一名，即未來</a:t>
            </a:r>
            <a:r>
              <a:rPr lang="en-US" altLang="zh-TW" sz="2400" dirty="0" smtClean="0"/>
              <a:t>6</a:t>
            </a:r>
            <a:r>
              <a:rPr lang="zh-TW" altLang="en-US" sz="2400" dirty="0" smtClean="0"/>
              <a:t>年內將可望獲得中央補助</a:t>
            </a:r>
            <a:r>
              <a:rPr lang="en-US" altLang="zh-TW" sz="2400" dirty="0" smtClean="0"/>
              <a:t>100</a:t>
            </a:r>
            <a:r>
              <a:rPr lang="zh-TW" altLang="en-US" sz="2400" dirty="0" smtClean="0"/>
              <a:t>億的經費，打造低碳城市。</a:t>
            </a:r>
          </a:p>
          <a:p>
            <a:pPr>
              <a:lnSpc>
                <a:spcPct val="90000"/>
              </a:lnSpc>
              <a:spcBef>
                <a:spcPct val="30000"/>
              </a:spcBef>
            </a:pPr>
            <a:r>
              <a:rPr lang="zh-TW" altLang="en-US" sz="2400" dirty="0" smtClean="0"/>
              <a:t>台南市民的素質很高，如過去逢年過節要燒金紙，現在市府</a:t>
            </a:r>
            <a:r>
              <a:rPr lang="zh-TW" altLang="en-US" sz="2400" b="1" dirty="0" smtClean="0">
                <a:solidFill>
                  <a:srgbClr val="FF3300"/>
                </a:solidFill>
              </a:rPr>
              <a:t>推動「以米代金」及「以功代金」</a:t>
            </a:r>
            <a:r>
              <a:rPr lang="zh-TW" altLang="en-US" sz="2400" dirty="0" smtClean="0"/>
              <a:t>，宣導民眾將買金紙的錢改為買米捐給弱勢家庭及捐錢貧困孩子唸書，以及</a:t>
            </a:r>
            <a:r>
              <a:rPr lang="zh-TW" altLang="en-US" sz="2400" b="1" dirty="0" smtClean="0">
                <a:solidFill>
                  <a:srgbClr val="FF3300"/>
                </a:solidFill>
              </a:rPr>
              <a:t>推動「低碳餐」及「低探文化旅遊」</a:t>
            </a:r>
            <a:r>
              <a:rPr lang="zh-TW" altLang="en-US" sz="2400" dirty="0" smtClean="0"/>
              <a:t>等，低碳城市是一項無可取代的目標，希望大家能和他一起來努力。</a:t>
            </a:r>
            <a:br>
              <a:rPr lang="zh-TW" altLang="en-US" sz="2400" dirty="0" smtClean="0"/>
            </a:br>
            <a:r>
              <a:rPr lang="zh-TW" altLang="en-US" sz="2000" dirty="0" smtClean="0"/>
              <a:t/>
            </a:r>
            <a:br>
              <a:rPr lang="zh-TW" altLang="en-US" sz="2000" dirty="0" smtClean="0"/>
            </a:br>
            <a:endParaRPr lang="zh-TW" altLang="en-US" sz="20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idx="4294967295"/>
          </p:nvPr>
        </p:nvSpPr>
        <p:spPr>
          <a:xfrm>
            <a:off x="838200" y="704850"/>
            <a:ext cx="7772400" cy="782638"/>
          </a:xfrm>
        </p:spPr>
        <p:txBody>
          <a:bodyPr/>
          <a:lstStyle/>
          <a:p>
            <a:pPr eaLnBrk="1" hangingPunct="1"/>
            <a:r>
              <a:rPr lang="zh-TW" altLang="en-US" b="1" smtClean="0"/>
              <a:t>教局</a:t>
            </a:r>
            <a:r>
              <a:rPr lang="en-US" altLang="zh-TW" b="1" smtClean="0"/>
              <a:t>5</a:t>
            </a:r>
            <a:r>
              <a:rPr lang="zh-TW" altLang="en-US" b="1" smtClean="0"/>
              <a:t>計畫 打造低碳校園</a:t>
            </a:r>
            <a:r>
              <a:rPr lang="en-US" altLang="zh-TW" b="1" smtClean="0"/>
              <a:t>~1</a:t>
            </a:r>
          </a:p>
        </p:txBody>
      </p:sp>
      <p:sp>
        <p:nvSpPr>
          <p:cNvPr id="485379" name="Rectangle 3"/>
          <p:cNvSpPr>
            <a:spLocks noGrp="1" noChangeArrowheads="1"/>
          </p:cNvSpPr>
          <p:nvPr>
            <p:ph type="body" sz="half" idx="4294967295"/>
          </p:nvPr>
        </p:nvSpPr>
        <p:spPr>
          <a:xfrm>
            <a:off x="684213" y="1584325"/>
            <a:ext cx="7559675" cy="4508500"/>
          </a:xfrm>
        </p:spPr>
        <p:txBody>
          <a:bodyPr/>
          <a:lstStyle/>
          <a:p>
            <a:pPr eaLnBrk="1" hangingPunct="1">
              <a:lnSpc>
                <a:spcPct val="80000"/>
              </a:lnSpc>
            </a:pPr>
            <a:r>
              <a:rPr lang="en-US" altLang="zh-TW" sz="2400" smtClean="0">
                <a:solidFill>
                  <a:schemeClr val="tx1"/>
                </a:solidFill>
                <a:ea typeface="標楷體" pitchFamily="65" charset="-120"/>
              </a:rPr>
              <a:t>100.09.23 </a:t>
            </a:r>
            <a:r>
              <a:rPr lang="zh-TW" altLang="en-US" sz="2400" smtClean="0">
                <a:solidFill>
                  <a:schemeClr val="tx1"/>
                </a:solidFill>
                <a:ea typeface="標楷體" pitchFamily="65" charset="-120"/>
              </a:rPr>
              <a:t>中華日報 </a:t>
            </a:r>
          </a:p>
          <a:p>
            <a:pPr eaLnBrk="1" hangingPunct="1">
              <a:lnSpc>
                <a:spcPct val="80000"/>
              </a:lnSpc>
            </a:pPr>
            <a:r>
              <a:rPr lang="zh-TW" altLang="en-US" sz="2400" smtClean="0"/>
              <a:t>記者林雪娟報導</a:t>
            </a:r>
          </a:p>
          <a:p>
            <a:pPr eaLnBrk="1" hangingPunct="1">
              <a:lnSpc>
                <a:spcPct val="80000"/>
              </a:lnSpc>
              <a:buFontTx/>
              <a:buNone/>
            </a:pPr>
            <a:endParaRPr lang="zh-TW" altLang="en-US" sz="2400" smtClean="0"/>
          </a:p>
          <a:p>
            <a:pPr eaLnBrk="1" hangingPunct="1">
              <a:lnSpc>
                <a:spcPct val="80000"/>
              </a:lnSpc>
            </a:pPr>
            <a:r>
              <a:rPr lang="zh-TW" altLang="en-US" sz="2400" smtClean="0"/>
              <a:t>台南市訂明年為低碳元年，而各校園早在之前即如火如荼進行，教育局即日起至十月底，在永華行政中心二樓大廳展出「低碳校園教育成果展」，並推出</a:t>
            </a:r>
            <a:r>
              <a:rPr lang="zh-TW" altLang="en-US" sz="2400" b="1" smtClean="0">
                <a:solidFill>
                  <a:srgbClr val="FF3300"/>
                </a:solidFill>
              </a:rPr>
              <a:t>省水、節電、新食尚運動、學校資源回收交換平台及校園產能等五大項計畫，成為低碳校園綠生活新尖兵。</a:t>
            </a:r>
            <a:r>
              <a:rPr lang="zh-TW" altLang="en-US" sz="2400" smtClean="0"/>
              <a:t/>
            </a:r>
            <a:br>
              <a:rPr lang="zh-TW" altLang="en-US" sz="2400" smtClean="0"/>
            </a:br>
            <a:endParaRPr lang="zh-TW" altLang="en-US" sz="2400" smtClean="0"/>
          </a:p>
          <a:p>
            <a:pPr eaLnBrk="1" hangingPunct="1">
              <a:lnSpc>
                <a:spcPct val="80000"/>
              </a:lnSpc>
            </a:pPr>
            <a:r>
              <a:rPr lang="zh-TW" altLang="en-US" sz="2400" smtClean="0"/>
              <a:t>活動由教育局長鄭邦鎮、環保局長張皇珍，率領各校校長、學生代表，共同宣示與簽署生活宣言。鄭邦鎮指出，低碳是新生活美學與生活標竿，學校是推展低碳新觀念的最佳通路；張皇珍也感謝校園擔任推動節能減碳的先鋒。</a:t>
            </a:r>
          </a:p>
        </p:txBody>
      </p:sp>
    </p:spTree>
  </p:cSld>
  <p:clrMapOvr>
    <a:masterClrMapping/>
  </p:clrMapOvr>
  <p:transition advTm="59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85378"/>
                                        </p:tgtEl>
                                        <p:attrNameLst>
                                          <p:attrName>style.visibility</p:attrName>
                                        </p:attrNameLst>
                                      </p:cBhvr>
                                      <p:to>
                                        <p:strVal val="visible"/>
                                      </p:to>
                                    </p:set>
                                    <p:animEffect transition="in" filter="wipe(left)">
                                      <p:cBhvr>
                                        <p:cTn id="7" dur="500"/>
                                        <p:tgtEl>
                                          <p:spTgt spid="485378"/>
                                        </p:tgtEl>
                                      </p:cBhvr>
                                    </p:animEffect>
                                  </p:childTnLst>
                                </p:cTn>
                              </p:par>
                            </p:childTnLst>
                          </p:cTn>
                        </p:par>
                        <p:par>
                          <p:cTn id="8" fill="hold">
                            <p:stCondLst>
                              <p:cond delay="1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485379">
                                            <p:txEl>
                                              <p:pRg st="0" end="0"/>
                                            </p:txEl>
                                          </p:spTgt>
                                        </p:tgtEl>
                                        <p:attrNameLst>
                                          <p:attrName>style.visibility</p:attrName>
                                        </p:attrNameLst>
                                      </p:cBhvr>
                                      <p:to>
                                        <p:strVal val="visible"/>
                                      </p:to>
                                    </p:set>
                                    <p:animEffect transition="in" filter="fade">
                                      <p:cBhvr>
                                        <p:cTn id="11" dur="2000"/>
                                        <p:tgtEl>
                                          <p:spTgt spid="485379">
                                            <p:txEl>
                                              <p:pRg st="0" end="0"/>
                                            </p:txEl>
                                          </p:spTgt>
                                        </p:tgtEl>
                                      </p:cBhvr>
                                    </p:animEffect>
                                    <p:anim calcmode="lin" valueType="num">
                                      <p:cBhvr>
                                        <p:cTn id="12" dur="2000" fill="hold"/>
                                        <p:tgtEl>
                                          <p:spTgt spid="485379">
                                            <p:txEl>
                                              <p:pRg st="0" end="0"/>
                                            </p:txEl>
                                          </p:spTgt>
                                        </p:tgtEl>
                                        <p:attrNameLst>
                                          <p:attrName>ppt_x</p:attrName>
                                        </p:attrNameLst>
                                      </p:cBhvr>
                                      <p:tavLst>
                                        <p:tav tm="0">
                                          <p:val>
                                            <p:strVal val="#ppt_x-.1"/>
                                          </p:val>
                                        </p:tav>
                                        <p:tav tm="100000">
                                          <p:val>
                                            <p:strVal val="#ppt_x"/>
                                          </p:val>
                                        </p:tav>
                                      </p:tavLst>
                                    </p:anim>
                                    <p:anim calcmode="lin" valueType="num">
                                      <p:cBhvr>
                                        <p:cTn id="13" dur="2000" fill="hold"/>
                                        <p:tgtEl>
                                          <p:spTgt spid="485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485379">
                                            <p:txEl>
                                              <p:pRg st="1" end="1"/>
                                            </p:txEl>
                                          </p:spTgt>
                                        </p:tgtEl>
                                        <p:attrNameLst>
                                          <p:attrName>style.visibility</p:attrName>
                                        </p:attrNameLst>
                                      </p:cBhvr>
                                      <p:to>
                                        <p:strVal val="visible"/>
                                      </p:to>
                                    </p:set>
                                    <p:animEffect transition="in" filter="fade">
                                      <p:cBhvr>
                                        <p:cTn id="18" dur="2000"/>
                                        <p:tgtEl>
                                          <p:spTgt spid="485379">
                                            <p:txEl>
                                              <p:pRg st="1" end="1"/>
                                            </p:txEl>
                                          </p:spTgt>
                                        </p:tgtEl>
                                      </p:cBhvr>
                                    </p:animEffect>
                                    <p:anim calcmode="lin" valueType="num">
                                      <p:cBhvr>
                                        <p:cTn id="19" dur="2000" fill="hold"/>
                                        <p:tgtEl>
                                          <p:spTgt spid="485379">
                                            <p:txEl>
                                              <p:pRg st="1" end="1"/>
                                            </p:txEl>
                                          </p:spTgt>
                                        </p:tgtEl>
                                        <p:attrNameLst>
                                          <p:attrName>ppt_x</p:attrName>
                                        </p:attrNameLst>
                                      </p:cBhvr>
                                      <p:tavLst>
                                        <p:tav tm="0">
                                          <p:val>
                                            <p:strVal val="#ppt_x-.1"/>
                                          </p:val>
                                        </p:tav>
                                        <p:tav tm="100000">
                                          <p:val>
                                            <p:strVal val="#ppt_x"/>
                                          </p:val>
                                        </p:tav>
                                      </p:tavLst>
                                    </p:anim>
                                    <p:anim calcmode="lin" valueType="num">
                                      <p:cBhvr>
                                        <p:cTn id="20" dur="2000" fill="hold"/>
                                        <p:tgtEl>
                                          <p:spTgt spid="485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485379">
                                            <p:txEl>
                                              <p:pRg st="3" end="3"/>
                                            </p:txEl>
                                          </p:spTgt>
                                        </p:tgtEl>
                                        <p:attrNameLst>
                                          <p:attrName>style.visibility</p:attrName>
                                        </p:attrNameLst>
                                      </p:cBhvr>
                                      <p:to>
                                        <p:strVal val="visible"/>
                                      </p:to>
                                    </p:set>
                                    <p:animEffect transition="in" filter="fade">
                                      <p:cBhvr>
                                        <p:cTn id="25" dur="2000"/>
                                        <p:tgtEl>
                                          <p:spTgt spid="485379">
                                            <p:txEl>
                                              <p:pRg st="3" end="3"/>
                                            </p:txEl>
                                          </p:spTgt>
                                        </p:tgtEl>
                                      </p:cBhvr>
                                    </p:animEffect>
                                    <p:anim calcmode="lin" valueType="num">
                                      <p:cBhvr>
                                        <p:cTn id="26" dur="2000" fill="hold"/>
                                        <p:tgtEl>
                                          <p:spTgt spid="485379">
                                            <p:txEl>
                                              <p:pRg st="3" end="3"/>
                                            </p:txEl>
                                          </p:spTgt>
                                        </p:tgtEl>
                                        <p:attrNameLst>
                                          <p:attrName>ppt_x</p:attrName>
                                        </p:attrNameLst>
                                      </p:cBhvr>
                                      <p:tavLst>
                                        <p:tav tm="0">
                                          <p:val>
                                            <p:strVal val="#ppt_x-.1"/>
                                          </p:val>
                                        </p:tav>
                                        <p:tav tm="100000">
                                          <p:val>
                                            <p:strVal val="#ppt_x"/>
                                          </p:val>
                                        </p:tav>
                                      </p:tavLst>
                                    </p:anim>
                                    <p:anim calcmode="lin" valueType="num">
                                      <p:cBhvr>
                                        <p:cTn id="27" dur="2000" fill="hold"/>
                                        <p:tgtEl>
                                          <p:spTgt spid="4853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grpId="0" nodeType="clickEffect">
                                  <p:stCondLst>
                                    <p:cond delay="0"/>
                                  </p:stCondLst>
                                  <p:iterate type="lt">
                                    <p:tmPct val="10000"/>
                                  </p:iterate>
                                  <p:childTnLst>
                                    <p:set>
                                      <p:cBhvr>
                                        <p:cTn id="31" dur="1" fill="hold">
                                          <p:stCondLst>
                                            <p:cond delay="0"/>
                                          </p:stCondLst>
                                        </p:cTn>
                                        <p:tgtEl>
                                          <p:spTgt spid="485379">
                                            <p:txEl>
                                              <p:pRg st="4" end="4"/>
                                            </p:txEl>
                                          </p:spTgt>
                                        </p:tgtEl>
                                        <p:attrNameLst>
                                          <p:attrName>style.visibility</p:attrName>
                                        </p:attrNameLst>
                                      </p:cBhvr>
                                      <p:to>
                                        <p:strVal val="visible"/>
                                      </p:to>
                                    </p:set>
                                    <p:animEffect transition="in" filter="fade">
                                      <p:cBhvr>
                                        <p:cTn id="32" dur="2000"/>
                                        <p:tgtEl>
                                          <p:spTgt spid="485379">
                                            <p:txEl>
                                              <p:pRg st="4" end="4"/>
                                            </p:txEl>
                                          </p:spTgt>
                                        </p:tgtEl>
                                      </p:cBhvr>
                                    </p:animEffect>
                                    <p:anim calcmode="lin" valueType="num">
                                      <p:cBhvr>
                                        <p:cTn id="33" dur="2000" fill="hold"/>
                                        <p:tgtEl>
                                          <p:spTgt spid="485379">
                                            <p:txEl>
                                              <p:pRg st="4" end="4"/>
                                            </p:txEl>
                                          </p:spTgt>
                                        </p:tgtEl>
                                        <p:attrNameLst>
                                          <p:attrName>ppt_x</p:attrName>
                                        </p:attrNameLst>
                                      </p:cBhvr>
                                      <p:tavLst>
                                        <p:tav tm="0">
                                          <p:val>
                                            <p:strVal val="#ppt_x-.1"/>
                                          </p:val>
                                        </p:tav>
                                        <p:tav tm="100000">
                                          <p:val>
                                            <p:strVal val="#ppt_x"/>
                                          </p:val>
                                        </p:tav>
                                      </p:tavLst>
                                    </p:anim>
                                    <p:anim calcmode="lin" valueType="num">
                                      <p:cBhvr>
                                        <p:cTn id="34" dur="2000" fill="hold"/>
                                        <p:tgtEl>
                                          <p:spTgt spid="4853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autoUpdateAnimBg="0"/>
      <p:bldP spid="485379"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idx="4294967295"/>
          </p:nvPr>
        </p:nvSpPr>
        <p:spPr>
          <a:xfrm>
            <a:off x="838200" y="704850"/>
            <a:ext cx="7772400" cy="782638"/>
          </a:xfrm>
        </p:spPr>
        <p:txBody>
          <a:bodyPr/>
          <a:lstStyle/>
          <a:p>
            <a:pPr eaLnBrk="1" hangingPunct="1"/>
            <a:r>
              <a:rPr lang="zh-TW" altLang="en-US" b="1" smtClean="0"/>
              <a:t>教局</a:t>
            </a:r>
            <a:r>
              <a:rPr lang="en-US" altLang="zh-TW" b="1" smtClean="0"/>
              <a:t>5</a:t>
            </a:r>
            <a:r>
              <a:rPr lang="zh-TW" altLang="en-US" b="1" smtClean="0"/>
              <a:t>計畫 打造低碳校園</a:t>
            </a:r>
            <a:r>
              <a:rPr lang="en-US" altLang="zh-TW" b="1" smtClean="0"/>
              <a:t>~2</a:t>
            </a:r>
          </a:p>
        </p:txBody>
      </p:sp>
      <p:sp>
        <p:nvSpPr>
          <p:cNvPr id="485379" name="Rectangle 3"/>
          <p:cNvSpPr>
            <a:spLocks noGrp="1" noChangeArrowheads="1"/>
          </p:cNvSpPr>
          <p:nvPr>
            <p:ph type="body" sz="half" idx="4294967295"/>
          </p:nvPr>
        </p:nvSpPr>
        <p:spPr>
          <a:xfrm>
            <a:off x="684213" y="1584325"/>
            <a:ext cx="7559675" cy="4508500"/>
          </a:xfrm>
        </p:spPr>
        <p:txBody>
          <a:bodyPr/>
          <a:lstStyle/>
          <a:p>
            <a:pPr eaLnBrk="1" hangingPunct="1">
              <a:lnSpc>
                <a:spcPct val="80000"/>
              </a:lnSpc>
            </a:pPr>
            <a:r>
              <a:rPr lang="en-US" altLang="zh-TW" sz="2400" smtClean="0">
                <a:solidFill>
                  <a:schemeClr val="tx1"/>
                </a:solidFill>
                <a:ea typeface="標楷體" pitchFamily="65" charset="-120"/>
              </a:rPr>
              <a:t>100.09.23 </a:t>
            </a:r>
            <a:r>
              <a:rPr lang="zh-TW" altLang="en-US" sz="2400" smtClean="0">
                <a:solidFill>
                  <a:schemeClr val="tx1"/>
                </a:solidFill>
                <a:ea typeface="標楷體" pitchFamily="65" charset="-120"/>
              </a:rPr>
              <a:t>中華日報 </a:t>
            </a:r>
          </a:p>
          <a:p>
            <a:pPr eaLnBrk="1" hangingPunct="1">
              <a:lnSpc>
                <a:spcPct val="80000"/>
              </a:lnSpc>
              <a:buFontTx/>
              <a:buNone/>
            </a:pPr>
            <a:endParaRPr lang="zh-TW" altLang="en-US" sz="2400" smtClean="0"/>
          </a:p>
          <a:p>
            <a:pPr eaLnBrk="1" hangingPunct="1">
              <a:lnSpc>
                <a:spcPct val="80000"/>
              </a:lnSpc>
            </a:pPr>
            <a:r>
              <a:rPr lang="zh-TW" altLang="en-US" sz="2400" smtClean="0"/>
              <a:t>教育局配合低碳元年，制訂「綠能新象、教育啟航」主軸，以</a:t>
            </a:r>
            <a:r>
              <a:rPr lang="zh-TW" altLang="en-US" sz="2400" b="1" smtClean="0">
                <a:solidFill>
                  <a:srgbClr val="FF3300"/>
                </a:solidFill>
              </a:rPr>
              <a:t>樂活、低碳、綠校園</a:t>
            </a:r>
            <a:r>
              <a:rPr lang="zh-TW" altLang="en-US" sz="2400" smtClean="0"/>
              <a:t>為目標，未來針對低碳校園與建築、再生能源等擬定五大項計畫。</a:t>
            </a:r>
            <a:br>
              <a:rPr lang="zh-TW" altLang="en-US" sz="2400" smtClean="0"/>
            </a:br>
            <a:endParaRPr lang="zh-TW" altLang="en-US" sz="2400" smtClean="0"/>
          </a:p>
          <a:p>
            <a:pPr eaLnBrk="1" hangingPunct="1">
              <a:lnSpc>
                <a:spcPct val="80000"/>
              </a:lnSpc>
            </a:pPr>
            <a:r>
              <a:rPr lang="zh-TW" altLang="en-US" sz="2400" smtClean="0"/>
              <a:t>首先從</a:t>
            </a:r>
            <a:r>
              <a:rPr lang="zh-TW" altLang="en-US" sz="2400" b="1" smtClean="0">
                <a:solidFill>
                  <a:srgbClr val="FF3300"/>
                </a:solidFill>
              </a:rPr>
              <a:t>節能</a:t>
            </a:r>
            <a:r>
              <a:rPr lang="zh-TW" altLang="en-US" sz="2400" smtClean="0"/>
              <a:t>做起，包括校園水噹噹減碳與節電減碳計畫，將針對各校進行「省水龍頭更換」及「教室Ｔ５燈管更換」，台南市各校現有三萬九千多個水龍頭，已更新近兩萬個，日後全面更新，將有效</a:t>
            </a:r>
            <a:r>
              <a:rPr lang="zh-TW" altLang="en-US" sz="2400" b="1" smtClean="0">
                <a:solidFill>
                  <a:srgbClr val="FF3300"/>
                </a:solidFill>
              </a:rPr>
              <a:t>省水</a:t>
            </a:r>
            <a:r>
              <a:rPr lang="zh-TW" altLang="en-US" sz="2400" smtClean="0"/>
              <a:t>四成五至八成四，每年減少水消耗二十萬公噸；燈管更換預計可省電四成以上；進一步則邁向</a:t>
            </a:r>
            <a:r>
              <a:rPr lang="zh-TW" altLang="en-US" sz="2400" b="1" smtClean="0">
                <a:solidFill>
                  <a:srgbClr val="FF3300"/>
                </a:solidFill>
              </a:rPr>
              <a:t>「開源」</a:t>
            </a:r>
            <a:r>
              <a:rPr lang="zh-TW" altLang="en-US" sz="2400" smtClean="0"/>
              <a:t>，和新台南十大旗艦計畫「低碳綠能永續大台南」，將於學校建築物屋頂裝置太陽能板，預計發電一年十一萬度電，每年減少六十五公噸二氧化碳製造。</a:t>
            </a:r>
          </a:p>
        </p:txBody>
      </p:sp>
    </p:spTree>
  </p:cSld>
  <p:clrMapOvr>
    <a:masterClrMapping/>
  </p:clrMapOvr>
  <p:transition advTm="59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85378"/>
                                        </p:tgtEl>
                                        <p:attrNameLst>
                                          <p:attrName>style.visibility</p:attrName>
                                        </p:attrNameLst>
                                      </p:cBhvr>
                                      <p:to>
                                        <p:strVal val="visible"/>
                                      </p:to>
                                    </p:set>
                                    <p:animEffect transition="in" filter="wipe(left)">
                                      <p:cBhvr>
                                        <p:cTn id="7" dur="500"/>
                                        <p:tgtEl>
                                          <p:spTgt spid="485378"/>
                                        </p:tgtEl>
                                      </p:cBhvr>
                                    </p:animEffect>
                                  </p:childTnLst>
                                </p:cTn>
                              </p:par>
                            </p:childTnLst>
                          </p:cTn>
                        </p:par>
                        <p:par>
                          <p:cTn id="8" fill="hold">
                            <p:stCondLst>
                              <p:cond delay="1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485379">
                                            <p:txEl>
                                              <p:pRg st="0" end="0"/>
                                            </p:txEl>
                                          </p:spTgt>
                                        </p:tgtEl>
                                        <p:attrNameLst>
                                          <p:attrName>style.visibility</p:attrName>
                                        </p:attrNameLst>
                                      </p:cBhvr>
                                      <p:to>
                                        <p:strVal val="visible"/>
                                      </p:to>
                                    </p:set>
                                    <p:animEffect transition="in" filter="fade">
                                      <p:cBhvr>
                                        <p:cTn id="11" dur="2000"/>
                                        <p:tgtEl>
                                          <p:spTgt spid="485379">
                                            <p:txEl>
                                              <p:pRg st="0" end="0"/>
                                            </p:txEl>
                                          </p:spTgt>
                                        </p:tgtEl>
                                      </p:cBhvr>
                                    </p:animEffect>
                                    <p:anim calcmode="lin" valueType="num">
                                      <p:cBhvr>
                                        <p:cTn id="12" dur="2000" fill="hold"/>
                                        <p:tgtEl>
                                          <p:spTgt spid="485379">
                                            <p:txEl>
                                              <p:pRg st="0" end="0"/>
                                            </p:txEl>
                                          </p:spTgt>
                                        </p:tgtEl>
                                        <p:attrNameLst>
                                          <p:attrName>ppt_x</p:attrName>
                                        </p:attrNameLst>
                                      </p:cBhvr>
                                      <p:tavLst>
                                        <p:tav tm="0">
                                          <p:val>
                                            <p:strVal val="#ppt_x-.1"/>
                                          </p:val>
                                        </p:tav>
                                        <p:tav tm="100000">
                                          <p:val>
                                            <p:strVal val="#ppt_x"/>
                                          </p:val>
                                        </p:tav>
                                      </p:tavLst>
                                    </p:anim>
                                    <p:anim calcmode="lin" valueType="num">
                                      <p:cBhvr>
                                        <p:cTn id="13" dur="2000" fill="hold"/>
                                        <p:tgtEl>
                                          <p:spTgt spid="485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485379">
                                            <p:txEl>
                                              <p:pRg st="2" end="2"/>
                                            </p:txEl>
                                          </p:spTgt>
                                        </p:tgtEl>
                                        <p:attrNameLst>
                                          <p:attrName>style.visibility</p:attrName>
                                        </p:attrNameLst>
                                      </p:cBhvr>
                                      <p:to>
                                        <p:strVal val="visible"/>
                                      </p:to>
                                    </p:set>
                                    <p:animEffect transition="in" filter="fade">
                                      <p:cBhvr>
                                        <p:cTn id="18" dur="2000"/>
                                        <p:tgtEl>
                                          <p:spTgt spid="485379">
                                            <p:txEl>
                                              <p:pRg st="2" end="2"/>
                                            </p:txEl>
                                          </p:spTgt>
                                        </p:tgtEl>
                                      </p:cBhvr>
                                    </p:animEffect>
                                    <p:anim calcmode="lin" valueType="num">
                                      <p:cBhvr>
                                        <p:cTn id="19" dur="2000" fill="hold"/>
                                        <p:tgtEl>
                                          <p:spTgt spid="485379">
                                            <p:txEl>
                                              <p:pRg st="2" end="2"/>
                                            </p:txEl>
                                          </p:spTgt>
                                        </p:tgtEl>
                                        <p:attrNameLst>
                                          <p:attrName>ppt_x</p:attrName>
                                        </p:attrNameLst>
                                      </p:cBhvr>
                                      <p:tavLst>
                                        <p:tav tm="0">
                                          <p:val>
                                            <p:strVal val="#ppt_x-.1"/>
                                          </p:val>
                                        </p:tav>
                                        <p:tav tm="100000">
                                          <p:val>
                                            <p:strVal val="#ppt_x"/>
                                          </p:val>
                                        </p:tav>
                                      </p:tavLst>
                                    </p:anim>
                                    <p:anim calcmode="lin" valueType="num">
                                      <p:cBhvr>
                                        <p:cTn id="20" dur="2000" fill="hold"/>
                                        <p:tgtEl>
                                          <p:spTgt spid="485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485379">
                                            <p:txEl>
                                              <p:pRg st="3" end="3"/>
                                            </p:txEl>
                                          </p:spTgt>
                                        </p:tgtEl>
                                        <p:attrNameLst>
                                          <p:attrName>style.visibility</p:attrName>
                                        </p:attrNameLst>
                                      </p:cBhvr>
                                      <p:to>
                                        <p:strVal val="visible"/>
                                      </p:to>
                                    </p:set>
                                    <p:animEffect transition="in" filter="fade">
                                      <p:cBhvr>
                                        <p:cTn id="25" dur="2000"/>
                                        <p:tgtEl>
                                          <p:spTgt spid="485379">
                                            <p:txEl>
                                              <p:pRg st="3" end="3"/>
                                            </p:txEl>
                                          </p:spTgt>
                                        </p:tgtEl>
                                      </p:cBhvr>
                                    </p:animEffect>
                                    <p:anim calcmode="lin" valueType="num">
                                      <p:cBhvr>
                                        <p:cTn id="26" dur="2000" fill="hold"/>
                                        <p:tgtEl>
                                          <p:spTgt spid="485379">
                                            <p:txEl>
                                              <p:pRg st="3" end="3"/>
                                            </p:txEl>
                                          </p:spTgt>
                                        </p:tgtEl>
                                        <p:attrNameLst>
                                          <p:attrName>ppt_x</p:attrName>
                                        </p:attrNameLst>
                                      </p:cBhvr>
                                      <p:tavLst>
                                        <p:tav tm="0">
                                          <p:val>
                                            <p:strVal val="#ppt_x-.1"/>
                                          </p:val>
                                        </p:tav>
                                        <p:tav tm="100000">
                                          <p:val>
                                            <p:strVal val="#ppt_x"/>
                                          </p:val>
                                        </p:tav>
                                      </p:tavLst>
                                    </p:anim>
                                    <p:anim calcmode="lin" valueType="num">
                                      <p:cBhvr>
                                        <p:cTn id="27" dur="2000" fill="hold"/>
                                        <p:tgtEl>
                                          <p:spTgt spid="4853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autoUpdateAnimBg="0"/>
      <p:bldP spid="485379"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19050" algn="ctr">
            <a:noFill/>
            <a:miter lim="800000"/>
            <a:headEnd/>
            <a:tailEnd/>
          </a:ln>
        </p:spPr>
      </p:pic>
      <p:sp>
        <p:nvSpPr>
          <p:cNvPr id="69635" name="Text Box 5"/>
          <p:cNvSpPr txBox="1">
            <a:spLocks noChangeArrowheads="1"/>
          </p:cNvSpPr>
          <p:nvPr/>
        </p:nvSpPr>
        <p:spPr bwMode="auto">
          <a:xfrm>
            <a:off x="0" y="214313"/>
            <a:ext cx="6643688" cy="1077912"/>
          </a:xfrm>
          <a:prstGeom prst="rect">
            <a:avLst/>
          </a:prstGeom>
          <a:solidFill>
            <a:srgbClr val="CC3300"/>
          </a:solidFill>
          <a:ln w="19050" algn="ctr">
            <a:noFill/>
            <a:miter lim="800000"/>
            <a:headEnd/>
            <a:tailEnd/>
          </a:ln>
        </p:spPr>
        <p:txBody>
          <a:bodyPr>
            <a:spAutoFit/>
          </a:bodyPr>
          <a:lstStyle/>
          <a:p>
            <a:r>
              <a:rPr lang="zh-TW" altLang="en-US" sz="3200" b="1"/>
              <a:t>結合南區氣象中心及長榮大學共同推動氣候變遷及防災安全課程發展</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19050" algn="ctr">
            <a:noFill/>
            <a:miter lim="800000"/>
            <a:headEnd/>
            <a:tailEnd/>
          </a:ln>
        </p:spPr>
      </p:pic>
      <p:sp>
        <p:nvSpPr>
          <p:cNvPr id="70659" name="Text Box 5"/>
          <p:cNvSpPr txBox="1">
            <a:spLocks noChangeArrowheads="1"/>
          </p:cNvSpPr>
          <p:nvPr/>
        </p:nvSpPr>
        <p:spPr bwMode="auto">
          <a:xfrm>
            <a:off x="0" y="214313"/>
            <a:ext cx="5500688" cy="1077912"/>
          </a:xfrm>
          <a:prstGeom prst="rect">
            <a:avLst/>
          </a:prstGeom>
          <a:solidFill>
            <a:srgbClr val="CC3300"/>
          </a:solidFill>
          <a:ln w="19050" algn="ctr">
            <a:noFill/>
            <a:miter lim="800000"/>
            <a:headEnd/>
            <a:tailEnd/>
          </a:ln>
        </p:spPr>
        <p:txBody>
          <a:bodyPr>
            <a:spAutoFit/>
          </a:bodyPr>
          <a:lstStyle/>
          <a:p>
            <a:r>
              <a:rPr lang="zh-TW" altLang="en-US" sz="3200" b="1"/>
              <a:t>環境教育輔導團發表</a:t>
            </a:r>
            <a:endParaRPr lang="en-US" altLang="zh-TW" sz="3200" b="1"/>
          </a:p>
          <a:p>
            <a:r>
              <a:rPr lang="zh-TW" altLang="en-US" sz="3200" b="1"/>
              <a:t>氣候變遷暨防災教育教學成果</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87828"/>
        </a:solidFill>
        <a:ln w="19050" cap="flat" cmpd="sng" algn="ctr">
          <a:solidFill>
            <a:srgbClr val="008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bg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rgbClr val="287828"/>
        </a:solidFill>
        <a:ln w="19050" cap="flat" cmpd="sng" algn="ctr">
          <a:solidFill>
            <a:srgbClr val="008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bg1"/>
            </a:solidFill>
            <a:effectLst/>
            <a:latin typeface="Arial" charset="0"/>
            <a:ea typeface="標楷體" pitchFamily="65"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009017B">
  <a:themeElements>
    <a:clrScheme name="12009017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009017B">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87828"/>
        </a:solidFill>
        <a:ln w="19050" cap="flat" cmpd="sng" algn="ctr">
          <a:solidFill>
            <a:srgbClr val="008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bg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rgbClr val="287828"/>
        </a:solidFill>
        <a:ln w="19050" cap="flat" cmpd="sng" algn="ctr">
          <a:solidFill>
            <a:srgbClr val="008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bg1"/>
            </a:solidFill>
            <a:effectLst/>
            <a:latin typeface="Arial" charset="0"/>
            <a:ea typeface="標楷體" pitchFamily="65" charset="-120"/>
          </a:defRPr>
        </a:defPPr>
      </a:lstStyle>
    </a:lnDef>
  </a:objectDefaults>
  <a:extraClrSchemeLst>
    <a:extraClrScheme>
      <a:clrScheme name="12009017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009017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009017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009017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009017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009017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009017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99CCFF"/>
    </a:lt1>
    <a:dk2>
      <a:srgbClr val="000000"/>
    </a:dk2>
    <a:lt2>
      <a:srgbClr val="808080"/>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99CCFF"/>
    </a:lt1>
    <a:dk2>
      <a:srgbClr val="000000"/>
    </a:dk2>
    <a:lt2>
      <a:srgbClr val="808080"/>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6686</TotalTime>
  <Words>662</Words>
  <Application>Microsoft Office PowerPoint</Application>
  <PresentationFormat>如螢幕大小 (4:3)</PresentationFormat>
  <Paragraphs>55</Paragraphs>
  <Slides>22</Slides>
  <Notes>3</Notes>
  <HiddenSlides>0</HiddenSlides>
  <MMClips>0</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22</vt:i4>
      </vt:variant>
    </vt:vector>
  </HeadingPairs>
  <TitlesOfParts>
    <vt:vector size="26" baseType="lpstr">
      <vt:lpstr>預設簡報設計</vt:lpstr>
      <vt:lpstr>12009017B</vt:lpstr>
      <vt:lpstr>Flash 文件</vt:lpstr>
      <vt:lpstr>圖表</vt:lpstr>
      <vt:lpstr>環境教育到校服務 參考用</vt:lpstr>
      <vt:lpstr>賴市長勾勒低碳城市藍圖~1 </vt:lpstr>
      <vt:lpstr>賴市長勾勒低碳城市藍圖~2</vt:lpstr>
      <vt:lpstr>投影片 4</vt:lpstr>
      <vt:lpstr>100.09.24 市府網站 http://www.tncg.gov.tw/tainan/news_t.asp?topage=1&amp;nsub=__0000&amp;subject=</vt:lpstr>
      <vt:lpstr>教局5計畫 打造低碳校園~1</vt:lpstr>
      <vt:lpstr>教局5計畫 打造低碳校園~2</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環境教育網路暑假作業</vt:lpstr>
      <vt:lpstr>環境教育。永續校園成果DVD</vt:lpstr>
      <vt:lpstr>歡迎使用環境教育輔導團網站</vt:lpstr>
      <vt:lpstr>投影片 22</vt:lpstr>
    </vt:vector>
  </TitlesOfParts>
  <Company>imagemore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micheal</dc:creator>
  <cp:lastModifiedBy>SUNNY</cp:lastModifiedBy>
  <cp:revision>158</cp:revision>
  <dcterms:created xsi:type="dcterms:W3CDTF">2003-11-07T11:39:50Z</dcterms:created>
  <dcterms:modified xsi:type="dcterms:W3CDTF">2011-10-12T12:43:21Z</dcterms:modified>
</cp:coreProperties>
</file>