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1"/>
  </p:notesMasterIdLst>
  <p:handoutMasterIdLst>
    <p:handoutMasterId r:id="rId132"/>
  </p:handoutMasterIdLst>
  <p:sldIdLst>
    <p:sldId id="277" r:id="rId2"/>
    <p:sldId id="639" r:id="rId3"/>
    <p:sldId id="640" r:id="rId4"/>
    <p:sldId id="641" r:id="rId5"/>
    <p:sldId id="642" r:id="rId6"/>
    <p:sldId id="643" r:id="rId7"/>
    <p:sldId id="644" r:id="rId8"/>
    <p:sldId id="645" r:id="rId9"/>
    <p:sldId id="646" r:id="rId10"/>
    <p:sldId id="647" r:id="rId11"/>
    <p:sldId id="648" r:id="rId12"/>
    <p:sldId id="649" r:id="rId13"/>
    <p:sldId id="650" r:id="rId14"/>
    <p:sldId id="651" r:id="rId15"/>
    <p:sldId id="660" r:id="rId16"/>
    <p:sldId id="661" r:id="rId17"/>
    <p:sldId id="662" r:id="rId18"/>
    <p:sldId id="663" r:id="rId19"/>
    <p:sldId id="664" r:id="rId20"/>
    <p:sldId id="665" r:id="rId21"/>
    <p:sldId id="666" r:id="rId22"/>
    <p:sldId id="667" r:id="rId23"/>
    <p:sldId id="668" r:id="rId24"/>
    <p:sldId id="669" r:id="rId25"/>
    <p:sldId id="670" r:id="rId26"/>
    <p:sldId id="671" r:id="rId27"/>
    <p:sldId id="672" r:id="rId28"/>
    <p:sldId id="673" r:id="rId29"/>
    <p:sldId id="674" r:id="rId30"/>
    <p:sldId id="675" r:id="rId31"/>
    <p:sldId id="676" r:id="rId32"/>
    <p:sldId id="677" r:id="rId33"/>
    <p:sldId id="548" r:id="rId34"/>
    <p:sldId id="568" r:id="rId35"/>
    <p:sldId id="550" r:id="rId36"/>
    <p:sldId id="551" r:id="rId37"/>
    <p:sldId id="552" r:id="rId38"/>
    <p:sldId id="554" r:id="rId39"/>
    <p:sldId id="555" r:id="rId40"/>
    <p:sldId id="556" r:id="rId41"/>
    <p:sldId id="547" r:id="rId42"/>
    <p:sldId id="557" r:id="rId43"/>
    <p:sldId id="634" r:id="rId44"/>
    <p:sldId id="569" r:id="rId45"/>
    <p:sldId id="570" r:id="rId46"/>
    <p:sldId id="571" r:id="rId47"/>
    <p:sldId id="572" r:id="rId48"/>
    <p:sldId id="573" r:id="rId49"/>
    <p:sldId id="574" r:id="rId50"/>
    <p:sldId id="575" r:id="rId51"/>
    <p:sldId id="576" r:id="rId52"/>
    <p:sldId id="577" r:id="rId53"/>
    <p:sldId id="637" r:id="rId54"/>
    <p:sldId id="588" r:id="rId55"/>
    <p:sldId id="589" r:id="rId56"/>
    <p:sldId id="590" r:id="rId57"/>
    <p:sldId id="591" r:id="rId58"/>
    <p:sldId id="592" r:id="rId59"/>
    <p:sldId id="598" r:id="rId60"/>
    <p:sldId id="593" r:id="rId61"/>
    <p:sldId id="594" r:id="rId62"/>
    <p:sldId id="599" r:id="rId63"/>
    <p:sldId id="600" r:id="rId64"/>
    <p:sldId id="601" r:id="rId65"/>
    <p:sldId id="602" r:id="rId66"/>
    <p:sldId id="638" r:id="rId67"/>
    <p:sldId id="603" r:id="rId68"/>
    <p:sldId id="604" r:id="rId69"/>
    <p:sldId id="605" r:id="rId70"/>
    <p:sldId id="606" r:id="rId71"/>
    <p:sldId id="613" r:id="rId72"/>
    <p:sldId id="614" r:id="rId73"/>
    <p:sldId id="607" r:id="rId74"/>
    <p:sldId id="608" r:id="rId75"/>
    <p:sldId id="615" r:id="rId76"/>
    <p:sldId id="618" r:id="rId77"/>
    <p:sldId id="617" r:id="rId78"/>
    <p:sldId id="619" r:id="rId79"/>
    <p:sldId id="609" r:id="rId80"/>
    <p:sldId id="610" r:id="rId81"/>
    <p:sldId id="620" r:id="rId82"/>
    <p:sldId id="621" r:id="rId83"/>
    <p:sldId id="622" r:id="rId84"/>
    <p:sldId id="623" r:id="rId85"/>
    <p:sldId id="632" r:id="rId86"/>
    <p:sldId id="627" r:id="rId87"/>
    <p:sldId id="628" r:id="rId88"/>
    <p:sldId id="629" r:id="rId89"/>
    <p:sldId id="630" r:id="rId90"/>
    <p:sldId id="631" r:id="rId91"/>
    <p:sldId id="633" r:id="rId92"/>
    <p:sldId id="636" r:id="rId93"/>
    <p:sldId id="678" r:id="rId94"/>
    <p:sldId id="679" r:id="rId95"/>
    <p:sldId id="680" r:id="rId96"/>
    <p:sldId id="681" r:id="rId97"/>
    <p:sldId id="747" r:id="rId98"/>
    <p:sldId id="682" r:id="rId99"/>
    <p:sldId id="683" r:id="rId100"/>
    <p:sldId id="684" r:id="rId101"/>
    <p:sldId id="685" r:id="rId102"/>
    <p:sldId id="748" r:id="rId103"/>
    <p:sldId id="686" r:id="rId104"/>
    <p:sldId id="687" r:id="rId105"/>
    <p:sldId id="688" r:id="rId106"/>
    <p:sldId id="689" r:id="rId107"/>
    <p:sldId id="749" r:id="rId108"/>
    <p:sldId id="690" r:id="rId109"/>
    <p:sldId id="750" r:id="rId110"/>
    <p:sldId id="691" r:id="rId111"/>
    <p:sldId id="692" r:id="rId112"/>
    <p:sldId id="693" r:id="rId113"/>
    <p:sldId id="694" r:id="rId114"/>
    <p:sldId id="751" r:id="rId115"/>
    <p:sldId id="721" r:id="rId116"/>
    <p:sldId id="722" r:id="rId117"/>
    <p:sldId id="723" r:id="rId118"/>
    <p:sldId id="724" r:id="rId119"/>
    <p:sldId id="725" r:id="rId120"/>
    <p:sldId id="752" r:id="rId121"/>
    <p:sldId id="753" r:id="rId122"/>
    <p:sldId id="726" r:id="rId123"/>
    <p:sldId id="741" r:id="rId124"/>
    <p:sldId id="742" r:id="rId125"/>
    <p:sldId id="743" r:id="rId126"/>
    <p:sldId id="744" r:id="rId127"/>
    <p:sldId id="745" r:id="rId128"/>
    <p:sldId id="755" r:id="rId129"/>
    <p:sldId id="754" r:id="rId13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FF00FF"/>
    <a:srgbClr val="CC6600"/>
    <a:srgbClr val="006600"/>
    <a:srgbClr val="FF99FF"/>
    <a:srgbClr val="0000CC"/>
    <a:srgbClr val="66CCFF"/>
    <a:srgbClr val="66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83" autoAdjust="0"/>
  </p:normalViewPr>
  <p:slideViewPr>
    <p:cSldViewPr>
      <p:cViewPr varScale="1">
        <p:scale>
          <a:sx n="56" d="100"/>
          <a:sy n="56" d="100"/>
        </p:scale>
        <p:origin x="-13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B7B50EF-3A8A-4AF1-BAA1-BEA9BF8221AC}" type="datetimeFigureOut">
              <a:rPr lang="zh-TW" altLang="en-US"/>
              <a:pPr>
                <a:defRPr/>
              </a:pPr>
              <a:t>2015/11/19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F60E64D-E6F1-47E8-8B59-FDB64238F6E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1861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0E61294-414F-4580-B7C0-9AA495C88B1F}" type="datetimeFigureOut">
              <a:rPr lang="zh-TW" altLang="en-US"/>
              <a:pPr>
                <a:defRPr/>
              </a:pPr>
              <a:t>2015/11/19</a:t>
            </a:fld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F58708-449D-4BAD-8820-F6FA961F205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3202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2"/>
          <p:cNvSpPr>
            <a:spLocks noChangeArrowheads="1"/>
          </p:cNvSpPr>
          <p:nvPr/>
        </p:nvSpPr>
        <p:spPr bwMode="gray">
          <a:xfrm>
            <a:off x="0" y="6096000"/>
            <a:ext cx="91440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/>
          </a:p>
        </p:txBody>
      </p:sp>
      <p:sp>
        <p:nvSpPr>
          <p:cNvPr id="5" name="Rectangle 252"/>
          <p:cNvSpPr>
            <a:spLocks noChangeArrowheads="1"/>
          </p:cNvSpPr>
          <p:nvPr/>
        </p:nvSpPr>
        <p:spPr bwMode="gray">
          <a:xfrm>
            <a:off x="0" y="914400"/>
            <a:ext cx="4960938" cy="51546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/>
          </a:p>
        </p:txBody>
      </p:sp>
      <p:sp>
        <p:nvSpPr>
          <p:cNvPr id="6" name="Rectangle 269"/>
          <p:cNvSpPr>
            <a:spLocks noChangeArrowheads="1"/>
          </p:cNvSpPr>
          <p:nvPr/>
        </p:nvSpPr>
        <p:spPr bwMode="gray">
          <a:xfrm>
            <a:off x="196850" y="4311650"/>
            <a:ext cx="4770438" cy="17541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/>
          </a:p>
        </p:txBody>
      </p:sp>
      <p:sp>
        <p:nvSpPr>
          <p:cNvPr id="7" name="Rectangle 254"/>
          <p:cNvSpPr>
            <a:spLocks noChangeArrowheads="1"/>
          </p:cNvSpPr>
          <p:nvPr/>
        </p:nvSpPr>
        <p:spPr bwMode="gray">
          <a:xfrm>
            <a:off x="3308350" y="914400"/>
            <a:ext cx="1654175" cy="1676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>
            <a:off x="3317875" y="2590800"/>
            <a:ext cx="1639888" cy="17033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/>
          </a:p>
        </p:txBody>
      </p:sp>
      <p:sp>
        <p:nvSpPr>
          <p:cNvPr id="9" name="Rectangle 259"/>
          <p:cNvSpPr>
            <a:spLocks noChangeArrowheads="1"/>
          </p:cNvSpPr>
          <p:nvPr/>
        </p:nvSpPr>
        <p:spPr bwMode="gray">
          <a:xfrm>
            <a:off x="1654175" y="4300538"/>
            <a:ext cx="1654175" cy="17668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/>
          </a:p>
        </p:txBody>
      </p:sp>
      <p:sp>
        <p:nvSpPr>
          <p:cNvPr id="10" name="Line 263"/>
          <p:cNvSpPr>
            <a:spLocks noChangeShapeType="1"/>
          </p:cNvSpPr>
          <p:nvPr/>
        </p:nvSpPr>
        <p:spPr bwMode="gray">
          <a:xfrm>
            <a:off x="3309938" y="904875"/>
            <a:ext cx="0" cy="51911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258"/>
          <p:cNvSpPr>
            <a:spLocks noChangeArrowheads="1"/>
          </p:cNvSpPr>
          <p:nvPr/>
        </p:nvSpPr>
        <p:spPr bwMode="gray">
          <a:xfrm>
            <a:off x="0" y="4300538"/>
            <a:ext cx="1654175" cy="17668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/>
          </a:p>
        </p:txBody>
      </p:sp>
      <p:sp>
        <p:nvSpPr>
          <p:cNvPr id="12" name="Line 265"/>
          <p:cNvSpPr>
            <a:spLocks noChangeShapeType="1"/>
          </p:cNvSpPr>
          <p:nvPr/>
        </p:nvSpPr>
        <p:spPr bwMode="gray">
          <a:xfrm>
            <a:off x="0" y="2590800"/>
            <a:ext cx="4953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Line 266"/>
          <p:cNvSpPr>
            <a:spLocks noChangeShapeType="1"/>
          </p:cNvSpPr>
          <p:nvPr/>
        </p:nvSpPr>
        <p:spPr bwMode="gray">
          <a:xfrm>
            <a:off x="22225" y="4302125"/>
            <a:ext cx="49498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Line 262"/>
          <p:cNvSpPr>
            <a:spLocks noChangeShapeType="1"/>
          </p:cNvSpPr>
          <p:nvPr/>
        </p:nvSpPr>
        <p:spPr bwMode="gray">
          <a:xfrm>
            <a:off x="1666875" y="838200"/>
            <a:ext cx="0" cy="5257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Line 273"/>
          <p:cNvSpPr>
            <a:spLocks noChangeShapeType="1"/>
          </p:cNvSpPr>
          <p:nvPr/>
        </p:nvSpPr>
        <p:spPr bwMode="gray">
          <a:xfrm flipV="1">
            <a:off x="4978400" y="2190750"/>
            <a:ext cx="4178300" cy="19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Line 274"/>
          <p:cNvSpPr>
            <a:spLocks noChangeShapeType="1"/>
          </p:cNvSpPr>
          <p:nvPr/>
        </p:nvSpPr>
        <p:spPr bwMode="gray">
          <a:xfrm flipV="1">
            <a:off x="4978400" y="5568950"/>
            <a:ext cx="4178300" cy="19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Rectangle 271"/>
          <p:cNvSpPr>
            <a:spLocks noChangeArrowheads="1"/>
          </p:cNvSpPr>
          <p:nvPr/>
        </p:nvSpPr>
        <p:spPr bwMode="gray">
          <a:xfrm>
            <a:off x="0" y="0"/>
            <a:ext cx="9144000" cy="8905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gray">
          <a:xfrm>
            <a:off x="152400" y="304800"/>
            <a:ext cx="4995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dist" eaLnBrk="1" hangingPunct="1">
              <a:defRPr/>
            </a:pPr>
            <a:r>
              <a:rPr lang="zh-TW" alt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台南市國教輔導團國小數學組</a:t>
            </a:r>
            <a:endParaRPr lang="en-US" altLang="zh-TW" sz="28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19" name="Rectangle 281"/>
          <p:cNvSpPr>
            <a:spLocks noChangeArrowheads="1"/>
          </p:cNvSpPr>
          <p:nvPr/>
        </p:nvSpPr>
        <p:spPr bwMode="gray">
          <a:xfrm>
            <a:off x="4953000" y="914400"/>
            <a:ext cx="4191000" cy="5181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812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28600" y="6553200"/>
            <a:ext cx="381000" cy="244475"/>
          </a:xfrm>
        </p:spPr>
        <p:txBody>
          <a:bodyPr/>
          <a:lstStyle>
            <a:lvl1pPr>
              <a:defRPr sz="1200"/>
            </a:lvl1pPr>
          </a:lstStyle>
          <a:p>
            <a:fld id="{2716D075-552D-4B16-ADE9-7F515117FCB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02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dirty="0"/>
              <a:t>台南市國教輔導團國小數學組</a:t>
            </a: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A45A6-7035-4E3A-A20E-2DCE52051813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10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1981200" cy="62293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171450"/>
            <a:ext cx="5791200" cy="62293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dirty="0"/>
              <a:t>台南市國教輔導團國小數學組</a:t>
            </a: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947E8-199A-454B-8098-6137F908931D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8914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71450"/>
            <a:ext cx="7086600" cy="487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86200" cy="5105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24400" y="1295400"/>
            <a:ext cx="388620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724400" y="3924300"/>
            <a:ext cx="388620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dirty="0"/>
              <a:t>台南市國教輔導團國小數學組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09CF6-16B4-45FE-9D61-7F752B049CC2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3522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71450"/>
            <a:ext cx="7086600" cy="487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7924800" cy="51054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dirty="0"/>
              <a:t>台南市國教輔導團國小數學組</a:t>
            </a: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BC47B-F208-4A86-BC7B-4E65B2A7ADA7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3756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71450"/>
            <a:ext cx="7086600" cy="487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86200" cy="5105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886200" cy="5105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dirty="0"/>
              <a:t>台南市國教輔導團國小數學組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FEF08-83A4-420B-A001-8B4F66FAAE84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694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dirty="0"/>
              <a:t>台南市國教輔導團國小數學組</a:t>
            </a: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C7508-2390-4EE6-90DB-095C3B6ECC25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03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dirty="0"/>
              <a:t>台南市國教輔導團國小數學組</a:t>
            </a: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7EB99-FD76-466B-8097-2172DBCAC9B7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595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dirty="0"/>
              <a:t>台南市國教輔導團國小數學組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A8068-3364-4EC6-B9BE-B7DFA6EA3EB7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272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dirty="0"/>
              <a:t>台南市國教輔導團國小數學組</a:t>
            </a:r>
            <a:endParaRPr lang="en-US" altLang="zh-TW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E68F3-DDCA-4D47-BAED-DB28788C69E3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32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dirty="0"/>
              <a:t>台南市國教輔導團國小數學組</a:t>
            </a:r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ABE50-BEFB-4BC7-BE34-AF8773AAB8EF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223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dirty="0"/>
              <a:t>台南市國教輔導團國小數學組</a:t>
            </a:r>
            <a:endParaRPr lang="en-US" altLang="zh-TW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040-53D8-4169-B789-93898D29D2A3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189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dirty="0"/>
              <a:t>台南市國教輔導團國小數學組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04934-9DEE-47C0-A8D2-6E42F1F03C52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151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dirty="0"/>
              <a:t>台南市國教輔導團國小數學組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C2D48-9A34-4F70-823B-C2A3E5E01C49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593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8"/>
          <p:cNvSpPr>
            <a:spLocks noChangeArrowheads="1"/>
          </p:cNvSpPr>
          <p:nvPr/>
        </p:nvSpPr>
        <p:spPr bwMode="gray">
          <a:xfrm>
            <a:off x="0" y="723900"/>
            <a:ext cx="9144000" cy="3857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027" name="Rectangle 133"/>
          <p:cNvSpPr>
            <a:spLocks noChangeArrowheads="1"/>
          </p:cNvSpPr>
          <p:nvPr/>
        </p:nvSpPr>
        <p:spPr bwMode="gray">
          <a:xfrm>
            <a:off x="0" y="0"/>
            <a:ext cx="9144000" cy="7239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028" name="Freeform 126"/>
          <p:cNvSpPr>
            <a:spLocks/>
          </p:cNvSpPr>
          <p:nvPr/>
        </p:nvSpPr>
        <p:spPr bwMode="gray">
          <a:xfrm>
            <a:off x="-12700" y="342900"/>
            <a:ext cx="6032500" cy="679450"/>
          </a:xfrm>
          <a:custGeom>
            <a:avLst/>
            <a:gdLst>
              <a:gd name="T0" fmla="*/ 0 w 3800"/>
              <a:gd name="T1" fmla="*/ 0 h 428"/>
              <a:gd name="T2" fmla="*/ 2147483646 w 3800"/>
              <a:gd name="T3" fmla="*/ 0 h 428"/>
              <a:gd name="T4" fmla="*/ 2147483646 w 3800"/>
              <a:gd name="T5" fmla="*/ 2147483646 h 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685800" y="1295400"/>
            <a:ext cx="7924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04025" y="6524625"/>
            <a:ext cx="23225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zh-TW" altLang="en-US" dirty="0"/>
              <a:t>台南市國教輔導團國小數學組</a:t>
            </a: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86200" y="6505575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a typeface="新細明體" pitchFamily="18" charset="-120"/>
              </a:defRPr>
            </a:lvl1pPr>
          </a:lstStyle>
          <a:p>
            <a:fld id="{62E88827-B914-4721-A58B-0D3EA7DACAAE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171450"/>
            <a:ext cx="7086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4" name="Rectangle 172"/>
          <p:cNvSpPr>
            <a:spLocks noChangeArrowheads="1"/>
          </p:cNvSpPr>
          <p:nvPr/>
        </p:nvSpPr>
        <p:spPr bwMode="gray">
          <a:xfrm>
            <a:off x="0" y="0"/>
            <a:ext cx="1074738" cy="11176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/>
          </a:p>
        </p:txBody>
      </p:sp>
      <p:sp>
        <p:nvSpPr>
          <p:cNvPr id="1035" name="Line 160"/>
          <p:cNvSpPr>
            <a:spLocks noChangeShapeType="1"/>
          </p:cNvSpPr>
          <p:nvPr/>
        </p:nvSpPr>
        <p:spPr bwMode="gray">
          <a:xfrm>
            <a:off x="714375" y="-7938"/>
            <a:ext cx="0" cy="1143001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6" name="Line 163"/>
          <p:cNvSpPr>
            <a:spLocks noChangeShapeType="1"/>
          </p:cNvSpPr>
          <p:nvPr/>
        </p:nvSpPr>
        <p:spPr bwMode="gray">
          <a:xfrm>
            <a:off x="-1588" y="357188"/>
            <a:ext cx="107315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7" name="Line 164"/>
          <p:cNvSpPr>
            <a:spLocks noChangeShapeType="1"/>
          </p:cNvSpPr>
          <p:nvPr/>
        </p:nvSpPr>
        <p:spPr bwMode="gray">
          <a:xfrm>
            <a:off x="3175" y="728663"/>
            <a:ext cx="91408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8" name="Line 165"/>
          <p:cNvSpPr>
            <a:spLocks noChangeShapeType="1"/>
          </p:cNvSpPr>
          <p:nvPr/>
        </p:nvSpPr>
        <p:spPr bwMode="gray">
          <a:xfrm>
            <a:off x="358775" y="-22225"/>
            <a:ext cx="0" cy="1155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5.png"/><Relationship Id="rId4" Type="http://schemas.openxmlformats.org/officeDocument/2006/relationships/oleObject" Target="../embeddings/oleObject1.bin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6.png"/><Relationship Id="rId4" Type="http://schemas.openxmlformats.org/officeDocument/2006/relationships/oleObject" Target="../embeddings/oleObject2.bin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7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5.png"/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12" Type="http://schemas.openxmlformats.org/officeDocument/2006/relationships/image" Target="../media/image64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0.png"/><Relationship Id="rId11" Type="http://schemas.openxmlformats.org/officeDocument/2006/relationships/image" Target="../media/image630.png"/><Relationship Id="rId5" Type="http://schemas.openxmlformats.org/officeDocument/2006/relationships/image" Target="../media/image570.png"/><Relationship Id="rId10" Type="http://schemas.openxmlformats.org/officeDocument/2006/relationships/image" Target="../media/image620.png"/><Relationship Id="rId4" Type="http://schemas.openxmlformats.org/officeDocument/2006/relationships/image" Target="../media/image560.png"/><Relationship Id="rId9" Type="http://schemas.openxmlformats.org/officeDocument/2006/relationships/image" Target="../media/image61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4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4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4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8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microsoft.com/office/2007/relationships/hdphoto" Target="../media/hdphoto8.wdp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13" Type="http://schemas.openxmlformats.org/officeDocument/2006/relationships/image" Target="../media/image1020.png"/><Relationship Id="rId18" Type="http://schemas.openxmlformats.org/officeDocument/2006/relationships/image" Target="../media/image107.png"/><Relationship Id="rId3" Type="http://schemas.openxmlformats.org/officeDocument/2006/relationships/image" Target="../media/image920.png"/><Relationship Id="rId21" Type="http://schemas.openxmlformats.org/officeDocument/2006/relationships/image" Target="../media/image110.png"/><Relationship Id="rId7" Type="http://schemas.openxmlformats.org/officeDocument/2006/relationships/image" Target="../media/image960.png"/><Relationship Id="rId12" Type="http://schemas.openxmlformats.org/officeDocument/2006/relationships/image" Target="../media/image1010.png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2" Type="http://schemas.openxmlformats.org/officeDocument/2006/relationships/image" Target="../media/image910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0.png"/><Relationship Id="rId11" Type="http://schemas.openxmlformats.org/officeDocument/2006/relationships/image" Target="../media/image1000.png"/><Relationship Id="rId24" Type="http://schemas.openxmlformats.org/officeDocument/2006/relationships/image" Target="../media/image113.png"/><Relationship Id="rId5" Type="http://schemas.openxmlformats.org/officeDocument/2006/relationships/image" Target="../media/image940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10" Type="http://schemas.openxmlformats.org/officeDocument/2006/relationships/image" Target="../media/image990.png"/><Relationship Id="rId19" Type="http://schemas.openxmlformats.org/officeDocument/2006/relationships/image" Target="../media/image108.png"/><Relationship Id="rId4" Type="http://schemas.openxmlformats.org/officeDocument/2006/relationships/image" Target="../media/image930.png"/><Relationship Id="rId9" Type="http://schemas.openxmlformats.org/officeDocument/2006/relationships/image" Target="../media/image980.png"/><Relationship Id="rId14" Type="http://schemas.openxmlformats.org/officeDocument/2006/relationships/image" Target="../media/image103.png"/><Relationship Id="rId22" Type="http://schemas.openxmlformats.org/officeDocument/2006/relationships/image" Target="../media/image111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hyperlink" Target="http://www.junyiacademy.org/course-compare/math-grade-7-a/m4nyb-fs/g07-m4nyb-a/v/s6ZltOeHRD4" TargetMode="Externa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4929188" y="1000125"/>
            <a:ext cx="4071937" cy="2357438"/>
          </a:xfrm>
          <a:effectLst/>
        </p:spPr>
        <p:txBody>
          <a:bodyPr/>
          <a:lstStyle/>
          <a:p>
            <a:pPr algn="l" eaLnBrk="1" hangingPunct="1"/>
            <a:r>
              <a:rPr lang="zh-TW" altLang="en-US" sz="3200" smtClean="0"/>
              <a:t>數學領域活化教學研習</a:t>
            </a:r>
            <a:r>
              <a:rPr lang="en-US" altLang="zh-TW" sz="2800" smtClean="0"/>
              <a:t>~</a:t>
            </a:r>
            <a:r>
              <a:rPr lang="zh-TW" altLang="en-US" sz="2800" smtClean="0"/>
              <a:t>有效教學在量主題之應用</a:t>
            </a:r>
            <a:endParaRPr lang="en-US" altLang="zh-TW" sz="300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220072" y="2348880"/>
            <a:ext cx="3600400" cy="2736304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3200" b="1" dirty="0" smtClean="0">
                <a:latin typeface="Times New Roman" pitchFamily="18" charset="0"/>
              </a:rPr>
              <a:t>數學檢測題型分析</a:t>
            </a:r>
            <a:endParaRPr lang="en-US" altLang="zh-TW" sz="3200" b="1" dirty="0" smtClean="0">
              <a:latin typeface="Times New Roman" pitchFamily="18" charset="0"/>
            </a:endParaRPr>
          </a:p>
          <a:p>
            <a:pPr marL="0" indent="0" algn="r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3200" b="1" dirty="0">
                <a:latin typeface="Times New Roman" pitchFamily="18" charset="0"/>
              </a:rPr>
              <a:t>與教學</a:t>
            </a:r>
            <a:r>
              <a:rPr lang="zh-TW" altLang="en-US" sz="3200" b="1" dirty="0" smtClean="0">
                <a:latin typeface="Times New Roman" pitchFamily="18" charset="0"/>
              </a:rPr>
              <a:t>建議</a:t>
            </a:r>
            <a:endParaRPr lang="en-US" altLang="zh-TW" sz="3200" b="1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zh-TW" sz="3200" b="1" dirty="0" smtClean="0">
                <a:latin typeface="Times New Roman" pitchFamily="18" charset="0"/>
                <a:ea typeface="標楷體" panose="03000509000000000000" pitchFamily="65" charset="-120"/>
              </a:rPr>
              <a:t>－</a:t>
            </a:r>
            <a:r>
              <a:rPr lang="zh-TW" altLang="en-US" sz="3200" b="1" dirty="0" smtClean="0">
                <a:latin typeface="Times New Roman" pitchFamily="18" charset="0"/>
                <a:ea typeface="標楷體" panose="03000509000000000000" pitchFamily="65" charset="-120"/>
              </a:rPr>
              <a:t>以一般題型為例</a:t>
            </a:r>
            <a:endParaRPr lang="zh-TW" altLang="en-US" sz="3200" b="1" dirty="0" smtClean="0">
              <a:latin typeface="Times New Roman" pitchFamily="18" charset="0"/>
            </a:endParaRPr>
          </a:p>
        </p:txBody>
      </p:sp>
      <p:pic>
        <p:nvPicPr>
          <p:cNvPr id="5125" name="Picture 9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62"/>
            <a:ext cx="1615008" cy="158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7072330" y="3143248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3" name="群組 1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5" name="文字方塊 14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65"/>
          <a:stretch>
            <a:fillRect/>
          </a:stretch>
        </p:blipFill>
        <p:spPr bwMode="auto">
          <a:xfrm>
            <a:off x="-32" y="1071546"/>
            <a:ext cx="7622000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3169" y="3643314"/>
            <a:ext cx="68294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84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808483"/>
            <a:ext cx="9204735" cy="1755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1289692">
            <a:off x="173675" y="126876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sp>
        <p:nvSpPr>
          <p:cNvPr id="4" name="矩形 3"/>
          <p:cNvSpPr/>
          <p:nvPr/>
        </p:nvSpPr>
        <p:spPr>
          <a:xfrm>
            <a:off x="1827694" y="4971871"/>
            <a:ext cx="71885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②)</a:t>
            </a:r>
            <a:r>
              <a:rPr lang="zh-TW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選項之低分組選答人數比例與正確選項</a:t>
            </a:r>
            <a:r>
              <a:rPr lang="en-US" altLang="zh-TW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(①)</a:t>
            </a:r>
            <a:r>
              <a:rPr lang="zh-TW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差不多，推測學生題目之誤判，惟此部份仍須輔以訪談確認之</a:t>
            </a:r>
            <a:r>
              <a:rPr lang="zh-TW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347" y="1844824"/>
            <a:ext cx="7596141" cy="29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69" y="1209369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67544" y="2645624"/>
            <a:ext cx="8280118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2800" dirty="0" smtClean="0"/>
              <a:t>       因為</a:t>
            </a:r>
            <a:r>
              <a:rPr lang="zh-TW" altLang="en-US" sz="2800" dirty="0"/>
              <a:t>學生在四年級時，學童學習到對大數在指定位數取概數，僅做到加減估算</a:t>
            </a:r>
            <a:r>
              <a:rPr lang="en-US" altLang="zh-TW" sz="2800" dirty="0"/>
              <a:t>(4-n-06)</a:t>
            </a:r>
            <a:r>
              <a:rPr lang="zh-TW" altLang="en-US" sz="2800" dirty="0"/>
              <a:t>，</a:t>
            </a:r>
            <a:r>
              <a:rPr lang="zh-TW" altLang="en-US" sz="2800" dirty="0" smtClean="0"/>
              <a:t>而五年級</a:t>
            </a:r>
            <a:r>
              <a:rPr lang="zh-TW" altLang="en-US" sz="2800" dirty="0"/>
              <a:t>將取概數的數量範圍擴及小數，同時做四則估算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  <p:grpSp>
        <p:nvGrpSpPr>
          <p:cNvPr id="16" name="群組 15"/>
          <p:cNvGrpSpPr/>
          <p:nvPr/>
        </p:nvGrpSpPr>
        <p:grpSpPr>
          <a:xfrm>
            <a:off x="2862358" y="1575337"/>
            <a:ext cx="3024336" cy="580750"/>
            <a:chOff x="179512" y="3712282"/>
            <a:chExt cx="3024336" cy="580750"/>
          </a:xfrm>
        </p:grpSpPr>
        <p:sp>
          <p:nvSpPr>
            <p:cNvPr id="19" name="圓角化對角線角落矩形 18"/>
            <p:cNvSpPr/>
            <p:nvPr/>
          </p:nvSpPr>
          <p:spPr bwMode="auto">
            <a:xfrm>
              <a:off x="179512" y="3712282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2267744" y="3716968"/>
              <a:ext cx="936104" cy="576064"/>
              <a:chOff x="2267744" y="3212976"/>
              <a:chExt cx="936104" cy="576064"/>
            </a:xfrm>
          </p:grpSpPr>
          <p:cxnSp>
            <p:nvCxnSpPr>
              <p:cNvPr id="29" name="直線單箭頭接點 28"/>
              <p:cNvCxnSpPr>
                <a:stCxn id="30" idx="6"/>
              </p:cNvCxnSpPr>
              <p:nvPr/>
            </p:nvCxnSpPr>
            <p:spPr bwMode="auto">
              <a:xfrm flipV="1">
                <a:off x="2843808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0" name="橢圓 29"/>
              <p:cNvSpPr/>
              <p:nvPr/>
            </p:nvSpPr>
            <p:spPr bwMode="auto">
              <a:xfrm>
                <a:off x="2267744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1" name="橢圓 30"/>
          <p:cNvSpPr/>
          <p:nvPr/>
        </p:nvSpPr>
        <p:spPr bwMode="auto">
          <a:xfrm>
            <a:off x="5906030" y="1556541"/>
            <a:ext cx="576064" cy="5760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rPr>
              <a:t>2</a:t>
            </a:r>
            <a:endParaRPr kumimoji="0" lang="zh-TW" altLang="en-US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94" y="5626607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40476" y="1987443"/>
            <a:ext cx="8984554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2800" dirty="0" smtClean="0"/>
              <a:t>本題</a:t>
            </a:r>
            <a:r>
              <a:rPr lang="zh-TW" altLang="en-US" sz="2800" dirty="0"/>
              <a:t>從選項</a:t>
            </a:r>
            <a:r>
              <a:rPr lang="en-US" altLang="zh-TW" sz="2800" dirty="0"/>
              <a:t>(②)</a:t>
            </a:r>
            <a:r>
              <a:rPr lang="zh-TW" altLang="en-US" sz="2800" dirty="0"/>
              <a:t>低分組學生選答率觀之，建議教學者仍應輔以</a:t>
            </a:r>
            <a:r>
              <a:rPr lang="zh-TW" altLang="en-US" sz="2800" dirty="0">
                <a:solidFill>
                  <a:srgbClr val="0000FF"/>
                </a:solidFill>
              </a:rPr>
              <a:t>位址教學</a:t>
            </a:r>
            <a:r>
              <a:rPr lang="zh-TW" altLang="en-US" sz="2800" dirty="0"/>
              <a:t>為佳，甚至</a:t>
            </a:r>
            <a:r>
              <a:rPr lang="zh-TW" altLang="en-US" sz="2800" dirty="0">
                <a:solidFill>
                  <a:srgbClr val="0000FF"/>
                </a:solidFill>
              </a:rPr>
              <a:t>輔以定位板</a:t>
            </a:r>
            <a:r>
              <a:rPr lang="zh-TW" altLang="en-US" sz="2800" dirty="0"/>
              <a:t>，透過具體務操弄建立學生小數位址的概念。但如果學生是</a:t>
            </a:r>
            <a:r>
              <a:rPr lang="zh-TW" altLang="en-US" sz="2800" dirty="0">
                <a:solidFill>
                  <a:srgbClr val="0000FF"/>
                </a:solidFill>
              </a:rPr>
              <a:t>不清楚估算概念</a:t>
            </a:r>
            <a:r>
              <a:rPr lang="zh-TW" altLang="en-US" sz="2800" dirty="0"/>
              <a:t>，則</a:t>
            </a:r>
            <a:r>
              <a:rPr lang="zh-TW" altLang="en-US" sz="2800" dirty="0">
                <a:solidFill>
                  <a:srgbClr val="0000FF"/>
                </a:solidFill>
              </a:rPr>
              <a:t>建議從大數估算開始重新建立其概念</a:t>
            </a:r>
            <a:r>
              <a:rPr lang="zh-TW" altLang="en-US" sz="2800" dirty="0"/>
              <a:t>。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269970" y="1264074"/>
            <a:ext cx="3024336" cy="580750"/>
            <a:chOff x="179512" y="3712282"/>
            <a:chExt cx="3024336" cy="580750"/>
          </a:xfrm>
        </p:grpSpPr>
        <p:sp>
          <p:nvSpPr>
            <p:cNvPr id="16" name="圓角化對角線角落矩形 15"/>
            <p:cNvSpPr/>
            <p:nvPr/>
          </p:nvSpPr>
          <p:spPr bwMode="auto">
            <a:xfrm>
              <a:off x="179512" y="3712282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2267744" y="3716968"/>
              <a:ext cx="936104" cy="576064"/>
              <a:chOff x="2267744" y="3212976"/>
              <a:chExt cx="936104" cy="576064"/>
            </a:xfrm>
          </p:grpSpPr>
          <p:cxnSp>
            <p:nvCxnSpPr>
              <p:cNvPr id="24" name="直線單箭頭接點 23"/>
              <p:cNvCxnSpPr>
                <a:stCxn id="25" idx="6"/>
              </p:cNvCxnSpPr>
              <p:nvPr/>
            </p:nvCxnSpPr>
            <p:spPr bwMode="auto">
              <a:xfrm flipV="1">
                <a:off x="2843808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" name="橢圓 24"/>
              <p:cNvSpPr/>
              <p:nvPr/>
            </p:nvSpPr>
            <p:spPr bwMode="auto">
              <a:xfrm>
                <a:off x="2267744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133386"/>
              </p:ext>
            </p:extLst>
          </p:nvPr>
        </p:nvGraphicFramePr>
        <p:xfrm>
          <a:off x="4445129" y="4707592"/>
          <a:ext cx="2863175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919"/>
                <a:gridCol w="576064"/>
                <a:gridCol w="576064"/>
                <a:gridCol w="576064"/>
                <a:gridCol w="576064"/>
              </a:tblGrid>
              <a:tr h="3453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十位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個位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十分位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百分位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千分位</a:t>
                      </a:r>
                      <a:endParaRPr lang="zh-TW" alt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9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6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4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7</a:t>
                      </a:r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364088" y="5725705"/>
            <a:ext cx="360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 smtClean="0"/>
              <a:t>.</a:t>
            </a:r>
            <a:endParaRPr lang="zh-TW" altLang="en-US" sz="6000" b="1" dirty="0"/>
          </a:p>
        </p:txBody>
      </p:sp>
      <p:sp>
        <p:nvSpPr>
          <p:cNvPr id="28" name="橢圓 27"/>
          <p:cNvSpPr/>
          <p:nvPr/>
        </p:nvSpPr>
        <p:spPr bwMode="auto">
          <a:xfrm>
            <a:off x="3347864" y="1268760"/>
            <a:ext cx="576064" cy="576064"/>
          </a:xfrm>
          <a:prstGeom prst="ellipse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endParaRPr kumimoji="0" lang="zh-TW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</a:t>
            </a:r>
            <a:r>
              <a:rPr lang="zh-TW" altLang="en-US" sz="2000" b="1" dirty="0" smtClean="0">
                <a:solidFill>
                  <a:srgbClr val="0000FF"/>
                </a:solidFill>
              </a:rPr>
              <a:t>：方建良</a:t>
            </a:r>
            <a:endParaRPr lang="zh-TW" alt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8445" y="935669"/>
            <a:ext cx="88877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dirty="0"/>
              <a:t>題號</a:t>
            </a:r>
            <a:r>
              <a:rPr lang="en-US" altLang="zh-TW" sz="2400" dirty="0"/>
              <a:t>15</a:t>
            </a:r>
            <a:endParaRPr lang="zh-TW" altLang="zh-TW" sz="2400" dirty="0"/>
          </a:p>
          <a:p>
            <a:r>
              <a:rPr lang="en-US" altLang="zh-TW" sz="2400" dirty="0"/>
              <a:t>     </a:t>
            </a:r>
            <a:r>
              <a:rPr lang="zh-TW" altLang="zh-TW" sz="2400" dirty="0"/>
              <a:t>「校長將</a:t>
            </a:r>
            <a:r>
              <a:rPr lang="en-US" altLang="zh-TW" sz="2400" dirty="0"/>
              <a:t>900</a:t>
            </a:r>
            <a:r>
              <a:rPr lang="zh-TW" altLang="zh-TW" sz="2400" dirty="0"/>
              <a:t>顆糖果全部平分給全校學生，每位學生都分到</a:t>
            </a:r>
            <a:r>
              <a:rPr lang="en-US" altLang="zh-TW" sz="2400" dirty="0"/>
              <a:t>3</a:t>
            </a:r>
            <a:r>
              <a:rPr lang="zh-TW" altLang="zh-TW" sz="2400" dirty="0"/>
              <a:t>顆糖，請問全校有多少學生？」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zh-TW" altLang="zh-TW" sz="2400" dirty="0"/>
              <a:t>假設全校學生有</a:t>
            </a:r>
            <a:r>
              <a:rPr lang="en-US" altLang="zh-TW" sz="2400" i="1" dirty="0"/>
              <a:t>a</a:t>
            </a:r>
            <a:r>
              <a:rPr lang="zh-TW" altLang="zh-TW" sz="2400" dirty="0"/>
              <a:t>人，下列哪一個列式、答案及驗算都是正確的？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zh-TW" altLang="zh-TW" sz="2400" dirty="0"/>
              <a:t>① 列式：</a:t>
            </a:r>
            <a:r>
              <a:rPr lang="en-US" altLang="zh-TW" sz="2400" dirty="0" err="1"/>
              <a:t>900×</a:t>
            </a:r>
            <a:r>
              <a:rPr lang="en-US" altLang="zh-TW" sz="2400" i="1" dirty="0" err="1"/>
              <a:t>a</a:t>
            </a:r>
            <a:r>
              <a:rPr lang="zh-TW" altLang="zh-TW" sz="2400" dirty="0"/>
              <a:t>＝</a:t>
            </a:r>
            <a:r>
              <a:rPr lang="en-US" altLang="zh-TW" sz="2400" dirty="0"/>
              <a:t>3</a:t>
            </a:r>
            <a:br>
              <a:rPr lang="en-US" altLang="zh-TW" sz="2400" dirty="0"/>
            </a:br>
            <a:r>
              <a:rPr lang="en-US" altLang="zh-TW" sz="2400" dirty="0"/>
              <a:t>	</a:t>
            </a:r>
            <a:r>
              <a:rPr lang="zh-TW" altLang="zh-TW" sz="2400" dirty="0"/>
              <a:t>答案：</a:t>
            </a:r>
            <a:r>
              <a:rPr lang="en-US" altLang="zh-TW" sz="2400" i="1" dirty="0"/>
              <a:t>a</a:t>
            </a:r>
            <a:r>
              <a:rPr lang="zh-TW" altLang="zh-TW" sz="2400" dirty="0"/>
              <a:t>＝</a:t>
            </a:r>
            <a:r>
              <a:rPr lang="en-US" altLang="zh-TW" sz="2400" dirty="0"/>
              <a:t>300</a:t>
            </a:r>
            <a:r>
              <a:rPr lang="zh-TW" altLang="zh-TW" sz="2400" dirty="0"/>
              <a:t>　　　答：全校有</a:t>
            </a:r>
            <a:r>
              <a:rPr lang="en-US" altLang="zh-TW" sz="2400" dirty="0"/>
              <a:t>300</a:t>
            </a:r>
            <a:r>
              <a:rPr lang="zh-TW" altLang="zh-TW" sz="2400" dirty="0"/>
              <a:t>位學生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>	</a:t>
            </a:r>
            <a:r>
              <a:rPr lang="zh-TW" altLang="zh-TW" sz="2400" dirty="0"/>
              <a:t>驗算：</a:t>
            </a:r>
            <a:r>
              <a:rPr lang="en-US" altLang="zh-TW" sz="2400" dirty="0"/>
              <a:t>300÷3</a:t>
            </a:r>
            <a:r>
              <a:rPr lang="zh-TW" altLang="zh-TW" sz="2400" dirty="0"/>
              <a:t>＝</a:t>
            </a:r>
            <a:r>
              <a:rPr lang="en-US" altLang="zh-TW" sz="2400" dirty="0"/>
              <a:t>100</a:t>
            </a:r>
            <a:br>
              <a:rPr lang="en-US" altLang="zh-TW" sz="2400" dirty="0"/>
            </a:br>
            <a:r>
              <a:rPr lang="zh-TW" altLang="zh-TW" sz="2400" dirty="0"/>
              <a:t>② 列式：</a:t>
            </a:r>
            <a:r>
              <a:rPr lang="en-US" altLang="zh-TW" sz="2400" dirty="0" err="1"/>
              <a:t>900÷</a:t>
            </a:r>
            <a:r>
              <a:rPr lang="en-US" altLang="zh-TW" sz="2400" i="1" dirty="0" err="1"/>
              <a:t>a</a:t>
            </a:r>
            <a:r>
              <a:rPr lang="zh-TW" altLang="zh-TW" sz="2400" dirty="0"/>
              <a:t>＝</a:t>
            </a:r>
            <a:r>
              <a:rPr lang="en-US" altLang="zh-TW" sz="2400" dirty="0"/>
              <a:t>3</a:t>
            </a:r>
            <a:br>
              <a:rPr lang="en-US" altLang="zh-TW" sz="2400" dirty="0"/>
            </a:br>
            <a:r>
              <a:rPr lang="en-US" altLang="zh-TW" sz="2400" dirty="0"/>
              <a:t>	</a:t>
            </a:r>
            <a:r>
              <a:rPr lang="zh-TW" altLang="zh-TW" sz="2400" dirty="0"/>
              <a:t>答案：</a:t>
            </a:r>
            <a:r>
              <a:rPr lang="en-US" altLang="zh-TW" sz="2400" i="1" dirty="0"/>
              <a:t>a</a:t>
            </a:r>
            <a:r>
              <a:rPr lang="zh-TW" altLang="zh-TW" sz="2400" dirty="0"/>
              <a:t>＝</a:t>
            </a:r>
            <a:r>
              <a:rPr lang="en-US" altLang="zh-TW" sz="2400" dirty="0"/>
              <a:t>300</a:t>
            </a:r>
            <a:r>
              <a:rPr lang="zh-TW" altLang="zh-TW" sz="2400" dirty="0"/>
              <a:t>　　　答：全校有</a:t>
            </a:r>
            <a:r>
              <a:rPr lang="en-US" altLang="zh-TW" sz="2400" dirty="0"/>
              <a:t>300</a:t>
            </a:r>
            <a:r>
              <a:rPr lang="zh-TW" altLang="zh-TW" sz="2400" dirty="0"/>
              <a:t>位學生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>	</a:t>
            </a:r>
            <a:r>
              <a:rPr lang="zh-TW" altLang="zh-TW" sz="2400" dirty="0"/>
              <a:t>驗算：</a:t>
            </a:r>
            <a:r>
              <a:rPr lang="en-US" altLang="zh-TW" sz="2400" dirty="0"/>
              <a:t>300÷3</a:t>
            </a:r>
            <a:r>
              <a:rPr lang="zh-TW" altLang="zh-TW" sz="2400" dirty="0"/>
              <a:t>＝</a:t>
            </a:r>
            <a:r>
              <a:rPr lang="en-US" altLang="zh-TW" sz="2400" dirty="0"/>
              <a:t>100</a:t>
            </a:r>
            <a:br>
              <a:rPr lang="en-US" altLang="zh-TW" sz="2400" dirty="0"/>
            </a:br>
            <a:r>
              <a:rPr lang="zh-TW" altLang="zh-TW" sz="2400" dirty="0"/>
              <a:t>③ 列式：</a:t>
            </a:r>
            <a:r>
              <a:rPr lang="en-US" altLang="zh-TW" sz="2400" dirty="0" err="1"/>
              <a:t>900×</a:t>
            </a:r>
            <a:r>
              <a:rPr lang="en-US" altLang="zh-TW" sz="2400" i="1" dirty="0" err="1"/>
              <a:t>a</a:t>
            </a:r>
            <a:r>
              <a:rPr lang="zh-TW" altLang="zh-TW" sz="2400" dirty="0"/>
              <a:t>＝</a:t>
            </a:r>
            <a:r>
              <a:rPr lang="en-US" altLang="zh-TW" sz="2400" dirty="0"/>
              <a:t>3</a:t>
            </a:r>
            <a:br>
              <a:rPr lang="en-US" altLang="zh-TW" sz="2400" dirty="0"/>
            </a:br>
            <a:r>
              <a:rPr lang="zh-TW" altLang="en-US" sz="2400" dirty="0" smtClean="0"/>
              <a:t>          </a:t>
            </a:r>
            <a:r>
              <a:rPr lang="zh-TW" altLang="zh-TW" sz="2400" dirty="0" smtClean="0"/>
              <a:t>答案</a:t>
            </a:r>
            <a:r>
              <a:rPr lang="zh-TW" altLang="zh-TW" sz="2400" dirty="0"/>
              <a:t>：</a:t>
            </a:r>
            <a:r>
              <a:rPr lang="en-US" altLang="zh-TW" sz="2400" i="1" dirty="0"/>
              <a:t>a</a:t>
            </a:r>
            <a:r>
              <a:rPr lang="zh-TW" altLang="zh-TW" sz="2400" dirty="0"/>
              <a:t>＝</a:t>
            </a:r>
            <a:r>
              <a:rPr lang="en-US" altLang="zh-TW" sz="2400" dirty="0"/>
              <a:t>300</a:t>
            </a:r>
            <a:r>
              <a:rPr lang="zh-TW" altLang="zh-TW" sz="2400" dirty="0"/>
              <a:t>　　　答：全校有</a:t>
            </a:r>
            <a:r>
              <a:rPr lang="en-US" altLang="zh-TW" sz="2400" dirty="0"/>
              <a:t>300</a:t>
            </a:r>
            <a:r>
              <a:rPr lang="zh-TW" altLang="zh-TW" sz="2400" dirty="0"/>
              <a:t>位學生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>	</a:t>
            </a:r>
            <a:r>
              <a:rPr lang="zh-TW" altLang="zh-TW" sz="2400" dirty="0"/>
              <a:t>驗算：</a:t>
            </a:r>
            <a:r>
              <a:rPr lang="en-US" altLang="zh-TW" sz="2400" dirty="0"/>
              <a:t>300×3</a:t>
            </a:r>
            <a:r>
              <a:rPr lang="zh-TW" altLang="zh-TW" sz="2400" dirty="0"/>
              <a:t>＝</a:t>
            </a:r>
            <a:r>
              <a:rPr lang="en-US" altLang="zh-TW" sz="2400" dirty="0"/>
              <a:t>900</a:t>
            </a:r>
            <a:br>
              <a:rPr lang="en-US" altLang="zh-TW" sz="2400" dirty="0"/>
            </a:br>
            <a:r>
              <a:rPr lang="zh-TW" altLang="zh-TW" sz="2400" dirty="0"/>
              <a:t>④ 列式：</a:t>
            </a:r>
            <a:r>
              <a:rPr lang="en-US" altLang="zh-TW" sz="2400" dirty="0" err="1"/>
              <a:t>900÷</a:t>
            </a:r>
            <a:r>
              <a:rPr lang="en-US" altLang="zh-TW" sz="2400" i="1" dirty="0" err="1"/>
              <a:t>a</a:t>
            </a:r>
            <a:r>
              <a:rPr lang="zh-TW" altLang="zh-TW" sz="2400" dirty="0"/>
              <a:t>＝</a:t>
            </a:r>
            <a:r>
              <a:rPr lang="en-US" altLang="zh-TW" sz="2400" dirty="0"/>
              <a:t>3</a:t>
            </a:r>
            <a:br>
              <a:rPr lang="en-US" altLang="zh-TW" sz="2400" dirty="0"/>
            </a:br>
            <a:r>
              <a:rPr lang="en-US" altLang="zh-TW" sz="2400" dirty="0"/>
              <a:t>	</a:t>
            </a:r>
            <a:r>
              <a:rPr lang="zh-TW" altLang="zh-TW" sz="2400" dirty="0"/>
              <a:t>答案：</a:t>
            </a:r>
            <a:r>
              <a:rPr lang="en-US" altLang="zh-TW" sz="2400" i="1" dirty="0"/>
              <a:t>a</a:t>
            </a:r>
            <a:r>
              <a:rPr lang="zh-TW" altLang="zh-TW" sz="2400" dirty="0"/>
              <a:t>＝</a:t>
            </a:r>
            <a:r>
              <a:rPr lang="en-US" altLang="zh-TW" sz="2400" dirty="0"/>
              <a:t>300</a:t>
            </a:r>
            <a:r>
              <a:rPr lang="zh-TW" altLang="zh-TW" sz="2400" dirty="0"/>
              <a:t>　　　答：全校有</a:t>
            </a:r>
            <a:r>
              <a:rPr lang="en-US" altLang="zh-TW" sz="2400" dirty="0"/>
              <a:t>300</a:t>
            </a:r>
            <a:r>
              <a:rPr lang="zh-TW" altLang="zh-TW" sz="2400" dirty="0"/>
              <a:t>位學生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>	</a:t>
            </a:r>
            <a:r>
              <a:rPr lang="zh-TW" altLang="zh-TW" sz="2400" dirty="0"/>
              <a:t>驗算：</a:t>
            </a:r>
            <a:r>
              <a:rPr lang="en-US" altLang="zh-TW" sz="2400" dirty="0"/>
              <a:t>300×3</a:t>
            </a:r>
            <a:r>
              <a:rPr lang="zh-TW" altLang="zh-TW" sz="2400" dirty="0"/>
              <a:t>＝</a:t>
            </a:r>
            <a:r>
              <a:rPr lang="en-US" altLang="zh-TW" sz="2400" dirty="0"/>
              <a:t>900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92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-108520" y="2952539"/>
            <a:ext cx="8788911" cy="3936750"/>
            <a:chOff x="-40446" y="3573016"/>
            <a:chExt cx="8788911" cy="3284984"/>
          </a:xfrm>
        </p:grpSpPr>
        <p:grpSp>
          <p:nvGrpSpPr>
            <p:cNvPr id="10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1619672" y="3573016"/>
              <a:ext cx="7128792" cy="2160240"/>
            </a:xfrm>
            <a:prstGeom prst="cloudCallout">
              <a:avLst>
                <a:gd name="adj1" fmla="val -41897"/>
                <a:gd name="adj2" fmla="val 56369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592081" y="3744733"/>
              <a:ext cx="6156384" cy="1746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zh-TW" sz="3200" dirty="0"/>
                <a:t>本題在評量</a:t>
              </a:r>
              <a:r>
                <a:rPr lang="zh-TW" altLang="zh-TW" sz="3200" dirty="0" smtClean="0"/>
                <a:t>學生</a:t>
              </a:r>
              <a:endParaRPr lang="en-US" altLang="zh-TW" sz="3200" dirty="0" smtClean="0"/>
            </a:p>
            <a:p>
              <a:pPr>
                <a:lnSpc>
                  <a:spcPct val="125000"/>
                </a:lnSpc>
              </a:pPr>
              <a:r>
                <a:rPr lang="en-US" altLang="zh-TW" sz="2400" b="1" dirty="0" smtClean="0">
                  <a:solidFill>
                    <a:srgbClr val="0000FF"/>
                  </a:solidFill>
                </a:rPr>
                <a:t>1. </a:t>
              </a:r>
              <a:r>
                <a:rPr lang="zh-TW" altLang="en-US" sz="2400" b="1" dirty="0" smtClean="0">
                  <a:solidFill>
                    <a:srgbClr val="0000FF"/>
                  </a:solidFill>
                </a:rPr>
                <a:t>理解</a:t>
              </a:r>
              <a:r>
                <a:rPr lang="zh-TW" altLang="en-US" sz="2400" b="1" dirty="0">
                  <a:solidFill>
                    <a:srgbClr val="0000FF"/>
                  </a:solidFill>
                </a:rPr>
                <a:t>除法的意義，並知道除式的記法。</a:t>
              </a:r>
            </a:p>
            <a:p>
              <a:pPr>
                <a:lnSpc>
                  <a:spcPct val="125000"/>
                </a:lnSpc>
              </a:pPr>
              <a:r>
                <a:rPr lang="en-US" altLang="zh-TW" sz="2400" b="1" dirty="0">
                  <a:solidFill>
                    <a:srgbClr val="0000FF"/>
                  </a:solidFill>
                </a:rPr>
                <a:t>2</a:t>
              </a:r>
              <a:r>
                <a:rPr lang="en-US" altLang="zh-TW" sz="2400" b="1" dirty="0" smtClean="0">
                  <a:solidFill>
                    <a:srgbClr val="0000FF"/>
                  </a:solidFill>
                </a:rPr>
                <a:t>. </a:t>
              </a:r>
              <a:r>
                <a:rPr lang="zh-TW" altLang="en-US" sz="2400" b="1" dirty="0" smtClean="0">
                  <a:solidFill>
                    <a:srgbClr val="0000FF"/>
                  </a:solidFill>
                </a:rPr>
                <a:t>知道</a:t>
              </a:r>
              <a:r>
                <a:rPr lang="zh-TW" altLang="en-US" sz="2400" b="1" dirty="0">
                  <a:solidFill>
                    <a:srgbClr val="0000FF"/>
                  </a:solidFill>
                </a:rPr>
                <a:t>除式記法中「被除數」、「除數」、「商」的位置</a:t>
              </a:r>
            </a:p>
          </p:txBody>
        </p:sp>
      </p:grpSp>
      <p:sp>
        <p:nvSpPr>
          <p:cNvPr id="16" name="圓角化對角線角落矩形 15"/>
          <p:cNvSpPr/>
          <p:nvPr/>
        </p:nvSpPr>
        <p:spPr bwMode="auto">
          <a:xfrm>
            <a:off x="291658" y="1240568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2385459" y="1314992"/>
            <a:ext cx="5461070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5-n-04</a:t>
            </a:r>
            <a:r>
              <a:rPr lang="zh-TW" altLang="en-US" sz="2400" dirty="0"/>
              <a:t>能理解因數和倍數。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3491880" y="116632"/>
            <a:ext cx="5524325" cy="465634"/>
            <a:chOff x="3491880" y="137319"/>
            <a:chExt cx="5524325" cy="465634"/>
          </a:xfrm>
        </p:grpSpPr>
        <p:sp>
          <p:nvSpPr>
            <p:cNvPr id="19" name="文字方塊 1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6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808483"/>
            <a:ext cx="9204735" cy="1755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1289692">
            <a:off x="173675" y="126876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sp>
        <p:nvSpPr>
          <p:cNvPr id="4" name="矩形 3"/>
          <p:cNvSpPr/>
          <p:nvPr/>
        </p:nvSpPr>
        <p:spPr>
          <a:xfrm>
            <a:off x="1827694" y="4971871"/>
            <a:ext cx="7188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本題通過率為</a:t>
            </a:r>
            <a:r>
              <a:rPr lang="en-US" altLang="zh-TW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64%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，難度指標值為</a:t>
            </a:r>
            <a:r>
              <a:rPr lang="en-US" altLang="zh-TW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0.63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，為常模參照值中屬</a:t>
            </a:r>
            <a:r>
              <a:rPr lang="en-US" altLang="zh-TW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〝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容易</a:t>
            </a:r>
            <a:r>
              <a:rPr lang="en-US" altLang="zh-TW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〞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試題。本題目從正確選項</a:t>
            </a:r>
            <a:r>
              <a:rPr lang="en-US" altLang="zh-TW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(④)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en-US" altLang="zh-TW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(②)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之低分組選答率看來，低分組學生對其選項之概念易混淆；然高分組卻能具體掌握其概念</a:t>
            </a:r>
            <a:r>
              <a:rPr lang="zh-TW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2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927971"/>
            <a:ext cx="7240027" cy="2836413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3503833" y="116632"/>
            <a:ext cx="5524325" cy="465634"/>
            <a:chOff x="3491880" y="137319"/>
            <a:chExt cx="5524325" cy="465634"/>
          </a:xfrm>
        </p:grpSpPr>
        <p:sp>
          <p:nvSpPr>
            <p:cNvPr id="14" name="文字方塊 13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5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41490" y="1805551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32" y="1532542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1717" y="2801636"/>
            <a:ext cx="8964488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2800" dirty="0"/>
              <a:t>本能力指標教學初步在讓學生進行平分活動，並應用乘法算式記錄解題。</a:t>
            </a:r>
            <a:r>
              <a:rPr lang="zh-TW" altLang="en-US" sz="2800" dirty="0">
                <a:solidFill>
                  <a:srgbClr val="0000FF"/>
                </a:solidFill>
              </a:rPr>
              <a:t>由平分的具體活動中，察覺「除數」、「被除數」、「商」等的位置及其所代表的意思。</a:t>
            </a:r>
            <a:r>
              <a:rPr lang="zh-TW" altLang="en-US" sz="2800" dirty="0"/>
              <a:t>進而能運用</a:t>
            </a:r>
            <a:r>
              <a:rPr lang="en-US" altLang="zh-TW" sz="2800" dirty="0"/>
              <a:t>×</a:t>
            </a:r>
            <a:r>
              <a:rPr lang="zh-TW" altLang="en-US" sz="2800" dirty="0"/>
              <a:t>、</a:t>
            </a:r>
            <a:r>
              <a:rPr lang="en-US" altLang="zh-TW" sz="2800" dirty="0"/>
              <a:t>÷</a:t>
            </a:r>
            <a:r>
              <a:rPr lang="zh-TW" altLang="en-US" sz="2800" dirty="0"/>
              <a:t>、＝等運算符號，以橫式紀錄生活情境中的除法問題並解題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</p:txBody>
      </p:sp>
      <p:grpSp>
        <p:nvGrpSpPr>
          <p:cNvPr id="12" name="群組 11"/>
          <p:cNvGrpSpPr/>
          <p:nvPr/>
        </p:nvGrpSpPr>
        <p:grpSpPr>
          <a:xfrm>
            <a:off x="4548459" y="1833440"/>
            <a:ext cx="3312368" cy="576128"/>
            <a:chOff x="2339752" y="3212912"/>
            <a:chExt cx="3312368" cy="576128"/>
          </a:xfrm>
        </p:grpSpPr>
        <p:grpSp>
          <p:nvGrpSpPr>
            <p:cNvPr id="13" name="群組 12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4" name="直線單箭頭接點 23"/>
              <p:cNvCxnSpPr>
                <a:stCxn id="25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" name="橢圓 24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2" name="直線單箭頭接點 21"/>
              <p:cNvCxnSpPr>
                <a:stCxn id="23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" name="橢圓 22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0" name="直線單箭頭接點 19"/>
              <p:cNvCxnSpPr>
                <a:stCxn id="2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" name="橢圓 2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橢圓 18"/>
            <p:cNvSpPr/>
            <p:nvPr/>
          </p:nvSpPr>
          <p:spPr bwMode="auto">
            <a:xfrm>
              <a:off x="5076056" y="3212912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4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3491880" y="188640"/>
            <a:ext cx="5524325" cy="465634"/>
            <a:chOff x="3491880" y="137319"/>
            <a:chExt cx="5524325" cy="465634"/>
          </a:xfrm>
        </p:grpSpPr>
        <p:sp>
          <p:nvSpPr>
            <p:cNvPr id="27" name="文字方塊 26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8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157968" y="216952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73" y="860719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31727" y="3212976"/>
            <a:ext cx="8964488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2800" dirty="0" smtClean="0"/>
              <a:t>本</a:t>
            </a:r>
            <a:r>
              <a:rPr lang="zh-TW" altLang="en-US" sz="2800" dirty="0"/>
              <a:t>試題另一概念在於藉由平分的具體活動中，讓學生察覺除法與乘法</a:t>
            </a:r>
            <a:r>
              <a:rPr lang="en-US" altLang="zh-TW" sz="2800" dirty="0"/>
              <a:t>(</a:t>
            </a:r>
            <a:r>
              <a:rPr lang="zh-TW" altLang="en-US" sz="2800" dirty="0"/>
              <a:t>倍數</a:t>
            </a:r>
            <a:r>
              <a:rPr lang="en-US" altLang="zh-TW" sz="2800" dirty="0"/>
              <a:t>)</a:t>
            </a:r>
            <a:r>
              <a:rPr lang="zh-TW" altLang="en-US" sz="2800" dirty="0"/>
              <a:t>的關係。</a:t>
            </a:r>
            <a:r>
              <a:rPr lang="zh-TW" altLang="en-US" sz="2800" dirty="0">
                <a:solidFill>
                  <a:srgbClr val="0000FF"/>
                </a:solidFill>
              </a:rPr>
              <a:t>熟練三位數除以一位數，商為三位數的計算</a:t>
            </a:r>
            <a:r>
              <a:rPr lang="en-US" altLang="zh-TW" sz="2800" dirty="0">
                <a:solidFill>
                  <a:srgbClr val="0000FF"/>
                </a:solidFill>
              </a:rPr>
              <a:t>(</a:t>
            </a:r>
            <a:r>
              <a:rPr lang="zh-TW" altLang="en-US" sz="2800" dirty="0">
                <a:solidFill>
                  <a:srgbClr val="0000FF"/>
                </a:solidFill>
              </a:rPr>
              <a:t>整除</a:t>
            </a:r>
            <a:r>
              <a:rPr lang="en-US" altLang="zh-TW" sz="2800" dirty="0">
                <a:solidFill>
                  <a:srgbClr val="0000FF"/>
                </a:solidFill>
              </a:rPr>
              <a:t>)</a:t>
            </a:r>
            <a:r>
              <a:rPr lang="zh-TW" altLang="en-US" sz="2800" dirty="0"/>
              <a:t>。在平分情境中，熟練地以直式計算解決三位數除以一位數的問題。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4283070" y="1955127"/>
            <a:ext cx="3312368" cy="576128"/>
            <a:chOff x="2339752" y="3212912"/>
            <a:chExt cx="3312368" cy="576128"/>
          </a:xfrm>
        </p:grpSpPr>
        <p:grpSp>
          <p:nvGrpSpPr>
            <p:cNvPr id="13" name="群組 12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4" name="直線單箭頭接點 23"/>
              <p:cNvCxnSpPr>
                <a:stCxn id="25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" name="橢圓 24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2" name="直線單箭頭接點 21"/>
              <p:cNvCxnSpPr>
                <a:stCxn id="23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" name="橢圓 22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0" name="直線單箭頭接點 19"/>
              <p:cNvCxnSpPr>
                <a:stCxn id="2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" name="橢圓 2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橢圓 18"/>
            <p:cNvSpPr/>
            <p:nvPr/>
          </p:nvSpPr>
          <p:spPr bwMode="auto">
            <a:xfrm>
              <a:off x="5076056" y="3212912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4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3491880" y="188640"/>
            <a:ext cx="5524325" cy="465634"/>
            <a:chOff x="3491880" y="137319"/>
            <a:chExt cx="5524325" cy="465634"/>
          </a:xfrm>
        </p:grpSpPr>
        <p:sp>
          <p:nvSpPr>
            <p:cNvPr id="27" name="文字方塊 26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221001" y="2217015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29" y="1923677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79512" y="3429000"/>
            <a:ext cx="8964488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TW" sz="2800" dirty="0"/>
              <a:t>本題由於數字部分較為簡易</a:t>
            </a:r>
            <a:r>
              <a:rPr lang="en-US" altLang="zh-TW" sz="2800" dirty="0"/>
              <a:t>(300</a:t>
            </a:r>
            <a:r>
              <a:rPr lang="zh-TW" altLang="zh-TW" sz="2800" dirty="0"/>
              <a:t>與</a:t>
            </a:r>
            <a:r>
              <a:rPr lang="en-US" altLang="zh-TW" sz="2800" dirty="0"/>
              <a:t>3)</a:t>
            </a:r>
            <a:r>
              <a:rPr lang="zh-TW" altLang="zh-TW" sz="2800" dirty="0"/>
              <a:t>，不難了解除式記法中「被除數」、「除數」、「商」的位置。為有效連結學生生活經驗，</a:t>
            </a:r>
            <a:r>
              <a:rPr lang="zh-TW" altLang="zh-TW" sz="2800" dirty="0">
                <a:solidFill>
                  <a:srgbClr val="0000FF"/>
                </a:solidFill>
              </a:rPr>
              <a:t>仍建議帶餘數的除法橫式記錄僅為溝通之用，在日後數學學習並不重要，勿過度強調</a:t>
            </a:r>
            <a:r>
              <a:rPr lang="zh-TW" altLang="zh-TW" sz="2800" dirty="0" smtClean="0">
                <a:solidFill>
                  <a:srgbClr val="0000FF"/>
                </a:solidFill>
              </a:rPr>
              <a:t>。</a:t>
            </a:r>
            <a:endParaRPr lang="zh-TW" altLang="zh-TW" sz="2800" dirty="0">
              <a:solidFill>
                <a:srgbClr val="0000FF"/>
              </a:solidFill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3484237" y="116632"/>
            <a:ext cx="5524325" cy="465634"/>
            <a:chOff x="3491880" y="137319"/>
            <a:chExt cx="5524325" cy="465634"/>
          </a:xfrm>
        </p:grpSpPr>
        <p:sp>
          <p:nvSpPr>
            <p:cNvPr id="27" name="文字方塊 26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4661756" y="2135336"/>
            <a:ext cx="3312368" cy="576128"/>
            <a:chOff x="2339752" y="3212912"/>
            <a:chExt cx="3312368" cy="576128"/>
          </a:xfrm>
        </p:grpSpPr>
        <p:grpSp>
          <p:nvGrpSpPr>
            <p:cNvPr id="31" name="群組 30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43" name="直線單箭頭接點 42"/>
              <p:cNvCxnSpPr>
                <a:stCxn id="4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4" name="橢圓 4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2" name="群組 31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41" name="直線單箭頭接點 40"/>
              <p:cNvCxnSpPr>
                <a:stCxn id="42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2" name="橢圓 41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3" name="群組 32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39" name="直線單箭頭接點 38"/>
              <p:cNvCxnSpPr>
                <a:stCxn id="40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0" name="橢圓 39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8" name="橢圓 37"/>
            <p:cNvSpPr/>
            <p:nvPr/>
          </p:nvSpPr>
          <p:spPr bwMode="auto">
            <a:xfrm>
              <a:off x="5076056" y="3212912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4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7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221002" y="128324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91" y="1036101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79512" y="2156997"/>
            <a:ext cx="8964488" cy="4832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        </a:t>
            </a:r>
            <a:r>
              <a:rPr lang="zh-TW" altLang="zh-TW" sz="2800" dirty="0" smtClean="0"/>
              <a:t>如</a:t>
            </a:r>
            <a:r>
              <a:rPr lang="zh-TW" altLang="zh-TW" sz="2800" dirty="0"/>
              <a:t>發覺學生確實為</a:t>
            </a:r>
            <a:r>
              <a:rPr lang="zh-TW" altLang="zh-TW" sz="2800" dirty="0">
                <a:solidFill>
                  <a:srgbClr val="FF0000"/>
                </a:solidFill>
              </a:rPr>
              <a:t>除法運算而造成學習困境</a:t>
            </a:r>
            <a:r>
              <a:rPr lang="zh-TW" altLang="zh-TW" sz="2800" dirty="0"/>
              <a:t>，建議回到初期除法學習的重點</a:t>
            </a:r>
            <a:r>
              <a:rPr lang="zh-TW" altLang="zh-TW" sz="2800" dirty="0">
                <a:solidFill>
                  <a:srgbClr val="0000FF"/>
                </a:solidFill>
              </a:rPr>
              <a:t>盡量擺在九九乘法範圍內的心算練習。</a:t>
            </a:r>
            <a:r>
              <a:rPr lang="zh-TW" altLang="zh-TW" sz="2800" dirty="0"/>
              <a:t>藉由「平分」的經驗建立，學生能</a:t>
            </a:r>
            <a:r>
              <a:rPr lang="zh-TW" altLang="zh-TW" sz="2800" dirty="0">
                <a:solidFill>
                  <a:srgbClr val="0000FF"/>
                </a:solidFill>
              </a:rPr>
              <a:t>將</a:t>
            </a:r>
            <a:r>
              <a:rPr lang="en-US" altLang="zh-TW" sz="2800" dirty="0">
                <a:solidFill>
                  <a:srgbClr val="0000FF"/>
                </a:solidFill>
              </a:rPr>
              <a:t>8</a:t>
            </a:r>
            <a:r>
              <a:rPr lang="zh-TW" altLang="zh-TW" sz="2800" dirty="0">
                <a:solidFill>
                  <a:srgbClr val="0000FF"/>
                </a:solidFill>
              </a:rPr>
              <a:t>÷</a:t>
            </a:r>
            <a:r>
              <a:rPr lang="en-US" altLang="zh-TW" sz="2800" dirty="0">
                <a:solidFill>
                  <a:srgbClr val="0000FF"/>
                </a:solidFill>
              </a:rPr>
              <a:t>2</a:t>
            </a:r>
            <a:r>
              <a:rPr lang="zh-TW" altLang="zh-TW" sz="2800" dirty="0">
                <a:solidFill>
                  <a:srgbClr val="0000FF"/>
                </a:solidFill>
              </a:rPr>
              <a:t>是多少，轉換成「</a:t>
            </a:r>
            <a:r>
              <a:rPr lang="en-US" altLang="zh-TW" sz="2800" dirty="0">
                <a:solidFill>
                  <a:srgbClr val="0000FF"/>
                </a:solidFill>
              </a:rPr>
              <a:t>2</a:t>
            </a:r>
            <a:r>
              <a:rPr lang="zh-TW" altLang="zh-TW" sz="2800" dirty="0">
                <a:solidFill>
                  <a:srgbClr val="0000FF"/>
                </a:solidFill>
              </a:rPr>
              <a:t>×多少是</a:t>
            </a:r>
            <a:r>
              <a:rPr lang="en-US" altLang="zh-TW" sz="2800" dirty="0">
                <a:solidFill>
                  <a:srgbClr val="0000FF"/>
                </a:solidFill>
              </a:rPr>
              <a:t>8</a:t>
            </a:r>
            <a:r>
              <a:rPr lang="zh-TW" altLang="zh-TW" sz="2800" dirty="0">
                <a:solidFill>
                  <a:srgbClr val="0000FF"/>
                </a:solidFill>
              </a:rPr>
              <a:t>」或「</a:t>
            </a:r>
            <a:r>
              <a:rPr lang="en-US" altLang="zh-TW" sz="2800" dirty="0">
                <a:solidFill>
                  <a:srgbClr val="0000FF"/>
                </a:solidFill>
              </a:rPr>
              <a:t>2</a:t>
            </a:r>
            <a:r>
              <a:rPr lang="zh-TW" altLang="zh-TW" sz="2800" dirty="0">
                <a:solidFill>
                  <a:srgbClr val="0000FF"/>
                </a:solidFill>
              </a:rPr>
              <a:t>的幾倍是</a:t>
            </a:r>
            <a:r>
              <a:rPr lang="en-US" altLang="zh-TW" sz="2800" dirty="0">
                <a:solidFill>
                  <a:srgbClr val="0000FF"/>
                </a:solidFill>
              </a:rPr>
              <a:t>8</a:t>
            </a:r>
            <a:r>
              <a:rPr lang="zh-TW" altLang="zh-TW" sz="2800" dirty="0">
                <a:solidFill>
                  <a:srgbClr val="0000FF"/>
                </a:solidFill>
              </a:rPr>
              <a:t>」的問題</a:t>
            </a:r>
            <a:r>
              <a:rPr lang="zh-TW" altLang="zh-TW" sz="2800" dirty="0"/>
              <a:t>，並直接利用九九乘法的經驗來回答問題，之後再慢慢調整之十位數、百位數之練習。這可視為乘除互逆的前置經驗，也是日後除法直式計算中估商的重要前置練習。</a:t>
            </a:r>
          </a:p>
          <a:p>
            <a:r>
              <a:rPr lang="en-US" altLang="zh-TW" sz="2800" dirty="0"/>
              <a:t>    </a:t>
            </a:r>
            <a:r>
              <a:rPr lang="en-US" altLang="zh-TW" sz="2800" dirty="0" smtClean="0"/>
              <a:t>   </a:t>
            </a:r>
            <a:r>
              <a:rPr lang="zh-TW" altLang="zh-TW" sz="2800" dirty="0" smtClean="0"/>
              <a:t>教師</a:t>
            </a:r>
            <a:r>
              <a:rPr lang="zh-TW" altLang="zh-TW" sz="2800" dirty="0"/>
              <a:t>應</a:t>
            </a:r>
            <a:r>
              <a:rPr lang="zh-TW" altLang="zh-TW" sz="2800" dirty="0">
                <a:solidFill>
                  <a:srgbClr val="0000FF"/>
                </a:solidFill>
              </a:rPr>
              <a:t>避免使用連減法來解決除法問題</a:t>
            </a:r>
            <a:r>
              <a:rPr lang="zh-TW" altLang="zh-TW" sz="2800" dirty="0"/>
              <a:t>，初期的「分裝」或「平分」問題可直接在較小數字範圍中操作解題</a:t>
            </a:r>
            <a:r>
              <a:rPr lang="en-US" altLang="zh-TW" sz="2800" dirty="0"/>
              <a:t>(</a:t>
            </a:r>
            <a:r>
              <a:rPr lang="zh-TW" altLang="zh-TW" sz="2800" dirty="0"/>
              <a:t>如前段所述</a:t>
            </a:r>
            <a:r>
              <a:rPr lang="en-US" altLang="zh-TW" sz="2800" dirty="0"/>
              <a:t>)</a:t>
            </a:r>
            <a:r>
              <a:rPr lang="zh-TW" altLang="zh-TW" sz="2800" dirty="0"/>
              <a:t>，並引導到如何利用倍數觀念和乘法連結。</a:t>
            </a:r>
            <a:endParaRPr lang="zh-TW" altLang="en-US" sz="2800" dirty="0"/>
          </a:p>
        </p:txBody>
      </p:sp>
      <p:grpSp>
        <p:nvGrpSpPr>
          <p:cNvPr id="26" name="群組 25"/>
          <p:cNvGrpSpPr/>
          <p:nvPr/>
        </p:nvGrpSpPr>
        <p:grpSpPr>
          <a:xfrm>
            <a:off x="3484237" y="116632"/>
            <a:ext cx="5524325" cy="465634"/>
            <a:chOff x="3491880" y="137319"/>
            <a:chExt cx="5524325" cy="465634"/>
          </a:xfrm>
        </p:grpSpPr>
        <p:sp>
          <p:nvSpPr>
            <p:cNvPr id="27" name="文字方塊 26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4838783" y="1355696"/>
            <a:ext cx="3312368" cy="576128"/>
            <a:chOff x="2339752" y="3212912"/>
            <a:chExt cx="3312368" cy="576128"/>
          </a:xfrm>
        </p:grpSpPr>
        <p:grpSp>
          <p:nvGrpSpPr>
            <p:cNvPr id="31" name="群組 30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43" name="直線單箭頭接點 42"/>
              <p:cNvCxnSpPr>
                <a:stCxn id="4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4" name="橢圓 4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2" name="群組 31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41" name="直線單箭頭接點 40"/>
              <p:cNvCxnSpPr>
                <a:stCxn id="42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2" name="橢圓 41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3" name="群組 32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39" name="直線單箭頭接點 38"/>
              <p:cNvCxnSpPr>
                <a:stCxn id="40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0" name="橢圓 39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8" name="橢圓 37"/>
            <p:cNvSpPr/>
            <p:nvPr/>
          </p:nvSpPr>
          <p:spPr bwMode="auto">
            <a:xfrm>
              <a:off x="5076056" y="3212912"/>
              <a:ext cx="576064" cy="576064"/>
            </a:xfrm>
            <a:prstGeom prst="ellipse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2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0" y="114298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7713"/>
            <a:ext cx="2961127" cy="1070287"/>
          </a:xfrm>
          <a:prstGeom prst="rect">
            <a:avLst/>
          </a:prstGeom>
        </p:spPr>
      </p:pic>
      <p:grpSp>
        <p:nvGrpSpPr>
          <p:cNvPr id="4" name="群組 12"/>
          <p:cNvGrpSpPr/>
          <p:nvPr/>
        </p:nvGrpSpPr>
        <p:grpSpPr>
          <a:xfrm>
            <a:off x="2000232" y="1142984"/>
            <a:ext cx="3312368" cy="576128"/>
            <a:chOff x="2339752" y="3212912"/>
            <a:chExt cx="3312368" cy="576128"/>
          </a:xfrm>
        </p:grpSpPr>
        <p:grpSp>
          <p:nvGrpSpPr>
            <p:cNvPr id="6" name="群組 15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5" name="直線單箭頭接點 24"/>
              <p:cNvCxnSpPr/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" name="橢圓 6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群組 24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3" name="直線單箭頭接點 22"/>
              <p:cNvCxnSpPr>
                <a:stCxn id="2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" name="橢圓 2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群組 27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1" name="直線單箭頭接點 20"/>
              <p:cNvCxnSpPr>
                <a:stCxn id="22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" name="橢圓 21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0" name="橢圓 19"/>
            <p:cNvSpPr/>
            <p:nvPr/>
          </p:nvSpPr>
          <p:spPr bwMode="auto">
            <a:xfrm>
              <a:off x="5076056" y="3212912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4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2057628"/>
            <a:ext cx="912781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群組 13"/>
          <p:cNvGrpSpPr/>
          <p:nvPr/>
        </p:nvGrpSpPr>
        <p:grpSpPr>
          <a:xfrm>
            <a:off x="3491880" y="155054"/>
            <a:ext cx="5524325" cy="465634"/>
            <a:chOff x="3491880" y="137319"/>
            <a:chExt cx="5524325" cy="465634"/>
          </a:xfrm>
        </p:grpSpPr>
        <p:sp>
          <p:nvSpPr>
            <p:cNvPr id="28" name="文字方塊 27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4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9" name="圓角化對角線角落矩形 8"/>
          <p:cNvSpPr/>
          <p:nvPr/>
        </p:nvSpPr>
        <p:spPr bwMode="auto">
          <a:xfrm>
            <a:off x="395536" y="450912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</a:t>
            </a:r>
            <a:r>
              <a:rPr lang="zh-TW" altLang="en-US" sz="2000" b="1" dirty="0" smtClean="0">
                <a:solidFill>
                  <a:srgbClr val="0000FF"/>
                </a:solidFill>
              </a:rPr>
              <a:t>：方建良</a:t>
            </a:r>
            <a:endParaRPr lang="zh-TW" alt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53177" y="1113061"/>
            <a:ext cx="86908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zh-TW" altLang="en-US" sz="2800" dirty="0"/>
              <a:t>題號</a:t>
            </a:r>
            <a:r>
              <a:rPr lang="en-US" altLang="zh-TW" sz="2800" dirty="0"/>
              <a:t>16</a:t>
            </a:r>
          </a:p>
          <a:p>
            <a:pPr>
              <a:lnSpc>
                <a:spcPts val="4200"/>
              </a:lnSpc>
            </a:pPr>
            <a:r>
              <a:rPr lang="en-US" altLang="zh-TW" sz="2800" dirty="0"/>
              <a:t>     </a:t>
            </a:r>
            <a:r>
              <a:rPr lang="zh-TW" altLang="en-US" sz="2800" dirty="0"/>
              <a:t>面積</a:t>
            </a:r>
            <a:r>
              <a:rPr lang="en-US" altLang="zh-TW" sz="2800" dirty="0"/>
              <a:t>400000</a:t>
            </a:r>
            <a:r>
              <a:rPr lang="zh-TW" altLang="en-US" sz="2800" dirty="0"/>
              <a:t>平方公尺的土地，也可以說是幾公頃？</a:t>
            </a:r>
          </a:p>
          <a:p>
            <a:pPr>
              <a:lnSpc>
                <a:spcPts val="4200"/>
              </a:lnSpc>
            </a:pPr>
            <a:r>
              <a:rPr lang="zh-TW" altLang="en-US" sz="2800" dirty="0"/>
              <a:t>① </a:t>
            </a:r>
            <a:r>
              <a:rPr lang="en-US" altLang="zh-TW" sz="2800" dirty="0"/>
              <a:t>4000</a:t>
            </a:r>
          </a:p>
          <a:p>
            <a:pPr>
              <a:lnSpc>
                <a:spcPts val="4200"/>
              </a:lnSpc>
            </a:pPr>
            <a:r>
              <a:rPr lang="en-US" altLang="zh-TW" sz="2800" dirty="0"/>
              <a:t>② 400</a:t>
            </a:r>
          </a:p>
          <a:p>
            <a:pPr>
              <a:lnSpc>
                <a:spcPts val="4200"/>
              </a:lnSpc>
            </a:pPr>
            <a:r>
              <a:rPr lang="en-US" altLang="zh-TW" sz="2800" dirty="0"/>
              <a:t>③ 40</a:t>
            </a:r>
          </a:p>
          <a:p>
            <a:pPr>
              <a:lnSpc>
                <a:spcPts val="4200"/>
              </a:lnSpc>
            </a:pPr>
            <a:r>
              <a:rPr lang="en-US" altLang="zh-TW" sz="2800" dirty="0"/>
              <a:t>④ 4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44401" y="5157192"/>
            <a:ext cx="8226056" cy="15696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N-3-19</a:t>
            </a:r>
            <a:r>
              <a:rPr lang="zh-TW" altLang="en-US" sz="2400" dirty="0"/>
              <a:t>能認識量的常用單位及其換算，並用複名數處理相關的計算問題。</a:t>
            </a:r>
          </a:p>
          <a:p>
            <a:r>
              <a:rPr lang="en-US" altLang="zh-TW" sz="2400" dirty="0"/>
              <a:t>5-n-17</a:t>
            </a:r>
            <a:r>
              <a:rPr lang="zh-TW" altLang="en-US" sz="2400" dirty="0"/>
              <a:t>能認識面積單位「公畝」、「公頃」、「平方公里」及其關係，並做相關計算</a:t>
            </a:r>
            <a:r>
              <a:rPr lang="zh-TW" altLang="en-US" sz="2400" dirty="0" smtClean="0"/>
              <a:t>。</a:t>
            </a:r>
            <a:endParaRPr lang="zh-TW" altLang="en-US" sz="24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3367031" y="137319"/>
            <a:ext cx="5524325" cy="465634"/>
            <a:chOff x="3491880" y="137319"/>
            <a:chExt cx="5524325" cy="465634"/>
          </a:xfrm>
        </p:grpSpPr>
        <p:sp>
          <p:nvSpPr>
            <p:cNvPr id="14" name="文字方塊 13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5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-108520" y="3604305"/>
            <a:ext cx="8788910" cy="3284984"/>
            <a:chOff x="-40446" y="3573016"/>
            <a:chExt cx="8788910" cy="3284984"/>
          </a:xfrm>
        </p:grpSpPr>
        <p:grpSp>
          <p:nvGrpSpPr>
            <p:cNvPr id="10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1619672" y="3573016"/>
              <a:ext cx="7128792" cy="2160240"/>
            </a:xfrm>
            <a:prstGeom prst="cloudCallout">
              <a:avLst>
                <a:gd name="adj1" fmla="val -41897"/>
                <a:gd name="adj2" fmla="val 56369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319261" y="4005064"/>
              <a:ext cx="60200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zh-TW" sz="3200" dirty="0"/>
                <a:t>本題在評量學生</a:t>
              </a:r>
              <a:r>
                <a:rPr lang="zh-TW" altLang="zh-TW" sz="3200" dirty="0" smtClean="0"/>
                <a:t>對</a:t>
              </a:r>
              <a:r>
                <a:rPr lang="zh-TW" altLang="en-US" sz="3200" b="1" dirty="0">
                  <a:solidFill>
                    <a:srgbClr val="0000FF"/>
                  </a:solidFill>
                </a:rPr>
                <a:t>面積單位量的換算</a:t>
              </a:r>
              <a:r>
                <a:rPr lang="en-US" altLang="zh-TW" sz="3200" b="1" dirty="0">
                  <a:solidFill>
                    <a:srgbClr val="0000FF"/>
                  </a:solidFill>
                </a:rPr>
                <a:t>(</a:t>
              </a:r>
              <a:r>
                <a:rPr lang="zh-TW" altLang="en-US" sz="3200" b="1" dirty="0">
                  <a:solidFill>
                    <a:srgbClr val="0000FF"/>
                  </a:solidFill>
                </a:rPr>
                <a:t>二步驟</a:t>
              </a:r>
              <a:r>
                <a:rPr lang="en-US" altLang="zh-TW" sz="3200" b="1" dirty="0">
                  <a:solidFill>
                    <a:srgbClr val="0000FF"/>
                  </a:solidFill>
                </a:rPr>
                <a:t>)</a:t>
              </a:r>
              <a:endParaRPr lang="zh-TW" altLang="en-US" sz="3200" dirty="0"/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453177" y="1113061"/>
            <a:ext cx="86908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zh-TW" altLang="en-US" sz="2800" dirty="0"/>
              <a:t>題號</a:t>
            </a:r>
            <a:r>
              <a:rPr lang="en-US" altLang="zh-TW" sz="2800" dirty="0"/>
              <a:t>16</a:t>
            </a:r>
          </a:p>
          <a:p>
            <a:pPr>
              <a:lnSpc>
                <a:spcPts val="4200"/>
              </a:lnSpc>
            </a:pPr>
            <a:r>
              <a:rPr lang="en-US" altLang="zh-TW" sz="2800" dirty="0"/>
              <a:t>     </a:t>
            </a:r>
            <a:r>
              <a:rPr lang="zh-TW" altLang="en-US" sz="2800" dirty="0"/>
              <a:t>面積</a:t>
            </a:r>
            <a:r>
              <a:rPr lang="en-US" altLang="zh-TW" sz="2800" dirty="0"/>
              <a:t>400000</a:t>
            </a:r>
            <a:r>
              <a:rPr lang="zh-TW" altLang="en-US" sz="2800" dirty="0"/>
              <a:t>平方公尺的土地，也可以說是幾公頃？</a:t>
            </a:r>
          </a:p>
          <a:p>
            <a:pPr>
              <a:lnSpc>
                <a:spcPts val="4200"/>
              </a:lnSpc>
            </a:pPr>
            <a:r>
              <a:rPr lang="zh-TW" altLang="en-US" sz="2800" dirty="0"/>
              <a:t>① </a:t>
            </a:r>
            <a:r>
              <a:rPr lang="en-US" altLang="zh-TW" sz="2800" dirty="0"/>
              <a:t>4000</a:t>
            </a:r>
          </a:p>
          <a:p>
            <a:pPr>
              <a:lnSpc>
                <a:spcPts val="4200"/>
              </a:lnSpc>
            </a:pPr>
            <a:r>
              <a:rPr lang="en-US" altLang="zh-TW" sz="2800" dirty="0"/>
              <a:t>② 400</a:t>
            </a:r>
          </a:p>
          <a:p>
            <a:pPr>
              <a:lnSpc>
                <a:spcPts val="4200"/>
              </a:lnSpc>
            </a:pPr>
            <a:r>
              <a:rPr lang="en-US" altLang="zh-TW" sz="2800" dirty="0"/>
              <a:t>③ 40</a:t>
            </a:r>
          </a:p>
          <a:p>
            <a:pPr>
              <a:lnSpc>
                <a:spcPts val="4200"/>
              </a:lnSpc>
            </a:pPr>
            <a:r>
              <a:rPr lang="en-US" altLang="zh-TW" sz="2800" dirty="0"/>
              <a:t>④ 4</a:t>
            </a:r>
          </a:p>
        </p:txBody>
      </p:sp>
    </p:spTree>
    <p:extLst>
      <p:ext uri="{BB962C8B-B14F-4D97-AF65-F5344CB8AC3E}">
        <p14:creationId xmlns:p14="http://schemas.microsoft.com/office/powerpoint/2010/main" val="25367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808483"/>
            <a:ext cx="9204735" cy="1755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1289692">
            <a:off x="173675" y="126876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sp>
        <p:nvSpPr>
          <p:cNvPr id="4" name="矩形 3"/>
          <p:cNvSpPr/>
          <p:nvPr/>
        </p:nvSpPr>
        <p:spPr>
          <a:xfrm>
            <a:off x="1849474" y="5209364"/>
            <a:ext cx="7188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值得探討的是學生</a:t>
            </a:r>
            <a:r>
              <a:rPr lang="zh-TW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TW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單位量概念未知，亦或是運算</a:t>
            </a:r>
            <a:r>
              <a:rPr lang="en-US" altLang="zh-TW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換算</a:t>
            </a:r>
            <a:r>
              <a:rPr lang="en-US" altLang="zh-TW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錯誤導致選答錯誤。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3491880" y="116632"/>
            <a:ext cx="5524325" cy="465634"/>
            <a:chOff x="3491880" y="137319"/>
            <a:chExt cx="5524325" cy="465634"/>
          </a:xfrm>
        </p:grpSpPr>
        <p:sp>
          <p:nvSpPr>
            <p:cNvPr id="14" name="文字方塊 13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276" y="1927971"/>
            <a:ext cx="7368172" cy="28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343222" y="1127939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5" y="5155006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79512" y="1796052"/>
            <a:ext cx="8964488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zh-TW" sz="2800" dirty="0"/>
              <a:t>本題初步概念在認識</a:t>
            </a:r>
            <a:r>
              <a:rPr lang="zh-TW" altLang="zh-TW" sz="2800" dirty="0">
                <a:solidFill>
                  <a:srgbClr val="0000FF"/>
                </a:solidFill>
              </a:rPr>
              <a:t>「公畝」、「公頃」、「平方公尺」</a:t>
            </a:r>
            <a:r>
              <a:rPr lang="zh-TW" altLang="zh-TW" sz="2800" dirty="0"/>
              <a:t>，及公畝和公頃、公頃和平方公尺、公畝和平方公尺的關係，並以整數進行換算與計算</a:t>
            </a:r>
            <a:r>
              <a:rPr lang="zh-TW" altLang="zh-TW" sz="2800" dirty="0" smtClean="0"/>
              <a:t>。</a:t>
            </a:r>
            <a:endParaRPr lang="zh-TW" altLang="en-US" sz="28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3503833" y="116632"/>
            <a:ext cx="5524325" cy="465634"/>
            <a:chOff x="3491880" y="137319"/>
            <a:chExt cx="5524325" cy="465634"/>
          </a:xfrm>
        </p:grpSpPr>
        <p:sp>
          <p:nvSpPr>
            <p:cNvPr id="13" name="文字方塊 1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2346708" y="1113293"/>
            <a:ext cx="1484548" cy="576128"/>
            <a:chOff x="2339752" y="3212912"/>
            <a:chExt cx="1484548" cy="576128"/>
          </a:xfrm>
        </p:grpSpPr>
        <p:grpSp>
          <p:nvGrpSpPr>
            <p:cNvPr id="30" name="群組 29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42" name="直線單箭頭接點 41"/>
              <p:cNvCxnSpPr>
                <a:stCxn id="43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3" name="橢圓 42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1" name="橢圓 40"/>
            <p:cNvSpPr/>
            <p:nvPr/>
          </p:nvSpPr>
          <p:spPr bwMode="auto">
            <a:xfrm>
              <a:off x="3248236" y="3212912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2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741" y="3709608"/>
            <a:ext cx="4861224" cy="314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97625" y="1555507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58" y="1646898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79512" y="2807355"/>
            <a:ext cx="8964488" cy="3785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zh-TW" sz="2800" dirty="0" smtClean="0"/>
              <a:t>教學</a:t>
            </a:r>
            <a:r>
              <a:rPr lang="zh-TW" altLang="zh-TW" sz="2800" dirty="0"/>
              <a:t>原則建議仍應聚焦在認識「公畝」、「公頃」、「平方公尺」之單位量上。亦即認識</a:t>
            </a:r>
            <a:r>
              <a:rPr lang="en-US" altLang="zh-TW" sz="2800" dirty="0">
                <a:solidFill>
                  <a:srgbClr val="0000FF"/>
                </a:solidFill>
              </a:rPr>
              <a:t>1 </a:t>
            </a:r>
            <a:r>
              <a:rPr lang="zh-TW" altLang="zh-TW" sz="2800" dirty="0">
                <a:solidFill>
                  <a:srgbClr val="0000FF"/>
                </a:solidFill>
              </a:rPr>
              <a:t>公畝</a:t>
            </a:r>
            <a:r>
              <a:rPr lang="en-US" altLang="zh-TW" sz="2800" dirty="0">
                <a:solidFill>
                  <a:srgbClr val="0000FF"/>
                </a:solidFill>
              </a:rPr>
              <a:t>=100 </a:t>
            </a:r>
            <a:r>
              <a:rPr lang="zh-TW" altLang="zh-TW" sz="2800" dirty="0">
                <a:solidFill>
                  <a:srgbClr val="0000FF"/>
                </a:solidFill>
              </a:rPr>
              <a:t>平方公尺；</a:t>
            </a:r>
            <a:r>
              <a:rPr lang="en-US" altLang="zh-TW" sz="2800" dirty="0">
                <a:solidFill>
                  <a:srgbClr val="0000FF"/>
                </a:solidFill>
              </a:rPr>
              <a:t>1 </a:t>
            </a:r>
            <a:r>
              <a:rPr lang="zh-TW" altLang="zh-TW" sz="2800" dirty="0">
                <a:solidFill>
                  <a:srgbClr val="0000FF"/>
                </a:solidFill>
              </a:rPr>
              <a:t>公頃</a:t>
            </a:r>
            <a:r>
              <a:rPr lang="en-US" altLang="zh-TW" sz="2800" dirty="0">
                <a:solidFill>
                  <a:srgbClr val="0000FF"/>
                </a:solidFill>
              </a:rPr>
              <a:t>=100</a:t>
            </a:r>
            <a:r>
              <a:rPr lang="zh-TW" altLang="zh-TW" sz="2800" dirty="0">
                <a:solidFill>
                  <a:srgbClr val="0000FF"/>
                </a:solidFill>
              </a:rPr>
              <a:t>公畝</a:t>
            </a:r>
            <a:r>
              <a:rPr lang="zh-TW" altLang="zh-TW" sz="2800" dirty="0"/>
              <a:t>。進而透過換算了解</a:t>
            </a:r>
            <a:r>
              <a:rPr lang="en-US" altLang="zh-TW" sz="2800" dirty="0">
                <a:solidFill>
                  <a:srgbClr val="0000FF"/>
                </a:solidFill>
              </a:rPr>
              <a:t>1 </a:t>
            </a:r>
            <a:r>
              <a:rPr lang="zh-TW" altLang="zh-TW" sz="2800" dirty="0">
                <a:solidFill>
                  <a:srgbClr val="0000FF"/>
                </a:solidFill>
              </a:rPr>
              <a:t>公頃</a:t>
            </a:r>
            <a:r>
              <a:rPr lang="en-US" altLang="zh-TW" sz="2800" dirty="0">
                <a:solidFill>
                  <a:srgbClr val="0000FF"/>
                </a:solidFill>
              </a:rPr>
              <a:t>=10000 </a:t>
            </a:r>
            <a:r>
              <a:rPr lang="zh-TW" altLang="zh-TW" sz="2800" dirty="0">
                <a:solidFill>
                  <a:srgbClr val="0000FF"/>
                </a:solidFill>
              </a:rPr>
              <a:t>平方公尺</a:t>
            </a:r>
            <a:r>
              <a:rPr lang="zh-TW" altLang="zh-TW" sz="2800" dirty="0"/>
              <a:t>並做其應用。在</a:t>
            </a:r>
            <a:r>
              <a:rPr lang="zh-TW" altLang="zh-TW" sz="2800" dirty="0">
                <a:solidFill>
                  <a:srgbClr val="FF0000"/>
                </a:solidFill>
              </a:rPr>
              <a:t>學生尚未對相關單位量建立基本關係時</a:t>
            </a:r>
            <a:r>
              <a:rPr lang="zh-TW" altLang="zh-TW" sz="2800" dirty="0"/>
              <a:t>，建議勿過度要求，甚至</a:t>
            </a:r>
            <a:r>
              <a:rPr lang="zh-TW" altLang="zh-TW" sz="2800" dirty="0">
                <a:solidFill>
                  <a:srgbClr val="FF0000"/>
                </a:solidFill>
              </a:rPr>
              <a:t>不要做反方向的換算</a:t>
            </a:r>
            <a:r>
              <a:rPr lang="en-US" altLang="zh-TW" sz="2800" dirty="0">
                <a:solidFill>
                  <a:srgbClr val="FF0000"/>
                </a:solidFill>
              </a:rPr>
              <a:t>(</a:t>
            </a:r>
            <a:r>
              <a:rPr lang="zh-TW" altLang="zh-TW" sz="2800" dirty="0">
                <a:solidFill>
                  <a:srgbClr val="FF0000"/>
                </a:solidFill>
              </a:rPr>
              <a:t>涉及分數或小數之運算</a:t>
            </a:r>
            <a:r>
              <a:rPr lang="en-US" altLang="zh-TW" sz="2800" dirty="0">
                <a:solidFill>
                  <a:srgbClr val="FF0000"/>
                </a:solidFill>
              </a:rPr>
              <a:t>)</a:t>
            </a:r>
            <a:r>
              <a:rPr lang="zh-TW" altLang="zh-TW" sz="2800" dirty="0"/>
              <a:t>。</a:t>
            </a:r>
            <a:endParaRPr lang="zh-TW" altLang="en-US" sz="28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3503833" y="116632"/>
            <a:ext cx="5524325" cy="465634"/>
            <a:chOff x="3491880" y="137319"/>
            <a:chExt cx="5524325" cy="465634"/>
          </a:xfrm>
        </p:grpSpPr>
        <p:sp>
          <p:nvSpPr>
            <p:cNvPr id="13" name="文字方塊 1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4385074" y="1646898"/>
            <a:ext cx="1484548" cy="576128"/>
            <a:chOff x="2339752" y="3212912"/>
            <a:chExt cx="1484548" cy="576128"/>
          </a:xfrm>
        </p:grpSpPr>
        <p:grpSp>
          <p:nvGrpSpPr>
            <p:cNvPr id="30" name="群組 29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42" name="直線單箭頭接點 41"/>
              <p:cNvCxnSpPr>
                <a:stCxn id="43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3" name="橢圓 42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1" name="橢圓 40"/>
            <p:cNvSpPr/>
            <p:nvPr/>
          </p:nvSpPr>
          <p:spPr bwMode="auto">
            <a:xfrm>
              <a:off x="3248236" y="3212912"/>
              <a:ext cx="576064" cy="576064"/>
            </a:xfrm>
            <a:prstGeom prst="ellipse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1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9" name="圓角化對角線角落矩形 8"/>
          <p:cNvSpPr/>
          <p:nvPr/>
        </p:nvSpPr>
        <p:spPr bwMode="auto">
          <a:xfrm>
            <a:off x="395536" y="4779149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9900CC"/>
                </a:solidFill>
              </a:rPr>
              <a:t>分析者</a:t>
            </a:r>
            <a:r>
              <a:rPr lang="zh-TW" altLang="en-US" sz="2000" b="1" dirty="0" smtClean="0">
                <a:solidFill>
                  <a:srgbClr val="9900CC"/>
                </a:solidFill>
              </a:rPr>
              <a:t>：陳沅</a:t>
            </a:r>
            <a:endParaRPr lang="zh-TW" altLang="en-US" sz="2000" b="1" dirty="0">
              <a:solidFill>
                <a:srgbClr val="9900CC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5536" y="1124744"/>
            <a:ext cx="84937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800" dirty="0"/>
              <a:t>題號</a:t>
            </a:r>
            <a:r>
              <a:rPr lang="en-US" altLang="zh-TW" sz="2800" dirty="0"/>
              <a:t>21</a:t>
            </a:r>
          </a:p>
          <a:p>
            <a:pPr>
              <a:lnSpc>
                <a:spcPts val="3600"/>
              </a:lnSpc>
            </a:pPr>
            <a:r>
              <a:rPr lang="en-US" altLang="zh-TW" sz="2800" dirty="0"/>
              <a:t>    </a:t>
            </a:r>
            <a:r>
              <a:rPr lang="zh-TW" altLang="en-US" sz="2800" dirty="0"/>
              <a:t>曉華每天存</a:t>
            </a:r>
            <a:r>
              <a:rPr lang="en-US" altLang="zh-TW" sz="2800" dirty="0"/>
              <a:t>50</a:t>
            </a:r>
            <a:r>
              <a:rPr lang="zh-TW" altLang="en-US" sz="2800" dirty="0"/>
              <a:t>元，小明每週存</a:t>
            </a:r>
            <a:r>
              <a:rPr lang="en-US" altLang="zh-TW" sz="2800" dirty="0"/>
              <a:t>50</a:t>
            </a:r>
            <a:r>
              <a:rPr lang="zh-TW" altLang="en-US" sz="2800" dirty="0"/>
              <a:t>元，請問下列哪個算式不能算出兩個人</a:t>
            </a:r>
            <a:r>
              <a:rPr lang="en-US" altLang="zh-TW" sz="2800" dirty="0"/>
              <a:t>6</a:t>
            </a:r>
            <a:r>
              <a:rPr lang="zh-TW" altLang="en-US" sz="2800" dirty="0"/>
              <a:t>週後一共存了多少錢？</a:t>
            </a:r>
          </a:p>
          <a:p>
            <a:pPr>
              <a:lnSpc>
                <a:spcPts val="3600"/>
              </a:lnSpc>
            </a:pPr>
            <a:r>
              <a:rPr lang="zh-TW" altLang="en-US" sz="2800" dirty="0"/>
              <a:t>① </a:t>
            </a:r>
            <a:r>
              <a:rPr lang="en-US" altLang="zh-TW" sz="2800" dirty="0"/>
              <a:t>( 50</a:t>
            </a:r>
            <a:r>
              <a:rPr lang="zh-TW" altLang="en-US" sz="2800" dirty="0"/>
              <a:t>＋</a:t>
            </a:r>
            <a:r>
              <a:rPr lang="en-US" altLang="zh-TW" sz="2800" dirty="0"/>
              <a:t>50 ) ×6</a:t>
            </a:r>
          </a:p>
          <a:p>
            <a:pPr>
              <a:lnSpc>
                <a:spcPts val="3600"/>
              </a:lnSpc>
            </a:pPr>
            <a:r>
              <a:rPr lang="en-US" altLang="zh-TW" sz="2800" dirty="0"/>
              <a:t>② 50× ( 7</a:t>
            </a:r>
            <a:r>
              <a:rPr lang="zh-TW" altLang="en-US" sz="2800" dirty="0"/>
              <a:t>＋</a:t>
            </a:r>
            <a:r>
              <a:rPr lang="en-US" altLang="zh-TW" sz="2800" dirty="0"/>
              <a:t>1 ) ×6</a:t>
            </a:r>
          </a:p>
          <a:p>
            <a:pPr>
              <a:lnSpc>
                <a:spcPts val="3600"/>
              </a:lnSpc>
            </a:pPr>
            <a:r>
              <a:rPr lang="en-US" altLang="zh-TW" sz="2800" dirty="0"/>
              <a:t>③ ( 50× 7</a:t>
            </a:r>
            <a:r>
              <a:rPr lang="zh-TW" altLang="en-US" sz="2800" dirty="0"/>
              <a:t>＋</a:t>
            </a:r>
            <a:r>
              <a:rPr lang="en-US" altLang="zh-TW" sz="2800" dirty="0"/>
              <a:t>50 ) ×6</a:t>
            </a:r>
          </a:p>
          <a:p>
            <a:pPr>
              <a:lnSpc>
                <a:spcPts val="3600"/>
              </a:lnSpc>
            </a:pPr>
            <a:r>
              <a:rPr lang="en-US" altLang="zh-TW" sz="2800" dirty="0"/>
              <a:t>④ 50× ( 7×6</a:t>
            </a:r>
            <a:r>
              <a:rPr lang="zh-TW" altLang="en-US" sz="2800" dirty="0"/>
              <a:t>＋</a:t>
            </a:r>
            <a:r>
              <a:rPr lang="en-US" altLang="zh-TW" sz="2800" dirty="0"/>
              <a:t>6 )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44401" y="5427221"/>
            <a:ext cx="8226056" cy="95410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5-a-01 </a:t>
            </a:r>
            <a:r>
              <a:rPr lang="zh-TW" altLang="en-US" sz="2800" dirty="0"/>
              <a:t>能在具體情境中，理解乘法對加法的分配律，並運用於簡化心算。</a:t>
            </a:r>
          </a:p>
        </p:txBody>
      </p:sp>
    </p:spTree>
    <p:extLst>
      <p:ext uri="{BB962C8B-B14F-4D97-AF65-F5344CB8AC3E}">
        <p14:creationId xmlns:p14="http://schemas.microsoft.com/office/powerpoint/2010/main" val="38925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9900CC"/>
                </a:solidFill>
              </a:rPr>
              <a:t>分析者：陳沅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-108520" y="4460410"/>
            <a:ext cx="9148950" cy="2428879"/>
            <a:chOff x="-40446" y="4429121"/>
            <a:chExt cx="9148950" cy="2428879"/>
          </a:xfrm>
        </p:grpSpPr>
        <p:grpSp>
          <p:nvGrpSpPr>
            <p:cNvPr id="10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1979712" y="4429121"/>
              <a:ext cx="7128792" cy="2160240"/>
            </a:xfrm>
            <a:prstGeom prst="cloudCallout">
              <a:avLst>
                <a:gd name="adj1" fmla="val -53839"/>
                <a:gd name="adj2" fmla="val -29748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712553" y="4815312"/>
              <a:ext cx="6020015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zh-TW" sz="2800" dirty="0"/>
                <a:t>本題在評量</a:t>
              </a:r>
              <a:r>
                <a:rPr lang="zh-TW" altLang="zh-TW" sz="2800" dirty="0" smtClean="0"/>
                <a:t>學生</a:t>
              </a:r>
              <a:r>
                <a:rPr lang="zh-TW" altLang="en-US" sz="2800" b="1" dirty="0">
                  <a:solidFill>
                    <a:srgbClr val="0000FF"/>
                  </a:solidFill>
                </a:rPr>
                <a:t>能理解每天與每週存的錢是七倍，並清晰解讀整數四則混合計算式的意義</a:t>
              </a:r>
              <a:endParaRPr lang="zh-TW" altLang="en-US" sz="2800" dirty="0"/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503271" y="1071510"/>
            <a:ext cx="8493797" cy="329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400" dirty="0"/>
              <a:t>題號</a:t>
            </a:r>
            <a:r>
              <a:rPr lang="en-US" altLang="zh-TW" sz="2400" dirty="0"/>
              <a:t>21</a:t>
            </a:r>
          </a:p>
          <a:p>
            <a:pPr>
              <a:lnSpc>
                <a:spcPts val="3600"/>
              </a:lnSpc>
            </a:pPr>
            <a:r>
              <a:rPr lang="en-US" altLang="zh-TW" sz="2400" dirty="0"/>
              <a:t>    </a:t>
            </a:r>
            <a:r>
              <a:rPr lang="zh-TW" altLang="en-US" sz="2400" dirty="0"/>
              <a:t>曉華每天存</a:t>
            </a:r>
            <a:r>
              <a:rPr lang="en-US" altLang="zh-TW" sz="2400" dirty="0"/>
              <a:t>50</a:t>
            </a:r>
            <a:r>
              <a:rPr lang="zh-TW" altLang="en-US" sz="2400" dirty="0"/>
              <a:t>元，小明每週存</a:t>
            </a:r>
            <a:r>
              <a:rPr lang="en-US" altLang="zh-TW" sz="2400" dirty="0"/>
              <a:t>50</a:t>
            </a:r>
            <a:r>
              <a:rPr lang="zh-TW" altLang="en-US" sz="2400" dirty="0"/>
              <a:t>元，請問下列哪個算式不能算出兩個人</a:t>
            </a:r>
            <a:r>
              <a:rPr lang="en-US" altLang="zh-TW" sz="2400" dirty="0"/>
              <a:t>6</a:t>
            </a:r>
            <a:r>
              <a:rPr lang="zh-TW" altLang="en-US" sz="2400" dirty="0"/>
              <a:t>週後一共存了多少錢？</a:t>
            </a:r>
          </a:p>
          <a:p>
            <a:pPr>
              <a:lnSpc>
                <a:spcPts val="3600"/>
              </a:lnSpc>
            </a:pPr>
            <a:r>
              <a:rPr lang="zh-TW" altLang="en-US" sz="2400" dirty="0"/>
              <a:t>① </a:t>
            </a:r>
            <a:r>
              <a:rPr lang="en-US" altLang="zh-TW" sz="2400" dirty="0"/>
              <a:t>( 50</a:t>
            </a:r>
            <a:r>
              <a:rPr lang="zh-TW" altLang="en-US" sz="2400" dirty="0"/>
              <a:t>＋</a:t>
            </a:r>
            <a:r>
              <a:rPr lang="en-US" altLang="zh-TW" sz="2400" dirty="0"/>
              <a:t>50 ) ×6</a:t>
            </a:r>
          </a:p>
          <a:p>
            <a:pPr>
              <a:lnSpc>
                <a:spcPts val="3600"/>
              </a:lnSpc>
            </a:pPr>
            <a:r>
              <a:rPr lang="en-US" altLang="zh-TW" sz="2400" dirty="0"/>
              <a:t>② 50× ( 7</a:t>
            </a:r>
            <a:r>
              <a:rPr lang="zh-TW" altLang="en-US" sz="2400" dirty="0"/>
              <a:t>＋</a:t>
            </a:r>
            <a:r>
              <a:rPr lang="en-US" altLang="zh-TW" sz="2400" dirty="0"/>
              <a:t>1 ) ×6</a:t>
            </a:r>
          </a:p>
          <a:p>
            <a:pPr>
              <a:lnSpc>
                <a:spcPts val="3600"/>
              </a:lnSpc>
            </a:pPr>
            <a:r>
              <a:rPr lang="en-US" altLang="zh-TW" sz="2400" dirty="0"/>
              <a:t>③ ( 50× 7</a:t>
            </a:r>
            <a:r>
              <a:rPr lang="zh-TW" altLang="en-US" sz="2400" dirty="0"/>
              <a:t>＋</a:t>
            </a:r>
            <a:r>
              <a:rPr lang="en-US" altLang="zh-TW" sz="2400" dirty="0"/>
              <a:t>50 ) ×6</a:t>
            </a:r>
          </a:p>
          <a:p>
            <a:pPr>
              <a:lnSpc>
                <a:spcPts val="3600"/>
              </a:lnSpc>
            </a:pPr>
            <a:r>
              <a:rPr lang="en-US" altLang="zh-TW" sz="2400" dirty="0"/>
              <a:t>④ 50× ( 7×6</a:t>
            </a:r>
            <a:r>
              <a:rPr lang="zh-TW" altLang="en-US" sz="2400" dirty="0"/>
              <a:t>＋</a:t>
            </a:r>
            <a:r>
              <a:rPr lang="en-US" altLang="zh-TW" sz="2400" dirty="0"/>
              <a:t>6 )</a:t>
            </a:r>
          </a:p>
        </p:txBody>
      </p:sp>
    </p:spTree>
    <p:extLst>
      <p:ext uri="{BB962C8B-B14F-4D97-AF65-F5344CB8AC3E}">
        <p14:creationId xmlns:p14="http://schemas.microsoft.com/office/powerpoint/2010/main" val="4132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013177"/>
            <a:ext cx="9204735" cy="155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1289692">
            <a:off x="173675" y="126876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9900CC"/>
                </a:solidFill>
              </a:rPr>
              <a:t>分析者：陳沅</a:t>
            </a:r>
          </a:p>
        </p:txBody>
      </p:sp>
      <p:sp>
        <p:nvSpPr>
          <p:cNvPr id="4" name="矩形 3"/>
          <p:cNvSpPr/>
          <p:nvPr/>
        </p:nvSpPr>
        <p:spPr>
          <a:xfrm>
            <a:off x="1775977" y="5157192"/>
            <a:ext cx="71885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TW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TW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％的學生選擇選項</a:t>
            </a:r>
            <a:r>
              <a:rPr lang="en-US" altLang="zh-TW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zh-TW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低分組</a:t>
            </a:r>
            <a:r>
              <a:rPr lang="en-US" altLang="zh-TW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r>
              <a:rPr lang="zh-TW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，高分組</a:t>
            </a:r>
            <a:r>
              <a:rPr lang="en-US" altLang="zh-TW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4%)</a:t>
            </a:r>
            <a:r>
              <a:rPr lang="zh-TW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zh-TW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zh-TW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低分組選答可能的原因是無法理解一週和一天的天數和是</a:t>
            </a:r>
            <a:r>
              <a:rPr lang="en-US" altLang="zh-TW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</a:t>
            </a:r>
            <a:r>
              <a:rPr lang="zh-TW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TW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TW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37" y="1938337"/>
            <a:ext cx="6709983" cy="319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281783" y="1658399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9900CC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35" y="1911525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11345" y="3068960"/>
            <a:ext cx="8964488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200" dirty="0"/>
              <a:t>本題教學重點首先讓學生</a:t>
            </a:r>
            <a:r>
              <a:rPr lang="zh-TW" altLang="en-US" sz="3200" dirty="0">
                <a:solidFill>
                  <a:srgbClr val="0000FF"/>
                </a:solidFill>
              </a:rPr>
              <a:t>了解每一週和每一天的差異與轉換的關係</a:t>
            </a:r>
            <a:r>
              <a:rPr lang="zh-TW" altLang="en-US" sz="3200" dirty="0"/>
              <a:t>，其次</a:t>
            </a:r>
            <a:r>
              <a:rPr lang="zh-TW" altLang="en-US" sz="3200" dirty="0">
                <a:solidFill>
                  <a:srgbClr val="0000FF"/>
                </a:solidFill>
              </a:rPr>
              <a:t>協助學生能熟練整數四則混合計算的規則</a:t>
            </a:r>
            <a:r>
              <a:rPr lang="zh-TW" altLang="en-US" sz="3200" dirty="0"/>
              <a:t>，並能</a:t>
            </a:r>
            <a:r>
              <a:rPr lang="zh-TW" altLang="en-US" sz="3200" dirty="0">
                <a:solidFill>
                  <a:srgbClr val="0000FF"/>
                </a:solidFill>
              </a:rPr>
              <a:t>熟練加法與乘法的分配律</a:t>
            </a:r>
            <a:r>
              <a:rPr lang="zh-TW" altLang="en-US" sz="3200" dirty="0"/>
              <a:t>，教學時可透過以下步驟幫助學生了解意義：</a:t>
            </a:r>
          </a:p>
          <a:p>
            <a:pPr>
              <a:lnSpc>
                <a:spcPts val="4400"/>
              </a:lnSpc>
            </a:pPr>
            <a:r>
              <a:rPr lang="zh-TW" altLang="en-US" sz="3200" dirty="0"/>
              <a:t>步驟一：協助學生了解曉華和小明兩個人在</a:t>
            </a:r>
            <a:r>
              <a:rPr lang="en-US" altLang="zh-TW" sz="3200" dirty="0"/>
              <a:t>6</a:t>
            </a:r>
            <a:r>
              <a:rPr lang="zh-TW" altLang="en-US" sz="3200" dirty="0"/>
              <a:t>週後一共存了多少錢，是將兩</a:t>
            </a:r>
            <a:r>
              <a:rPr lang="zh-TW" altLang="en-US" sz="3200" dirty="0" smtClean="0"/>
              <a:t>人</a:t>
            </a:r>
            <a:r>
              <a:rPr lang="en-US" altLang="zh-TW" sz="3200" dirty="0" smtClean="0"/>
              <a:t>6</a:t>
            </a:r>
            <a:r>
              <a:rPr lang="zh-TW" altLang="en-US" sz="3200" dirty="0"/>
              <a:t>週所存的錢相加。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4458662" y="1965125"/>
            <a:ext cx="4276092" cy="576192"/>
            <a:chOff x="2339752" y="3212912"/>
            <a:chExt cx="4276092" cy="576192"/>
          </a:xfrm>
        </p:grpSpPr>
        <p:grpSp>
          <p:nvGrpSpPr>
            <p:cNvPr id="13" name="群組 12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4" name="直線單箭頭接點 23"/>
              <p:cNvCxnSpPr>
                <a:stCxn id="25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" name="橢圓 24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2" name="直線單箭頭接點 21"/>
              <p:cNvCxnSpPr>
                <a:stCxn id="23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" name="橢圓 22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0" name="直線單箭頭接點 19"/>
              <p:cNvCxnSpPr>
                <a:stCxn id="2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" name="橢圓 2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507605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18" name="直線單箭頭接點 17"/>
              <p:cNvCxnSpPr>
                <a:stCxn id="19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9" name="橢圓 18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橢圓 16"/>
            <p:cNvSpPr/>
            <p:nvPr/>
          </p:nvSpPr>
          <p:spPr bwMode="auto">
            <a:xfrm>
              <a:off x="6039780" y="3213040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3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170801" y="2404991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9900CC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01" y="2107308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13030" y="3573016"/>
            <a:ext cx="8964488" cy="1729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2800" dirty="0"/>
              <a:t>步驟二：協助學生理解每天存</a:t>
            </a:r>
            <a:r>
              <a:rPr lang="en-US" altLang="zh-TW" sz="2800" dirty="0"/>
              <a:t>X</a:t>
            </a:r>
            <a:r>
              <a:rPr lang="zh-TW" altLang="en-US" sz="2800" dirty="0"/>
              <a:t>元和每週存</a:t>
            </a:r>
            <a:r>
              <a:rPr lang="en-US" altLang="zh-TW" sz="2800" dirty="0"/>
              <a:t>Y</a:t>
            </a:r>
            <a:r>
              <a:rPr lang="zh-TW" altLang="en-US" sz="2800" dirty="0"/>
              <a:t>元，相加時要考慮</a:t>
            </a:r>
            <a:r>
              <a:rPr lang="en-US" altLang="zh-TW" sz="2800" dirty="0"/>
              <a:t>X</a:t>
            </a:r>
            <a:r>
              <a:rPr lang="zh-TW" altLang="en-US" sz="2800" dirty="0"/>
              <a:t>元和</a:t>
            </a:r>
            <a:r>
              <a:rPr lang="en-US" altLang="zh-TW" sz="2800" dirty="0"/>
              <a:t>Y</a:t>
            </a:r>
            <a:r>
              <a:rPr lang="zh-TW" altLang="en-US" sz="2800" dirty="0" smtClean="0"/>
              <a:t>元的</a:t>
            </a:r>
            <a:r>
              <a:rPr lang="zh-TW" altLang="en-US" sz="2800" dirty="0"/>
              <a:t>時間單位不同，因此不能直接將</a:t>
            </a:r>
            <a:r>
              <a:rPr lang="en-US" altLang="zh-TW" sz="2800" dirty="0"/>
              <a:t>(X</a:t>
            </a:r>
            <a:r>
              <a:rPr lang="zh-TW" altLang="en-US" sz="2800" dirty="0"/>
              <a:t>＋</a:t>
            </a:r>
            <a:r>
              <a:rPr lang="en-US" altLang="zh-TW" sz="2800" dirty="0"/>
              <a:t>Y)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4595274" y="2056095"/>
            <a:ext cx="4276092" cy="576192"/>
            <a:chOff x="2339752" y="3212912"/>
            <a:chExt cx="4276092" cy="576192"/>
          </a:xfrm>
        </p:grpSpPr>
        <p:grpSp>
          <p:nvGrpSpPr>
            <p:cNvPr id="13" name="群組 12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4" name="直線單箭頭接點 23"/>
              <p:cNvCxnSpPr>
                <a:stCxn id="25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" name="橢圓 24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2" name="直線單箭頭接點 21"/>
              <p:cNvCxnSpPr>
                <a:stCxn id="23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" name="橢圓 22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0" name="直線單箭頭接點 19"/>
              <p:cNvCxnSpPr>
                <a:stCxn id="2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" name="橢圓 2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507605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18" name="直線單箭頭接點 17"/>
              <p:cNvCxnSpPr>
                <a:stCxn id="19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9" name="橢圓 18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橢圓 16"/>
            <p:cNvSpPr/>
            <p:nvPr/>
          </p:nvSpPr>
          <p:spPr bwMode="auto">
            <a:xfrm>
              <a:off x="6039780" y="3213040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86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0" y="114298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4" name="群組 37"/>
          <p:cNvGrpSpPr/>
          <p:nvPr/>
        </p:nvGrpSpPr>
        <p:grpSpPr>
          <a:xfrm>
            <a:off x="1928794" y="1214422"/>
            <a:ext cx="3312368" cy="576128"/>
            <a:chOff x="2339752" y="3212912"/>
            <a:chExt cx="3312368" cy="576128"/>
          </a:xfrm>
        </p:grpSpPr>
        <p:grpSp>
          <p:nvGrpSpPr>
            <p:cNvPr id="5" name="群組 38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55" name="直線單箭頭接點 54"/>
              <p:cNvCxnSpPr>
                <a:stCxn id="56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6" name="橢圓 55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" name="群組 39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53" name="直線單箭頭接點 52"/>
              <p:cNvCxnSpPr>
                <a:stCxn id="5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4" name="橢圓 5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群組 40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51" name="直線單箭頭接點 50"/>
              <p:cNvCxnSpPr>
                <a:stCxn id="52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2" name="橢圓 51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0" name="橢圓 49"/>
            <p:cNvSpPr/>
            <p:nvPr/>
          </p:nvSpPr>
          <p:spPr bwMode="auto">
            <a:xfrm>
              <a:off x="5076056" y="3212912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4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58" y="2000240"/>
            <a:ext cx="8921063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群組 1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5" name="文字方塊 24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63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221002" y="2296981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9900CC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29" y="2420098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79512" y="3645024"/>
            <a:ext cx="8964488" cy="11648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2800" dirty="0" smtClean="0"/>
              <a:t>步驟</a:t>
            </a:r>
            <a:r>
              <a:rPr lang="zh-TW" altLang="en-US" sz="2800" dirty="0"/>
              <a:t>三：透過討論讓學生發現每週兩人所存的錢的和為</a:t>
            </a:r>
            <a:r>
              <a:rPr lang="en-US" altLang="zh-TW" sz="2800" dirty="0"/>
              <a:t>(</a:t>
            </a:r>
            <a:r>
              <a:rPr lang="en-US" altLang="zh-TW" sz="2800" dirty="0" err="1"/>
              <a:t>X×7</a:t>
            </a:r>
            <a:r>
              <a:rPr lang="zh-TW" altLang="en-US" sz="2800" dirty="0"/>
              <a:t>＋</a:t>
            </a:r>
            <a:r>
              <a:rPr lang="en-US" altLang="zh-TW" sz="2800" dirty="0"/>
              <a:t>Y)</a:t>
            </a:r>
            <a:r>
              <a:rPr lang="zh-TW" altLang="en-US" sz="2800" dirty="0"/>
              <a:t>，再乘以週次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4661756" y="2393613"/>
            <a:ext cx="4276092" cy="576192"/>
            <a:chOff x="2339752" y="3212912"/>
            <a:chExt cx="4276092" cy="576192"/>
          </a:xfrm>
        </p:grpSpPr>
        <p:grpSp>
          <p:nvGrpSpPr>
            <p:cNvPr id="13" name="群組 12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4" name="直線單箭頭接點 23"/>
              <p:cNvCxnSpPr>
                <a:stCxn id="25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" name="橢圓 24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2" name="直線單箭頭接點 21"/>
              <p:cNvCxnSpPr>
                <a:stCxn id="23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" name="橢圓 22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0" name="直線單箭頭接點 19"/>
              <p:cNvCxnSpPr>
                <a:stCxn id="2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" name="橢圓 2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507605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18" name="直線單箭頭接點 17"/>
              <p:cNvCxnSpPr>
                <a:stCxn id="19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9" name="橢圓 18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橢圓 16"/>
            <p:cNvSpPr/>
            <p:nvPr/>
          </p:nvSpPr>
          <p:spPr bwMode="auto">
            <a:xfrm>
              <a:off x="6039780" y="3213040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4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180995" y="2536019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9900CC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94" y="2233884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31727" y="3717032"/>
            <a:ext cx="8964488" cy="23493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2800" dirty="0" smtClean="0"/>
              <a:t>步驟</a:t>
            </a:r>
            <a:r>
              <a:rPr lang="zh-TW" altLang="en-US" sz="2800" dirty="0"/>
              <a:t>四：</a:t>
            </a:r>
            <a:r>
              <a:rPr lang="zh-TW" altLang="en-US" sz="2800" dirty="0">
                <a:solidFill>
                  <a:srgbClr val="0000FF"/>
                </a:solidFill>
              </a:rPr>
              <a:t>引導學生孰悉乘法與加法的分配律</a:t>
            </a:r>
            <a:r>
              <a:rPr lang="zh-TW" altLang="en-US" sz="2800" dirty="0"/>
              <a:t>，</a:t>
            </a:r>
            <a:r>
              <a:rPr lang="en-US" altLang="zh-TW" sz="2800" dirty="0"/>
              <a:t>(A</a:t>
            </a:r>
            <a:r>
              <a:rPr lang="zh-TW" altLang="en-US" sz="2800" dirty="0"/>
              <a:t>＋</a:t>
            </a:r>
            <a:r>
              <a:rPr lang="en-US" altLang="zh-TW" sz="2800" dirty="0"/>
              <a:t>B)×C</a:t>
            </a:r>
            <a:r>
              <a:rPr lang="zh-TW" altLang="en-US" sz="2800" dirty="0"/>
              <a:t>＝</a:t>
            </a:r>
            <a:r>
              <a:rPr lang="en-US" altLang="zh-TW" sz="2800" dirty="0" err="1"/>
              <a:t>A×C</a:t>
            </a:r>
            <a:r>
              <a:rPr lang="zh-TW" altLang="en-US" sz="2800" dirty="0"/>
              <a:t>＋</a:t>
            </a:r>
            <a:r>
              <a:rPr lang="en-US" altLang="zh-TW" sz="2800" dirty="0" err="1" smtClean="0"/>
              <a:t>B×C</a:t>
            </a:r>
            <a:r>
              <a:rPr lang="zh-TW" altLang="en-US" sz="2800" dirty="0" smtClean="0"/>
              <a:t>以</a:t>
            </a:r>
            <a:r>
              <a:rPr lang="zh-TW" altLang="en-US" sz="2800" dirty="0"/>
              <a:t>問題「一盤子裝</a:t>
            </a:r>
            <a:r>
              <a:rPr lang="en-US" altLang="zh-TW" sz="2800" dirty="0"/>
              <a:t>5</a:t>
            </a:r>
            <a:r>
              <a:rPr lang="zh-TW" altLang="en-US" sz="2800" dirty="0"/>
              <a:t>顆橘子和</a:t>
            </a:r>
            <a:r>
              <a:rPr lang="en-US" altLang="zh-TW" sz="2800" dirty="0"/>
              <a:t>4</a:t>
            </a:r>
            <a:r>
              <a:rPr lang="zh-TW" altLang="en-US" sz="2800" dirty="0"/>
              <a:t>顆蘋果，</a:t>
            </a:r>
            <a:r>
              <a:rPr lang="en-US" altLang="zh-TW" sz="2800" dirty="0"/>
              <a:t>6</a:t>
            </a:r>
            <a:r>
              <a:rPr lang="zh-TW" altLang="en-US" sz="2800" dirty="0"/>
              <a:t>盤共有幾顆水果？」</a:t>
            </a:r>
            <a:r>
              <a:rPr lang="zh-TW" altLang="en-US" sz="2800" dirty="0" smtClean="0"/>
              <a:t>配合圖示</a:t>
            </a:r>
            <a:r>
              <a:rPr lang="zh-TW" altLang="en-US" sz="2800" dirty="0"/>
              <a:t>讓學生理解乘法對加法的分配律。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4613971" y="2111747"/>
            <a:ext cx="4276092" cy="576192"/>
            <a:chOff x="2339752" y="3212912"/>
            <a:chExt cx="4276092" cy="576192"/>
          </a:xfrm>
        </p:grpSpPr>
        <p:grpSp>
          <p:nvGrpSpPr>
            <p:cNvPr id="13" name="群組 12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4" name="直線單箭頭接點 23"/>
              <p:cNvCxnSpPr>
                <a:stCxn id="25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" name="橢圓 24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2" name="直線單箭頭接點 21"/>
              <p:cNvCxnSpPr>
                <a:stCxn id="23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" name="橢圓 22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0" name="直線單箭頭接點 19"/>
              <p:cNvCxnSpPr>
                <a:stCxn id="2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" name="橢圓 2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507605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18" name="直線單箭頭接點 17"/>
              <p:cNvCxnSpPr>
                <a:stCxn id="19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9" name="橢圓 18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橢圓 16"/>
            <p:cNvSpPr/>
            <p:nvPr/>
          </p:nvSpPr>
          <p:spPr bwMode="auto">
            <a:xfrm>
              <a:off x="6039780" y="3213040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8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47361" y="1142737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9900CC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73" y="860719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365159" y="1931006"/>
            <a:ext cx="3790787" cy="4606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2800" dirty="0"/>
              <a:t>算法一：先計算每一盤的總和</a:t>
            </a:r>
            <a:r>
              <a:rPr lang="en-US" altLang="zh-TW" sz="2800" dirty="0"/>
              <a:t>(5</a:t>
            </a:r>
            <a:r>
              <a:rPr lang="zh-TW" altLang="en-US" sz="2800" dirty="0"/>
              <a:t>＋</a:t>
            </a:r>
            <a:r>
              <a:rPr lang="en-US" altLang="zh-TW" sz="2800" dirty="0"/>
              <a:t>4)</a:t>
            </a:r>
            <a:r>
              <a:rPr lang="zh-TW" altLang="en-US" sz="2800" dirty="0"/>
              <a:t>＝</a:t>
            </a:r>
            <a:r>
              <a:rPr lang="en-US" altLang="zh-TW" sz="2800" dirty="0"/>
              <a:t>9</a:t>
            </a:r>
            <a:r>
              <a:rPr lang="zh-TW" altLang="en-US" sz="2800" dirty="0"/>
              <a:t>顆，再計算</a:t>
            </a:r>
            <a:r>
              <a:rPr lang="en-US" altLang="zh-TW" sz="2800" dirty="0"/>
              <a:t>6</a:t>
            </a:r>
            <a:r>
              <a:rPr lang="zh-TW" altLang="en-US" sz="2800" dirty="0"/>
              <a:t>盤共有</a:t>
            </a:r>
            <a:r>
              <a:rPr lang="en-US" altLang="zh-TW" sz="2800" dirty="0"/>
              <a:t>54</a:t>
            </a:r>
            <a:r>
              <a:rPr lang="zh-TW" altLang="en-US" sz="2800" dirty="0"/>
              <a:t>顆</a:t>
            </a:r>
          </a:p>
          <a:p>
            <a:pPr>
              <a:lnSpc>
                <a:spcPts val="4400"/>
              </a:lnSpc>
            </a:pPr>
            <a:r>
              <a:rPr lang="zh-TW" altLang="en-US" sz="2800" dirty="0"/>
              <a:t>算法二：先計算</a:t>
            </a:r>
            <a:r>
              <a:rPr lang="en-US" altLang="zh-TW" sz="2800" dirty="0"/>
              <a:t>6</a:t>
            </a:r>
            <a:r>
              <a:rPr lang="zh-TW" altLang="en-US" sz="2800" dirty="0"/>
              <a:t>盤的橘子數量</a:t>
            </a:r>
            <a:r>
              <a:rPr lang="en-US" altLang="zh-TW" sz="2800" dirty="0"/>
              <a:t>5×6</a:t>
            </a:r>
            <a:r>
              <a:rPr lang="zh-TW" altLang="en-US" sz="2800" dirty="0"/>
              <a:t>＝</a:t>
            </a:r>
            <a:r>
              <a:rPr lang="en-US" altLang="zh-TW" sz="2800" dirty="0"/>
              <a:t>30</a:t>
            </a:r>
            <a:r>
              <a:rPr lang="zh-TW" altLang="en-US" sz="2800" dirty="0"/>
              <a:t>顆，再計算</a:t>
            </a:r>
            <a:r>
              <a:rPr lang="en-US" altLang="zh-TW" sz="2800" dirty="0"/>
              <a:t>6</a:t>
            </a:r>
            <a:r>
              <a:rPr lang="zh-TW" altLang="en-US" sz="2800" dirty="0"/>
              <a:t>盤共的蘋果數量</a:t>
            </a:r>
            <a:r>
              <a:rPr lang="en-US" altLang="zh-TW" sz="2800" dirty="0"/>
              <a:t>4×6</a:t>
            </a:r>
            <a:r>
              <a:rPr lang="zh-TW" altLang="en-US" sz="2800" dirty="0" smtClean="0"/>
              <a:t>＝</a:t>
            </a:r>
            <a:r>
              <a:rPr lang="en-US" altLang="zh-TW" sz="2800" dirty="0" smtClean="0"/>
              <a:t>24</a:t>
            </a:r>
            <a:r>
              <a:rPr lang="zh-TW" altLang="en-US" sz="2800" dirty="0"/>
              <a:t>顆，再計算兩種水果總和為</a:t>
            </a:r>
            <a:r>
              <a:rPr lang="en-US" altLang="zh-TW" sz="2800" dirty="0"/>
              <a:t>54</a:t>
            </a:r>
            <a:r>
              <a:rPr lang="zh-TW" altLang="en-US" sz="2800" dirty="0"/>
              <a:t>顆。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2" y="2316704"/>
            <a:ext cx="5226510" cy="3769008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4720095" y="1236904"/>
            <a:ext cx="4276092" cy="576192"/>
            <a:chOff x="2339752" y="3212912"/>
            <a:chExt cx="4276092" cy="576192"/>
          </a:xfrm>
        </p:grpSpPr>
        <p:grpSp>
          <p:nvGrpSpPr>
            <p:cNvPr id="13" name="群組 12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4" name="直線單箭頭接點 23"/>
              <p:cNvCxnSpPr>
                <a:stCxn id="25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" name="橢圓 24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2" name="直線單箭頭接點 21"/>
              <p:cNvCxnSpPr>
                <a:stCxn id="23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" name="橢圓 22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0" name="直線單箭頭接點 19"/>
              <p:cNvCxnSpPr>
                <a:stCxn id="2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" name="橢圓 2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507605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18" name="直線單箭頭接點 17"/>
              <p:cNvCxnSpPr>
                <a:stCxn id="19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9" name="橢圓 18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橢圓 16"/>
            <p:cNvSpPr/>
            <p:nvPr/>
          </p:nvSpPr>
          <p:spPr bwMode="auto">
            <a:xfrm>
              <a:off x="6039780" y="3213040"/>
              <a:ext cx="576064" cy="576064"/>
            </a:xfrm>
            <a:prstGeom prst="ellipse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3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9900CC"/>
                </a:solidFill>
              </a:rPr>
              <a:t>分析者：陳沅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04014" y="1415186"/>
            <a:ext cx="84937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800" dirty="0"/>
              <a:t>題號</a:t>
            </a:r>
            <a:r>
              <a:rPr lang="en-US" altLang="zh-TW" sz="2800" dirty="0"/>
              <a:t>24</a:t>
            </a:r>
          </a:p>
          <a:p>
            <a:pPr>
              <a:lnSpc>
                <a:spcPts val="3600"/>
              </a:lnSpc>
            </a:pPr>
            <a:r>
              <a:rPr lang="zh-TW" altLang="en-US" sz="2800" dirty="0"/>
              <a:t>下列的統計圖缺少橫軸名稱及標題，請問下列何者可能是這張統計圖</a:t>
            </a:r>
            <a:r>
              <a:rPr lang="zh-TW" altLang="en-US" sz="2800" dirty="0" smtClean="0"/>
              <a:t>的標題？</a:t>
            </a:r>
            <a:endParaRPr lang="zh-TW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129" y="3680824"/>
            <a:ext cx="4274076" cy="254333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8576" y="3429000"/>
            <a:ext cx="44723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① 大大量販店</a:t>
            </a:r>
            <a:r>
              <a:rPr lang="en-US" altLang="zh-TW" sz="2400" dirty="0"/>
              <a:t>2014</a:t>
            </a:r>
            <a:r>
              <a:rPr lang="zh-TW" altLang="en-US" sz="2400" dirty="0"/>
              <a:t>年</a:t>
            </a:r>
            <a:r>
              <a:rPr lang="en-US" altLang="zh-TW" sz="2400" dirty="0"/>
              <a:t>5</a:t>
            </a:r>
            <a:r>
              <a:rPr lang="zh-TW" altLang="en-US" sz="2400" dirty="0"/>
              <a:t>月某週一到週日來店人數統計圖</a:t>
            </a:r>
          </a:p>
          <a:p>
            <a:r>
              <a:rPr lang="zh-TW" altLang="en-US" sz="2400" dirty="0"/>
              <a:t>② 來富便利超商</a:t>
            </a:r>
            <a:r>
              <a:rPr lang="en-US" altLang="zh-TW" sz="2400" dirty="0"/>
              <a:t>2014</a:t>
            </a:r>
            <a:r>
              <a:rPr lang="zh-TW" altLang="en-US" sz="2400" dirty="0"/>
              <a:t>年</a:t>
            </a:r>
            <a:r>
              <a:rPr lang="en-US" altLang="zh-TW" sz="2400" dirty="0"/>
              <a:t>7</a:t>
            </a:r>
            <a:r>
              <a:rPr lang="zh-TW" altLang="en-US" sz="2400" dirty="0"/>
              <a:t>月每日收入統計圖</a:t>
            </a:r>
          </a:p>
          <a:p>
            <a:r>
              <a:rPr lang="zh-TW" altLang="en-US" sz="2400" dirty="0"/>
              <a:t>③ 快速美髮店</a:t>
            </a:r>
            <a:r>
              <a:rPr lang="en-US" altLang="zh-TW" sz="2400" dirty="0"/>
              <a:t>2014</a:t>
            </a:r>
            <a:r>
              <a:rPr lang="zh-TW" altLang="en-US" sz="2400" dirty="0"/>
              <a:t>年</a:t>
            </a:r>
            <a:r>
              <a:rPr lang="en-US" altLang="zh-TW" sz="2400" dirty="0"/>
              <a:t>4</a:t>
            </a:r>
            <a:r>
              <a:rPr lang="zh-TW" altLang="en-US" sz="2400" dirty="0"/>
              <a:t>月某週一至週日收入統計圖</a:t>
            </a:r>
          </a:p>
          <a:p>
            <a:r>
              <a:rPr lang="zh-TW" altLang="en-US" sz="2400" dirty="0"/>
              <a:t>④ 美味蔥油餅連鎖店</a:t>
            </a:r>
            <a:r>
              <a:rPr lang="en-US" altLang="zh-TW" sz="2400" dirty="0"/>
              <a:t>2014</a:t>
            </a:r>
            <a:r>
              <a:rPr lang="zh-TW" altLang="en-US" sz="2400" dirty="0"/>
              <a:t>年</a:t>
            </a:r>
            <a:r>
              <a:rPr lang="en-US" altLang="zh-TW" sz="2400" dirty="0"/>
              <a:t>6</a:t>
            </a:r>
            <a:r>
              <a:rPr lang="zh-TW" altLang="en-US" sz="2400" dirty="0"/>
              <a:t>月連續</a:t>
            </a:r>
            <a:r>
              <a:rPr lang="en-US" altLang="zh-TW" sz="2400" dirty="0"/>
              <a:t>7</a:t>
            </a:r>
            <a:r>
              <a:rPr lang="zh-TW" altLang="en-US" sz="2400" dirty="0"/>
              <a:t>天賣出蔥油餅張數統計圖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4" name="文字方塊 13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9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9900CC"/>
                </a:solidFill>
              </a:rPr>
              <a:t>分析者：陳沅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-108520" y="3604304"/>
            <a:ext cx="9001000" cy="3284985"/>
            <a:chOff x="-40446" y="3573015"/>
            <a:chExt cx="9001000" cy="3284985"/>
          </a:xfrm>
        </p:grpSpPr>
        <p:grpSp>
          <p:nvGrpSpPr>
            <p:cNvPr id="10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1619672" y="3573015"/>
              <a:ext cx="7340882" cy="2344975"/>
            </a:xfrm>
            <a:prstGeom prst="cloudCallout">
              <a:avLst>
                <a:gd name="adj1" fmla="val -41897"/>
                <a:gd name="adj2" fmla="val 56369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319261" y="4005064"/>
              <a:ext cx="602001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zh-TW" sz="2400" dirty="0"/>
                <a:t>本題在評量</a:t>
              </a:r>
              <a:r>
                <a:rPr lang="zh-TW" altLang="zh-TW" sz="2400" dirty="0" smtClean="0"/>
                <a:t>學生</a:t>
              </a:r>
              <a:r>
                <a:rPr lang="zh-TW" altLang="en-US" sz="2400" b="1" dirty="0">
                  <a:solidFill>
                    <a:srgbClr val="0000FF"/>
                  </a:solidFill>
                </a:rPr>
                <a:t>能解讀統計圖的資訊，並根據統計圖所呈現的部分資訊，猜測該資訊與生活經驗的連結能力。</a:t>
              </a:r>
              <a:endParaRPr lang="zh-TW" altLang="en-US" sz="2400" dirty="0"/>
            </a:p>
          </p:txBody>
        </p:sp>
      </p:grpSp>
      <p:sp>
        <p:nvSpPr>
          <p:cNvPr id="16" name="圓角化對角線角落矩形 15"/>
          <p:cNvSpPr/>
          <p:nvPr/>
        </p:nvSpPr>
        <p:spPr bwMode="auto">
          <a:xfrm>
            <a:off x="219185" y="1587828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468050" y="2235900"/>
            <a:ext cx="8226056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5-d-02 </a:t>
            </a:r>
            <a:r>
              <a:rPr lang="zh-TW" altLang="zh-TW" sz="2800" dirty="0"/>
              <a:t>能報讀生活中有序資料的統計圖。</a:t>
            </a:r>
            <a:endParaRPr lang="zh-TW" altLang="en-US" sz="28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9" name="文字方塊 1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5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013177"/>
            <a:ext cx="9204735" cy="155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1289692">
            <a:off x="173675" y="126876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9900CC"/>
                </a:solidFill>
              </a:rPr>
              <a:t>分析者：陳沅</a:t>
            </a:r>
          </a:p>
        </p:txBody>
      </p:sp>
      <p:sp>
        <p:nvSpPr>
          <p:cNvPr id="4" name="矩形 3"/>
          <p:cNvSpPr/>
          <p:nvPr/>
        </p:nvSpPr>
        <p:spPr>
          <a:xfrm>
            <a:off x="1775977" y="5157192"/>
            <a:ext cx="7188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低分組學生尚無法完全將橫軸與縱軸所呈現的線索掌握。</a:t>
            </a:r>
            <a:endParaRPr lang="zh-TW" altLang="en-US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849815"/>
            <a:ext cx="6868616" cy="3235369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4" name="文字方塊 13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9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1551743" y="1083239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9900CC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1" y="715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3501" y="1687354"/>
            <a:ext cx="9050138" cy="5170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2600" dirty="0"/>
              <a:t>本題教學重點在於能</a:t>
            </a:r>
            <a:r>
              <a:rPr lang="zh-TW" altLang="en-US" sz="2600" dirty="0">
                <a:solidFill>
                  <a:srgbClr val="0000FF"/>
                </a:solidFill>
              </a:rPr>
              <a:t>報讀圖形</a:t>
            </a:r>
            <a:r>
              <a:rPr lang="zh-TW" altLang="en-US" sz="2600" dirty="0"/>
              <a:t>，透過圖形所呈現的部分資訊，理解其圖形可能詮釋的生活議題。</a:t>
            </a:r>
            <a:r>
              <a:rPr lang="zh-TW" altLang="en-US" sz="2600" dirty="0">
                <a:solidFill>
                  <a:srgbClr val="0000FF"/>
                </a:solidFill>
              </a:rPr>
              <a:t>教學時先引導學生如何閱讀統計圖形，同時讓學生理解完整圖形需要那些要件。</a:t>
            </a:r>
            <a:r>
              <a:rPr lang="zh-TW" altLang="en-US" sz="2600" dirty="0"/>
              <a:t>本題圖形</a:t>
            </a:r>
            <a:r>
              <a:rPr lang="zh-TW" altLang="en-US" sz="2600" dirty="0">
                <a:solidFill>
                  <a:srgbClr val="FF0000"/>
                </a:solidFill>
              </a:rPr>
              <a:t>缺少橫軸名稱及標題</a:t>
            </a:r>
            <a:r>
              <a:rPr lang="zh-TW" altLang="en-US" sz="2600" dirty="0"/>
              <a:t>，學生必須能以圖形所呈現的部分資訊，推測錯誤選項中所提供議題的不合理性。教學時可透過以下步驟幫助學生了解意義：</a:t>
            </a:r>
          </a:p>
          <a:p>
            <a:pPr>
              <a:lnSpc>
                <a:spcPts val="4400"/>
              </a:lnSpc>
            </a:pPr>
            <a:r>
              <a:rPr lang="zh-TW" altLang="en-US" sz="2600" dirty="0"/>
              <a:t>步驟一：引導學生觀察橫軸是紀錄星期一到星期日的連續性變化。</a:t>
            </a:r>
          </a:p>
          <a:p>
            <a:pPr>
              <a:lnSpc>
                <a:spcPts val="4400"/>
              </a:lnSpc>
            </a:pPr>
            <a:r>
              <a:rPr lang="zh-TW" altLang="en-US" sz="2600" dirty="0"/>
              <a:t>步驟二</a:t>
            </a:r>
            <a:r>
              <a:rPr lang="en-US" altLang="zh-TW" sz="2600" dirty="0"/>
              <a:t>:</a:t>
            </a:r>
            <a:r>
              <a:rPr lang="zh-TW" altLang="en-US" sz="2600" dirty="0"/>
              <a:t>引導學生觀察縱軸是以元為單位的收入紀錄。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3635896" y="1107193"/>
            <a:ext cx="3312368" cy="576128"/>
            <a:chOff x="2339752" y="3212912"/>
            <a:chExt cx="3312368" cy="576128"/>
          </a:xfrm>
        </p:grpSpPr>
        <p:grpSp>
          <p:nvGrpSpPr>
            <p:cNvPr id="13" name="群組 12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4" name="直線單箭頭接點 23"/>
              <p:cNvCxnSpPr>
                <a:stCxn id="25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" name="橢圓 24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2" name="直線單箭頭接點 21"/>
              <p:cNvCxnSpPr>
                <a:stCxn id="23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" name="橢圓 22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0" name="直線單箭頭接點 19"/>
              <p:cNvCxnSpPr>
                <a:stCxn id="2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" name="橢圓 2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橢圓 18"/>
            <p:cNvSpPr/>
            <p:nvPr/>
          </p:nvSpPr>
          <p:spPr bwMode="auto">
            <a:xfrm>
              <a:off x="5076056" y="3212912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4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7" name="文字方塊 26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9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841586" y="642469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9900CC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3" y="4813294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1750" y="1231406"/>
            <a:ext cx="9080499" cy="23493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2800" dirty="0"/>
              <a:t>步驟三</a:t>
            </a:r>
            <a:r>
              <a:rPr lang="en-US" altLang="zh-TW" sz="2800" dirty="0"/>
              <a:t>:</a:t>
            </a:r>
            <a:r>
              <a:rPr lang="zh-TW" altLang="en-US" sz="2800" dirty="0"/>
              <a:t>引導學生繪製</a:t>
            </a:r>
            <a:r>
              <a:rPr lang="en-US" altLang="zh-TW" sz="2800" dirty="0"/>
              <a:t>4</a:t>
            </a:r>
            <a:r>
              <a:rPr lang="zh-TW" altLang="en-US" sz="2800" dirty="0"/>
              <a:t>個選項的圖形，並在繪製中領悟出下面的重點</a:t>
            </a:r>
          </a:p>
          <a:p>
            <a:pPr>
              <a:lnSpc>
                <a:spcPts val="4400"/>
              </a:lnSpc>
            </a:pPr>
            <a:r>
              <a:rPr lang="en-US" altLang="zh-TW" sz="2800" dirty="0"/>
              <a:t>(1</a:t>
            </a:r>
            <a:r>
              <a:rPr lang="en-US" altLang="zh-TW" sz="2800" dirty="0" smtClean="0"/>
              <a:t>) </a:t>
            </a:r>
            <a:r>
              <a:rPr lang="zh-TW" altLang="en-US" sz="2800" dirty="0" smtClean="0"/>
              <a:t>選項</a:t>
            </a:r>
            <a:r>
              <a:rPr lang="en-US" altLang="zh-TW" sz="2800" dirty="0"/>
              <a:t>1</a:t>
            </a:r>
            <a:r>
              <a:rPr lang="zh-TW" altLang="en-US" sz="2800" dirty="0"/>
              <a:t>是某週一到週日來店人數統計圖，是「星期對人數」的圖形，縱軸呈現資訊與圖形不符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2977631" y="659183"/>
            <a:ext cx="3312368" cy="576128"/>
            <a:chOff x="2339752" y="3212912"/>
            <a:chExt cx="3312368" cy="576128"/>
          </a:xfrm>
        </p:grpSpPr>
        <p:grpSp>
          <p:nvGrpSpPr>
            <p:cNvPr id="13" name="群組 12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4" name="直線單箭頭接點 23"/>
              <p:cNvCxnSpPr>
                <a:stCxn id="25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" name="橢圓 24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2" name="直線單箭頭接點 21"/>
              <p:cNvCxnSpPr>
                <a:stCxn id="23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" name="橢圓 22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0" name="直線單箭頭接點 19"/>
              <p:cNvCxnSpPr>
                <a:stCxn id="2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" name="橢圓 2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橢圓 18"/>
            <p:cNvSpPr/>
            <p:nvPr/>
          </p:nvSpPr>
          <p:spPr bwMode="auto">
            <a:xfrm>
              <a:off x="5076056" y="3212912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4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06121" y="419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49390"/>
              </p:ext>
            </p:extLst>
          </p:nvPr>
        </p:nvGraphicFramePr>
        <p:xfrm>
          <a:off x="3594878" y="3580767"/>
          <a:ext cx="5430843" cy="327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點陣圖影像" r:id="rId4" imgW="4382112" imgH="2676899" progId="Paint.Picture">
                  <p:embed/>
                </p:oleObj>
              </mc:Choice>
              <mc:Fallback>
                <p:oleObj name="點陣圖影像" r:id="rId4" imgW="4382112" imgH="267689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878" y="3580767"/>
                        <a:ext cx="5430843" cy="3277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群組 25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7" name="文字方塊 26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18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841586" y="642469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9900CC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5" y="5661248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1750" y="1231406"/>
            <a:ext cx="9080499" cy="23493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TW" sz="2800" dirty="0" smtClean="0"/>
              <a:t>(</a:t>
            </a:r>
            <a:r>
              <a:rPr lang="en-US" altLang="zh-TW" sz="2800" dirty="0"/>
              <a:t>2</a:t>
            </a:r>
            <a:r>
              <a:rPr lang="en-US" altLang="zh-TW" sz="2800" dirty="0" smtClean="0"/>
              <a:t>) </a:t>
            </a:r>
            <a:r>
              <a:rPr lang="zh-TW" altLang="en-US" sz="2800" dirty="0" smtClean="0"/>
              <a:t>選項</a:t>
            </a:r>
            <a:r>
              <a:rPr lang="en-US" altLang="zh-TW" sz="2800" dirty="0"/>
              <a:t>2</a:t>
            </a:r>
            <a:r>
              <a:rPr lang="zh-TW" altLang="en-US" sz="2800" dirty="0"/>
              <a:t>是</a:t>
            </a:r>
            <a:r>
              <a:rPr lang="en-US" altLang="zh-TW" sz="2800" dirty="0"/>
              <a:t>7</a:t>
            </a:r>
            <a:r>
              <a:rPr lang="zh-TW" altLang="en-US" sz="2800" dirty="0"/>
              <a:t>月每日收入統計圖，是「</a:t>
            </a:r>
            <a:r>
              <a:rPr lang="en-US" altLang="zh-TW" sz="2800" dirty="0"/>
              <a:t>1~31</a:t>
            </a:r>
            <a:r>
              <a:rPr lang="zh-TW" altLang="en-US" sz="2800" dirty="0"/>
              <a:t>對元」的圖形，橫軸呈現資訊與圖形不符。</a:t>
            </a:r>
          </a:p>
          <a:p>
            <a:pPr>
              <a:lnSpc>
                <a:spcPts val="4400"/>
              </a:lnSpc>
            </a:pPr>
            <a:r>
              <a:rPr lang="en-US" altLang="zh-TW" sz="2800" dirty="0">
                <a:solidFill>
                  <a:srgbClr val="0000FF"/>
                </a:solidFill>
              </a:rPr>
              <a:t>(3</a:t>
            </a:r>
            <a:r>
              <a:rPr lang="en-US" altLang="zh-TW" sz="2800" dirty="0" smtClean="0">
                <a:solidFill>
                  <a:srgbClr val="0000FF"/>
                </a:solidFill>
              </a:rPr>
              <a:t>) </a:t>
            </a:r>
            <a:r>
              <a:rPr lang="zh-TW" altLang="en-US" sz="2800" dirty="0" smtClean="0">
                <a:solidFill>
                  <a:srgbClr val="0000FF"/>
                </a:solidFill>
              </a:rPr>
              <a:t>選項</a:t>
            </a:r>
            <a:r>
              <a:rPr lang="en-US" altLang="zh-TW" sz="2800" dirty="0">
                <a:solidFill>
                  <a:srgbClr val="0000FF"/>
                </a:solidFill>
              </a:rPr>
              <a:t>3</a:t>
            </a:r>
            <a:r>
              <a:rPr lang="zh-TW" altLang="en-US" sz="2800" dirty="0">
                <a:solidFill>
                  <a:srgbClr val="0000FF"/>
                </a:solidFill>
              </a:rPr>
              <a:t>是</a:t>
            </a:r>
            <a:r>
              <a:rPr lang="en-US" altLang="zh-TW" sz="2800" dirty="0">
                <a:solidFill>
                  <a:srgbClr val="0000FF"/>
                </a:solidFill>
              </a:rPr>
              <a:t>4</a:t>
            </a:r>
            <a:r>
              <a:rPr lang="zh-TW" altLang="en-US" sz="2800" dirty="0">
                <a:solidFill>
                  <a:srgbClr val="0000FF"/>
                </a:solidFill>
              </a:rPr>
              <a:t>月某週一至週日收入統計圖，是「星期對元」的圖形，呈現資訊與圖形相符</a:t>
            </a:r>
            <a:r>
              <a:rPr lang="zh-TW" altLang="en-US" sz="2800" dirty="0" smtClean="0">
                <a:solidFill>
                  <a:srgbClr val="0000FF"/>
                </a:solidFill>
              </a:rPr>
              <a:t>。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915815" y="639437"/>
            <a:ext cx="3312368" cy="576128"/>
            <a:chOff x="2339752" y="3212912"/>
            <a:chExt cx="3312368" cy="576128"/>
          </a:xfrm>
        </p:grpSpPr>
        <p:grpSp>
          <p:nvGrpSpPr>
            <p:cNvPr id="13" name="群組 12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4" name="直線單箭頭接點 23"/>
              <p:cNvCxnSpPr>
                <a:stCxn id="25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" name="橢圓 24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2" name="直線單箭頭接點 21"/>
              <p:cNvCxnSpPr>
                <a:stCxn id="23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" name="橢圓 22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0" name="直線單箭頭接點 19"/>
              <p:cNvCxnSpPr>
                <a:stCxn id="2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" name="橢圓 2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橢圓 18"/>
            <p:cNvSpPr/>
            <p:nvPr/>
          </p:nvSpPr>
          <p:spPr bwMode="auto">
            <a:xfrm>
              <a:off x="5076056" y="3212912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4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61589" y="41727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814133"/>
              </p:ext>
            </p:extLst>
          </p:nvPr>
        </p:nvGraphicFramePr>
        <p:xfrm>
          <a:off x="3677753" y="3580767"/>
          <a:ext cx="5479636" cy="3297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點陣圖影像" r:id="rId4" imgW="4401164" imgH="2647619" progId="Paint.Picture">
                  <p:embed/>
                </p:oleObj>
              </mc:Choice>
              <mc:Fallback>
                <p:oleObj name="點陣圖影像" r:id="rId4" imgW="4401164" imgH="264761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753" y="3580767"/>
                        <a:ext cx="5479636" cy="32970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群組 25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7" name="文字方塊 26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1048631" y="113052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9900CC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" y="4920663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44785" y="1948746"/>
            <a:ext cx="9080499" cy="1220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TW" sz="2800" dirty="0" smtClean="0"/>
              <a:t>(</a:t>
            </a:r>
            <a:r>
              <a:rPr lang="en-US" altLang="zh-TW" sz="2800" dirty="0"/>
              <a:t>4</a:t>
            </a:r>
            <a:r>
              <a:rPr lang="en-US" altLang="zh-TW" sz="2800" dirty="0" smtClean="0"/>
              <a:t>) </a:t>
            </a:r>
            <a:r>
              <a:rPr lang="zh-TW" altLang="en-US" sz="2800" dirty="0" smtClean="0"/>
              <a:t>選項</a:t>
            </a:r>
            <a:r>
              <a:rPr lang="en-US" altLang="zh-TW" sz="2800" dirty="0"/>
              <a:t>4</a:t>
            </a:r>
            <a:r>
              <a:rPr lang="zh-TW" altLang="en-US" sz="2800" dirty="0"/>
              <a:t>是</a:t>
            </a:r>
            <a:r>
              <a:rPr lang="en-US" altLang="zh-TW" sz="2800" dirty="0"/>
              <a:t>6</a:t>
            </a:r>
            <a:r>
              <a:rPr lang="zh-TW" altLang="en-US" sz="2800" dirty="0"/>
              <a:t>月連續</a:t>
            </a:r>
            <a:r>
              <a:rPr lang="en-US" altLang="zh-TW" sz="2800" dirty="0"/>
              <a:t>7</a:t>
            </a:r>
            <a:r>
              <a:rPr lang="zh-TW" altLang="en-US" sz="2800" dirty="0"/>
              <a:t>天賣出蔥油餅張數統計圖，是「星期對張數」的圖形，縱軸呈現資訊與圖形不符。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3059053" y="1123800"/>
            <a:ext cx="3312368" cy="576128"/>
            <a:chOff x="2339752" y="3212912"/>
            <a:chExt cx="3312368" cy="576128"/>
          </a:xfrm>
        </p:grpSpPr>
        <p:grpSp>
          <p:nvGrpSpPr>
            <p:cNvPr id="13" name="群組 12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4" name="直線單箭頭接點 23"/>
              <p:cNvCxnSpPr>
                <a:stCxn id="25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" name="橢圓 24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2" name="直線單箭頭接點 21"/>
              <p:cNvCxnSpPr>
                <a:stCxn id="23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" name="橢圓 22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0" name="直線單箭頭接點 19"/>
              <p:cNvCxnSpPr>
                <a:stCxn id="2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" name="橢圓 2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橢圓 18"/>
            <p:cNvSpPr/>
            <p:nvPr/>
          </p:nvSpPr>
          <p:spPr bwMode="auto">
            <a:xfrm>
              <a:off x="5076056" y="3212912"/>
              <a:ext cx="576064" cy="576064"/>
            </a:xfrm>
            <a:prstGeom prst="ellipse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90551" y="197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911730"/>
              </p:ext>
            </p:extLst>
          </p:nvPr>
        </p:nvGraphicFramePr>
        <p:xfrm>
          <a:off x="2939442" y="3233042"/>
          <a:ext cx="6076763" cy="3624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點陣圖影像" r:id="rId4" imgW="5571429" imgH="3315163" progId="Paint.Picture">
                  <p:embed/>
                </p:oleObj>
              </mc:Choice>
              <mc:Fallback>
                <p:oleObj name="點陣圖影像" r:id="rId4" imgW="5571429" imgH="331516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9442" y="3233042"/>
                        <a:ext cx="6076763" cy="36249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群組 25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7" name="文字方塊 26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7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0" y="114298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010420" y="1142984"/>
            <a:ext cx="3312368" cy="576128"/>
            <a:chOff x="2339752" y="3212912"/>
            <a:chExt cx="3312368" cy="576128"/>
          </a:xfrm>
        </p:grpSpPr>
        <p:grpSp>
          <p:nvGrpSpPr>
            <p:cNvPr id="5" name="群組 38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40" name="直線單箭頭接點 39"/>
              <p:cNvCxnSpPr>
                <a:stCxn id="4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1" name="橢圓 4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" name="群組 41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43" name="直線單箭頭接點 42"/>
              <p:cNvCxnSpPr>
                <a:stCxn id="4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4" name="橢圓 4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群組 44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46" name="直線單箭頭接點 45"/>
              <p:cNvCxnSpPr>
                <a:stCxn id="47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7" name="橢圓 46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0" name="橢圓 49"/>
            <p:cNvSpPr/>
            <p:nvPr/>
          </p:nvSpPr>
          <p:spPr bwMode="auto">
            <a:xfrm>
              <a:off x="5076056" y="3212912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4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" y="1928801"/>
            <a:ext cx="9115580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群組 1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5" name="文字方塊 24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8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0" y="114298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2" name="群組 24"/>
          <p:cNvGrpSpPr/>
          <p:nvPr/>
        </p:nvGrpSpPr>
        <p:grpSpPr>
          <a:xfrm>
            <a:off x="2000232" y="1214422"/>
            <a:ext cx="3312368" cy="576128"/>
            <a:chOff x="2339752" y="3212912"/>
            <a:chExt cx="3312368" cy="576128"/>
          </a:xfrm>
        </p:grpSpPr>
        <p:grpSp>
          <p:nvGrpSpPr>
            <p:cNvPr id="13" name="群組 29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37" name="直線單箭頭接點 36"/>
              <p:cNvCxnSpPr>
                <a:stCxn id="5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1" name="橢圓 5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群組 30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35" name="直線單箭頭接點 34"/>
              <p:cNvCxnSpPr>
                <a:stCxn id="36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6" name="橢圓 35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群組 31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33" name="直線單箭頭接點 32"/>
              <p:cNvCxnSpPr>
                <a:stCxn id="3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4" name="橢圓 3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2" name="橢圓 31"/>
            <p:cNvSpPr/>
            <p:nvPr/>
          </p:nvSpPr>
          <p:spPr bwMode="auto">
            <a:xfrm>
              <a:off x="5076056" y="3212912"/>
              <a:ext cx="576064" cy="576064"/>
            </a:xfrm>
            <a:prstGeom prst="ellipse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6354" t="28320" r="26976" b="29687"/>
          <a:stretch>
            <a:fillRect/>
          </a:stretch>
        </p:blipFill>
        <p:spPr bwMode="auto">
          <a:xfrm>
            <a:off x="30228" y="1857364"/>
            <a:ext cx="903768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 l="38803" t="71484" r="28197" b="11914"/>
          <a:stretch>
            <a:fillRect/>
          </a:stretch>
        </p:blipFill>
        <p:spPr bwMode="auto">
          <a:xfrm>
            <a:off x="3714744" y="4714884"/>
            <a:ext cx="5345621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群組 1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6" name="文字方塊 25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5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9" name="圓角化對角線角落矩形 8"/>
          <p:cNvSpPr/>
          <p:nvPr/>
        </p:nvSpPr>
        <p:spPr bwMode="auto">
          <a:xfrm>
            <a:off x="0" y="5000636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05"/>
          <a:stretch>
            <a:fillRect/>
          </a:stretch>
        </p:blipFill>
        <p:spPr bwMode="auto">
          <a:xfrm>
            <a:off x="357158" y="1142984"/>
            <a:ext cx="7604314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643578"/>
            <a:ext cx="833328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423810"/>
            <a:ext cx="587669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群組 12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4" name="文字方塊 13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1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56266" y="730414"/>
            <a:ext cx="213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：王麗娟鳳珠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4" name="群組 9"/>
          <p:cNvGrpSpPr/>
          <p:nvPr/>
        </p:nvGrpSpPr>
        <p:grpSpPr>
          <a:xfrm>
            <a:off x="-40446" y="4378865"/>
            <a:ext cx="2316289" cy="2407721"/>
            <a:chOff x="-40446" y="4450279"/>
            <a:chExt cx="2316289" cy="2407721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446" y="4450279"/>
              <a:ext cx="2316289" cy="240772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 rot="21390572">
              <a:off x="683421" y="5619412"/>
              <a:ext cx="128342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zh-TW" altLang="en-US" sz="2400" dirty="0" smtClean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評量重點</a:t>
              </a:r>
              <a:endParaRPr lang="zh-TW" altLang="en-US" sz="2400" dirty="0">
                <a:ln w="18415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5" name="雲朵形圖說文字 4"/>
          <p:cNvSpPr/>
          <p:nvPr/>
        </p:nvSpPr>
        <p:spPr bwMode="auto">
          <a:xfrm>
            <a:off x="2015208" y="4483470"/>
            <a:ext cx="7128792" cy="2160240"/>
          </a:xfrm>
          <a:prstGeom prst="cloudCallout">
            <a:avLst>
              <a:gd name="adj1" fmla="val -53423"/>
              <a:gd name="adj2" fmla="val -18473"/>
            </a:avLst>
          </a:prstGeom>
          <a:solidFill>
            <a:srgbClr val="FFC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endParaRPr kumimoji="0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714612" y="4786322"/>
            <a:ext cx="6020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TW" altLang="en-US" sz="3200" dirty="0" smtClean="0"/>
              <a:t>本題是評量學生是否掌握掌握對稱圖形的意義。 </a:t>
            </a:r>
            <a:endParaRPr lang="zh-TW" altLang="en-US" sz="3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699" b="9968"/>
          <a:stretch>
            <a:fillRect/>
          </a:stretch>
        </p:blipFill>
        <p:spPr bwMode="auto">
          <a:xfrm>
            <a:off x="500033" y="1118256"/>
            <a:ext cx="785525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643050"/>
            <a:ext cx="5550207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群組 14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0" name="文字方塊 19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7143768" y="2857496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699" b="11805"/>
          <a:stretch>
            <a:fillRect/>
          </a:stretch>
        </p:blipFill>
        <p:spPr bwMode="auto">
          <a:xfrm>
            <a:off x="-33" y="1071546"/>
            <a:ext cx="7335928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7" y="1643050"/>
            <a:ext cx="587669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571876"/>
            <a:ext cx="69437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群組 1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8" name="文字方塊 17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6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0" y="114298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3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73" y="1357298"/>
            <a:ext cx="2961127" cy="1070287"/>
          </a:xfrm>
          <a:prstGeom prst="rect">
            <a:avLst/>
          </a:prstGeom>
        </p:spPr>
      </p:pic>
      <p:grpSp>
        <p:nvGrpSpPr>
          <p:cNvPr id="4" name="群組 12"/>
          <p:cNvGrpSpPr/>
          <p:nvPr/>
        </p:nvGrpSpPr>
        <p:grpSpPr>
          <a:xfrm>
            <a:off x="2000232" y="1142984"/>
            <a:ext cx="4276092" cy="576192"/>
            <a:chOff x="2339752" y="3212912"/>
            <a:chExt cx="4276092" cy="576192"/>
          </a:xfrm>
        </p:grpSpPr>
        <p:grpSp>
          <p:nvGrpSpPr>
            <p:cNvPr id="6" name="群組 15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5" name="直線單箭頭接點 24"/>
              <p:cNvCxnSpPr/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" name="橢圓 6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群組 24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3" name="直線單箭頭接點 22"/>
              <p:cNvCxnSpPr>
                <a:stCxn id="2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" name="橢圓 2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群組 27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1" name="直線單箭頭接點 20"/>
              <p:cNvCxnSpPr>
                <a:stCxn id="22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" name="橢圓 21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群組 30"/>
            <p:cNvGrpSpPr/>
            <p:nvPr/>
          </p:nvGrpSpPr>
          <p:grpSpPr>
            <a:xfrm>
              <a:off x="507605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19" name="直線單箭頭接點 18"/>
              <p:cNvCxnSpPr>
                <a:stCxn id="20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0" name="橢圓 19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8" name="橢圓 17"/>
            <p:cNvSpPr/>
            <p:nvPr/>
          </p:nvSpPr>
          <p:spPr bwMode="auto">
            <a:xfrm>
              <a:off x="6039780" y="3213040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2015446"/>
            <a:ext cx="8983364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78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0" y="114298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3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4" name="群組 37"/>
          <p:cNvGrpSpPr/>
          <p:nvPr/>
        </p:nvGrpSpPr>
        <p:grpSpPr>
          <a:xfrm>
            <a:off x="1928794" y="1214422"/>
            <a:ext cx="4276092" cy="576192"/>
            <a:chOff x="2339752" y="3212912"/>
            <a:chExt cx="4276092" cy="576192"/>
          </a:xfrm>
        </p:grpSpPr>
        <p:grpSp>
          <p:nvGrpSpPr>
            <p:cNvPr id="5" name="群組 38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55" name="直線單箭頭接點 54"/>
              <p:cNvCxnSpPr>
                <a:stCxn id="56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6" name="橢圓 55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" name="群組 39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53" name="直線單箭頭接點 52"/>
              <p:cNvCxnSpPr>
                <a:stCxn id="5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4" name="橢圓 5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群組 40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51" name="直線單箭頭接點 50"/>
              <p:cNvCxnSpPr>
                <a:stCxn id="52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2" name="橢圓 51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群組 41"/>
            <p:cNvGrpSpPr/>
            <p:nvPr/>
          </p:nvGrpSpPr>
          <p:grpSpPr>
            <a:xfrm>
              <a:off x="507605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49" name="直線單箭頭接點 48"/>
              <p:cNvCxnSpPr>
                <a:stCxn id="50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0" name="橢圓 49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8" name="橢圓 47"/>
            <p:cNvSpPr/>
            <p:nvPr/>
          </p:nvSpPr>
          <p:spPr bwMode="auto">
            <a:xfrm>
              <a:off x="6039780" y="3213040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96" y="2071678"/>
            <a:ext cx="8969298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64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9" name="圓角化對角線角落矩形 8"/>
          <p:cNvSpPr/>
          <p:nvPr/>
        </p:nvSpPr>
        <p:spPr bwMode="auto">
          <a:xfrm>
            <a:off x="214282" y="4071942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" y="1142984"/>
            <a:ext cx="90204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643446"/>
            <a:ext cx="856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86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0" y="114298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3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8" name="文字方塊 37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4" name="群組 24"/>
          <p:cNvGrpSpPr/>
          <p:nvPr/>
        </p:nvGrpSpPr>
        <p:grpSpPr>
          <a:xfrm>
            <a:off x="2000232" y="1214422"/>
            <a:ext cx="4276092" cy="576192"/>
            <a:chOff x="2339752" y="3212912"/>
            <a:chExt cx="4276092" cy="576192"/>
          </a:xfrm>
        </p:grpSpPr>
        <p:grpSp>
          <p:nvGrpSpPr>
            <p:cNvPr id="5" name="群組 29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37" name="直線單箭頭接點 36"/>
              <p:cNvCxnSpPr>
                <a:stCxn id="5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1" name="橢圓 5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" name="群組 30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35" name="直線單箭頭接點 34"/>
              <p:cNvCxnSpPr>
                <a:stCxn id="36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6" name="橢圓 35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群組 31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33" name="直線單箭頭接點 32"/>
              <p:cNvCxnSpPr>
                <a:stCxn id="3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4" name="橢圓 3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群組 32"/>
            <p:cNvGrpSpPr/>
            <p:nvPr/>
          </p:nvGrpSpPr>
          <p:grpSpPr>
            <a:xfrm>
              <a:off x="507605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31" name="直線單箭頭接點 30"/>
              <p:cNvCxnSpPr>
                <a:stCxn id="32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2" name="橢圓 31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0" name="橢圓 29"/>
            <p:cNvSpPr/>
            <p:nvPr/>
          </p:nvSpPr>
          <p:spPr bwMode="auto">
            <a:xfrm>
              <a:off x="6039780" y="3213040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15" y="2071678"/>
            <a:ext cx="902117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308206"/>
            <a:ext cx="8935499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72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0" y="114298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3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8" name="文字方塊 37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4" name="群組 51"/>
          <p:cNvGrpSpPr/>
          <p:nvPr/>
        </p:nvGrpSpPr>
        <p:grpSpPr>
          <a:xfrm>
            <a:off x="2000232" y="1142984"/>
            <a:ext cx="4271332" cy="576128"/>
            <a:chOff x="2339752" y="3212912"/>
            <a:chExt cx="4271332" cy="576128"/>
          </a:xfrm>
        </p:grpSpPr>
        <p:grpSp>
          <p:nvGrpSpPr>
            <p:cNvPr id="5" name="群組 48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65" name="直線單箭頭接點 64"/>
              <p:cNvCxnSpPr>
                <a:stCxn id="66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6" name="橢圓 65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" name="群組 49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63" name="直線單箭頭接點 62"/>
              <p:cNvCxnSpPr>
                <a:stCxn id="6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4" name="橢圓 6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群組 50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61" name="直線單箭頭接點 60"/>
              <p:cNvCxnSpPr>
                <a:stCxn id="62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2" name="橢圓 61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7" name="橢圓 56"/>
            <p:cNvSpPr/>
            <p:nvPr/>
          </p:nvSpPr>
          <p:spPr bwMode="auto">
            <a:xfrm>
              <a:off x="6035020" y="3212912"/>
              <a:ext cx="576064" cy="576064"/>
            </a:xfrm>
            <a:prstGeom prst="ellipse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8" name="群組 52"/>
            <p:cNvGrpSpPr/>
            <p:nvPr/>
          </p:nvGrpSpPr>
          <p:grpSpPr>
            <a:xfrm>
              <a:off x="5110346" y="3212976"/>
              <a:ext cx="936104" cy="576064"/>
              <a:chOff x="2339752" y="3212976"/>
              <a:chExt cx="936104" cy="576064"/>
            </a:xfrm>
          </p:grpSpPr>
          <p:cxnSp>
            <p:nvCxnSpPr>
              <p:cNvPr id="59" name="直線單箭頭接點 58"/>
              <p:cNvCxnSpPr>
                <a:stCxn id="60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0" name="橢圓 59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72" y="2041922"/>
            <a:ext cx="9055542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46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9" name="圓角化對角線角落矩形 8"/>
          <p:cNvSpPr/>
          <p:nvPr/>
        </p:nvSpPr>
        <p:spPr bwMode="auto">
          <a:xfrm>
            <a:off x="214282" y="4071942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736957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4857760"/>
            <a:ext cx="81072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09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56266" y="730414"/>
            <a:ext cx="213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：王麗娟鳳珠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3" name="群組 13"/>
          <p:cNvGrpSpPr/>
          <p:nvPr/>
        </p:nvGrpSpPr>
        <p:grpSpPr>
          <a:xfrm>
            <a:off x="-40446" y="3573016"/>
            <a:ext cx="8788910" cy="3284984"/>
            <a:chOff x="-40446" y="3573016"/>
            <a:chExt cx="8788910" cy="3284984"/>
          </a:xfrm>
        </p:grpSpPr>
        <p:grpSp>
          <p:nvGrpSpPr>
            <p:cNvPr id="4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1619672" y="3573016"/>
              <a:ext cx="7128792" cy="2160240"/>
            </a:xfrm>
            <a:prstGeom prst="cloudCallout">
              <a:avLst>
                <a:gd name="adj1" fmla="val -41897"/>
                <a:gd name="adj2" fmla="val 56369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319261" y="4005064"/>
              <a:ext cx="6020015" cy="1267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3200" dirty="0" smtClean="0">
                  <a:latin typeface="+mn-ea"/>
                  <a:ea typeface="+mn-ea"/>
                </a:rPr>
                <a:t>本題是評量學生是否掌握三角形內角和是</a:t>
              </a:r>
              <a:r>
                <a:rPr lang="en-US" sz="3200" dirty="0" smtClean="0">
                  <a:latin typeface="+mn-ea"/>
                  <a:ea typeface="+mn-ea"/>
                </a:rPr>
                <a:t>180</a:t>
              </a:r>
              <a:r>
                <a:rPr lang="zh-TW" altLang="en-US" sz="3200" dirty="0" smtClean="0">
                  <a:latin typeface="+mn-ea"/>
                  <a:ea typeface="+mn-ea"/>
                </a:rPr>
                <a:t>度的能力。</a:t>
              </a:r>
              <a:endParaRPr lang="zh-TW" altLang="en-US" sz="3200" dirty="0">
                <a:latin typeface="+mn-ea"/>
                <a:ea typeface="+mn-ea"/>
              </a:endParaRPr>
            </a:p>
          </p:txBody>
        </p:sp>
      </p:grpSp>
      <p:grpSp>
        <p:nvGrpSpPr>
          <p:cNvPr id="8" name="群組 15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7" name="文字方塊 16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8736957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1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142984"/>
            <a:ext cx="8736957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3" name="群組 1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5" name="文字方塊 14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500438"/>
            <a:ext cx="68389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圓角化對角線角落矩形 1"/>
          <p:cNvSpPr/>
          <p:nvPr/>
        </p:nvSpPr>
        <p:spPr bwMode="auto">
          <a:xfrm>
            <a:off x="0" y="3357562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</p:spTree>
    <p:extLst>
      <p:ext uri="{BB962C8B-B14F-4D97-AF65-F5344CB8AC3E}">
        <p14:creationId xmlns:p14="http://schemas.microsoft.com/office/powerpoint/2010/main" val="36117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0" y="114298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3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73" y="1357298"/>
            <a:ext cx="2961127" cy="1070287"/>
          </a:xfrm>
          <a:prstGeom prst="rect">
            <a:avLst/>
          </a:prstGeom>
        </p:spPr>
      </p:pic>
      <p:grpSp>
        <p:nvGrpSpPr>
          <p:cNvPr id="4" name="群組 12"/>
          <p:cNvGrpSpPr/>
          <p:nvPr/>
        </p:nvGrpSpPr>
        <p:grpSpPr>
          <a:xfrm>
            <a:off x="2000232" y="1142984"/>
            <a:ext cx="4276092" cy="576192"/>
            <a:chOff x="2339752" y="3212912"/>
            <a:chExt cx="4276092" cy="576192"/>
          </a:xfrm>
        </p:grpSpPr>
        <p:grpSp>
          <p:nvGrpSpPr>
            <p:cNvPr id="6" name="群組 15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5" name="直線單箭頭接點 24"/>
              <p:cNvCxnSpPr/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" name="橢圓 6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群組 24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3" name="直線單箭頭接點 22"/>
              <p:cNvCxnSpPr>
                <a:stCxn id="2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" name="橢圓 2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群組 27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1" name="直線單箭頭接點 20"/>
              <p:cNvCxnSpPr>
                <a:stCxn id="22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" name="橢圓 21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群組 30"/>
            <p:cNvGrpSpPr/>
            <p:nvPr/>
          </p:nvGrpSpPr>
          <p:grpSpPr>
            <a:xfrm>
              <a:off x="507605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19" name="直線單箭頭接點 18"/>
              <p:cNvCxnSpPr>
                <a:stCxn id="20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0" name="橢圓 19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8" name="橢圓 17"/>
            <p:cNvSpPr/>
            <p:nvPr/>
          </p:nvSpPr>
          <p:spPr bwMode="auto">
            <a:xfrm>
              <a:off x="6039780" y="3213040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2198818"/>
            <a:ext cx="8972767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01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0" y="114298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3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4" name="群組 37"/>
          <p:cNvGrpSpPr/>
          <p:nvPr/>
        </p:nvGrpSpPr>
        <p:grpSpPr>
          <a:xfrm>
            <a:off x="1928794" y="1214422"/>
            <a:ext cx="4276092" cy="576192"/>
            <a:chOff x="2339752" y="3212912"/>
            <a:chExt cx="4276092" cy="576192"/>
          </a:xfrm>
        </p:grpSpPr>
        <p:grpSp>
          <p:nvGrpSpPr>
            <p:cNvPr id="5" name="群組 38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55" name="直線單箭頭接點 54"/>
              <p:cNvCxnSpPr>
                <a:stCxn id="56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6" name="橢圓 55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" name="群組 39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53" name="直線單箭頭接點 52"/>
              <p:cNvCxnSpPr>
                <a:stCxn id="5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4" name="橢圓 5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群組 40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51" name="直線單箭頭接點 50"/>
              <p:cNvCxnSpPr>
                <a:stCxn id="52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2" name="橢圓 51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群組 41"/>
            <p:cNvGrpSpPr/>
            <p:nvPr/>
          </p:nvGrpSpPr>
          <p:grpSpPr>
            <a:xfrm>
              <a:off x="507605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49" name="直線單箭頭接點 48"/>
              <p:cNvCxnSpPr>
                <a:stCxn id="50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0" name="橢圓 49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8" name="橢圓 47"/>
            <p:cNvSpPr/>
            <p:nvPr/>
          </p:nvSpPr>
          <p:spPr bwMode="auto">
            <a:xfrm>
              <a:off x="6039780" y="3213040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" y="2000240"/>
            <a:ext cx="9097892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20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0" y="114298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3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8" name="文字方塊 37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010420" y="1142984"/>
            <a:ext cx="4276092" cy="576192"/>
            <a:chOff x="2339752" y="3212912"/>
            <a:chExt cx="4276092" cy="576192"/>
          </a:xfrm>
        </p:grpSpPr>
        <p:grpSp>
          <p:nvGrpSpPr>
            <p:cNvPr id="5" name="群組 38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40" name="直線單箭頭接點 39"/>
              <p:cNvCxnSpPr>
                <a:stCxn id="4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1" name="橢圓 4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" name="群組 41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43" name="直線單箭頭接點 42"/>
              <p:cNvCxnSpPr>
                <a:stCxn id="4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4" name="橢圓 4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群組 44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46" name="直線單箭頭接點 45"/>
              <p:cNvCxnSpPr>
                <a:stCxn id="47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7" name="橢圓 46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群組 47"/>
            <p:cNvGrpSpPr/>
            <p:nvPr/>
          </p:nvGrpSpPr>
          <p:grpSpPr>
            <a:xfrm>
              <a:off x="507605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49" name="直線單箭頭接點 48"/>
              <p:cNvCxnSpPr>
                <a:stCxn id="50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0" name="橢圓 49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3" name="橢圓 52"/>
            <p:cNvSpPr/>
            <p:nvPr/>
          </p:nvSpPr>
          <p:spPr bwMode="auto">
            <a:xfrm>
              <a:off x="6039780" y="3213040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0372"/>
            <a:ext cx="85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14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9" name="圓角化對角線角落矩形 8"/>
          <p:cNvSpPr/>
          <p:nvPr/>
        </p:nvSpPr>
        <p:spPr bwMode="auto">
          <a:xfrm>
            <a:off x="0" y="521495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1629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9728"/>
          <a:stretch>
            <a:fillRect/>
          </a:stretch>
        </p:blipFill>
        <p:spPr bwMode="auto">
          <a:xfrm>
            <a:off x="714348" y="5929330"/>
            <a:ext cx="8429652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52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56266" y="730414"/>
            <a:ext cx="213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：王麗娟鳳珠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3" name="群組 13"/>
          <p:cNvGrpSpPr/>
          <p:nvPr/>
        </p:nvGrpSpPr>
        <p:grpSpPr>
          <a:xfrm>
            <a:off x="-40446" y="3573016"/>
            <a:ext cx="8788910" cy="3284984"/>
            <a:chOff x="-40446" y="3573016"/>
            <a:chExt cx="8788910" cy="3284984"/>
          </a:xfrm>
        </p:grpSpPr>
        <p:grpSp>
          <p:nvGrpSpPr>
            <p:cNvPr id="4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1619672" y="3573016"/>
              <a:ext cx="7128792" cy="2160240"/>
            </a:xfrm>
            <a:prstGeom prst="cloudCallout">
              <a:avLst>
                <a:gd name="adj1" fmla="val -41897"/>
                <a:gd name="adj2" fmla="val 56369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319261" y="4005064"/>
              <a:ext cx="6020015" cy="1267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3200" dirty="0" smtClean="0">
                  <a:latin typeface="+mn-ea"/>
                  <a:ea typeface="+mn-ea"/>
                </a:rPr>
                <a:t>本題評量學生是否</a:t>
              </a:r>
              <a:r>
                <a:rPr lang="zh-TW" altLang="en-US" sz="3200" dirty="0" smtClean="0"/>
                <a:t>是否能算出注入水的體積</a:t>
              </a:r>
              <a:r>
                <a:rPr lang="zh-TW" altLang="en-US" sz="3200" dirty="0" smtClean="0">
                  <a:latin typeface="+mn-ea"/>
                  <a:ea typeface="+mn-ea"/>
                </a:rPr>
                <a:t>。</a:t>
              </a:r>
              <a:endParaRPr lang="zh-TW" altLang="en-US" sz="3200" dirty="0">
                <a:latin typeface="+mn-ea"/>
                <a:ea typeface="+mn-ea"/>
              </a:endParaRPr>
            </a:p>
          </p:txBody>
        </p:sp>
      </p:grpSp>
      <p:grpSp>
        <p:nvGrpSpPr>
          <p:cNvPr id="8" name="群組 15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7" name="文字方塊 16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622"/>
          <a:stretch>
            <a:fillRect/>
          </a:stretch>
        </p:blipFill>
        <p:spPr bwMode="auto">
          <a:xfrm>
            <a:off x="338165" y="1142984"/>
            <a:ext cx="8162925" cy="344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00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56266" y="730414"/>
            <a:ext cx="213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：王麗娟鳳珠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-40446" y="3573016"/>
            <a:ext cx="8788910" cy="3284984"/>
            <a:chOff x="-40446" y="3573016"/>
            <a:chExt cx="8788910" cy="3284984"/>
          </a:xfrm>
        </p:grpSpPr>
        <p:grpSp>
          <p:nvGrpSpPr>
            <p:cNvPr id="10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1619672" y="3573016"/>
              <a:ext cx="7128792" cy="2160240"/>
            </a:xfrm>
            <a:prstGeom prst="cloudCallout">
              <a:avLst>
                <a:gd name="adj1" fmla="val -41897"/>
                <a:gd name="adj2" fmla="val 56369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319261" y="4005064"/>
              <a:ext cx="6020015" cy="1266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3200" dirty="0" smtClean="0"/>
                <a:t>本題是評量學生異分母分數加法的計算能力。</a:t>
              </a:r>
              <a:endParaRPr lang="zh-TW" altLang="en-US" sz="3200" dirty="0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1071546"/>
            <a:ext cx="90204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群組 19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1" name="文字方塊 20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3" name="群組 1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5" name="文字方塊 14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622"/>
          <a:stretch>
            <a:fillRect/>
          </a:stretch>
        </p:blipFill>
        <p:spPr bwMode="auto">
          <a:xfrm>
            <a:off x="409603" y="1071546"/>
            <a:ext cx="8162925" cy="344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圓角化對角線角落矩形 1"/>
          <p:cNvSpPr/>
          <p:nvPr/>
        </p:nvSpPr>
        <p:spPr bwMode="auto">
          <a:xfrm>
            <a:off x="6572264" y="2643182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571876"/>
            <a:ext cx="67246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21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0" y="114298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73" y="1357298"/>
            <a:ext cx="2961127" cy="1070287"/>
          </a:xfrm>
          <a:prstGeom prst="rect">
            <a:avLst/>
          </a:prstGeom>
        </p:spPr>
      </p:pic>
      <p:grpSp>
        <p:nvGrpSpPr>
          <p:cNvPr id="4" name="群組 12"/>
          <p:cNvGrpSpPr/>
          <p:nvPr/>
        </p:nvGrpSpPr>
        <p:grpSpPr>
          <a:xfrm>
            <a:off x="2000232" y="1142984"/>
            <a:ext cx="1484548" cy="576128"/>
            <a:chOff x="2339752" y="3212912"/>
            <a:chExt cx="1484548" cy="576128"/>
          </a:xfrm>
        </p:grpSpPr>
        <p:grpSp>
          <p:nvGrpSpPr>
            <p:cNvPr id="6" name="群組 15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5" name="直線單箭頭接點 24"/>
              <p:cNvCxnSpPr/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" name="橢圓 6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4" name="橢圓 23"/>
            <p:cNvSpPr/>
            <p:nvPr/>
          </p:nvSpPr>
          <p:spPr bwMode="auto">
            <a:xfrm>
              <a:off x="3248236" y="3212912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2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2434520"/>
            <a:ext cx="9069811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群組 1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8" name="文字方塊 27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0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0" y="114298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4" name="群組 37"/>
          <p:cNvGrpSpPr/>
          <p:nvPr/>
        </p:nvGrpSpPr>
        <p:grpSpPr>
          <a:xfrm>
            <a:off x="1928794" y="1214422"/>
            <a:ext cx="1484548" cy="576128"/>
            <a:chOff x="2339752" y="3212912"/>
            <a:chExt cx="1484548" cy="576128"/>
          </a:xfrm>
        </p:grpSpPr>
        <p:grpSp>
          <p:nvGrpSpPr>
            <p:cNvPr id="5" name="群組 38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55" name="直線單箭頭接點 54"/>
              <p:cNvCxnSpPr>
                <a:stCxn id="56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6" name="橢圓 55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4" name="橢圓 53"/>
            <p:cNvSpPr/>
            <p:nvPr/>
          </p:nvSpPr>
          <p:spPr bwMode="auto">
            <a:xfrm>
              <a:off x="3248236" y="3212912"/>
              <a:ext cx="576064" cy="576064"/>
            </a:xfrm>
            <a:prstGeom prst="ellipse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0" y="1928802"/>
            <a:ext cx="8786381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群組 1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5" name="文字方塊 24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913"/>
            <a:ext cx="7992000" cy="244743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4" y="1163960"/>
            <a:ext cx="8010525" cy="20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化對角線角落矩形 8"/>
          <p:cNvSpPr/>
          <p:nvPr/>
        </p:nvSpPr>
        <p:spPr bwMode="auto">
          <a:xfrm>
            <a:off x="179512" y="3212976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</p:spTree>
    <p:extLst>
      <p:ext uri="{BB962C8B-B14F-4D97-AF65-F5344CB8AC3E}">
        <p14:creationId xmlns:p14="http://schemas.microsoft.com/office/powerpoint/2010/main" val="16251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4" y="1163960"/>
            <a:ext cx="8010525" cy="20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-40446" y="3573016"/>
            <a:ext cx="8788910" cy="3284984"/>
            <a:chOff x="-40446" y="3573016"/>
            <a:chExt cx="8788910" cy="3284984"/>
          </a:xfrm>
        </p:grpSpPr>
        <p:grpSp>
          <p:nvGrpSpPr>
            <p:cNvPr id="10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1619672" y="3573016"/>
              <a:ext cx="7128792" cy="2160240"/>
            </a:xfrm>
            <a:prstGeom prst="cloudCallout">
              <a:avLst>
                <a:gd name="adj1" fmla="val -41897"/>
                <a:gd name="adj2" fmla="val 56369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319261" y="4005064"/>
              <a:ext cx="60200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zh-TW" sz="3200" dirty="0"/>
                <a:t>本題在評量學生對</a:t>
              </a:r>
              <a:r>
                <a:rPr lang="zh-TW" altLang="zh-TW" sz="3200" b="1" dirty="0">
                  <a:solidFill>
                    <a:srgbClr val="0000FF"/>
                  </a:solidFill>
                </a:rPr>
                <a:t>分數乘法意義</a:t>
              </a:r>
              <a:r>
                <a:rPr lang="zh-TW" altLang="zh-TW" sz="3200" dirty="0"/>
                <a:t>的</a:t>
              </a:r>
              <a:r>
                <a:rPr lang="zh-TW" altLang="zh-TW" sz="3200" dirty="0" smtClean="0"/>
                <a:t>理解</a:t>
              </a:r>
              <a:endParaRPr lang="zh-TW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73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4" y="1163960"/>
            <a:ext cx="8010525" cy="20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化對角線角落矩形 1"/>
          <p:cNvSpPr/>
          <p:nvPr/>
        </p:nvSpPr>
        <p:spPr bwMode="auto">
          <a:xfrm>
            <a:off x="179512" y="3212976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70" y="4005064"/>
            <a:ext cx="7464846" cy="259228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16" y="4293096"/>
            <a:ext cx="6995314" cy="151216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</p:spTree>
    <p:extLst>
      <p:ext uri="{BB962C8B-B14F-4D97-AF65-F5344CB8AC3E}">
        <p14:creationId xmlns:p14="http://schemas.microsoft.com/office/powerpoint/2010/main" val="163761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4" y="1163960"/>
            <a:ext cx="8010525" cy="20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化對角線角落矩形 1"/>
          <p:cNvSpPr/>
          <p:nvPr/>
        </p:nvSpPr>
        <p:spPr bwMode="auto">
          <a:xfrm>
            <a:off x="179512" y="3212976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70" y="4005064"/>
            <a:ext cx="7464846" cy="259228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971600" y="2348880"/>
            <a:ext cx="2664296" cy="3855713"/>
            <a:chOff x="971600" y="2348880"/>
            <a:chExt cx="2664296" cy="3855713"/>
          </a:xfrm>
        </p:grpSpPr>
        <p:sp>
          <p:nvSpPr>
            <p:cNvPr id="3" name="橢圓 2"/>
            <p:cNvSpPr/>
            <p:nvPr/>
          </p:nvSpPr>
          <p:spPr bwMode="auto">
            <a:xfrm>
              <a:off x="2555776" y="5445224"/>
              <a:ext cx="1080120" cy="75936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圓角矩形 4"/>
            <p:cNvSpPr/>
            <p:nvPr/>
          </p:nvSpPr>
          <p:spPr bwMode="auto">
            <a:xfrm>
              <a:off x="971600" y="2348880"/>
              <a:ext cx="1800200" cy="792088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直線單箭頭接點 11"/>
            <p:cNvCxnSpPr>
              <a:endCxn id="3" idx="1"/>
            </p:cNvCxnSpPr>
            <p:nvPr/>
          </p:nvCxnSpPr>
          <p:spPr bwMode="auto">
            <a:xfrm>
              <a:off x="2267744" y="3178686"/>
              <a:ext cx="446212" cy="237774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" name="群組 18"/>
          <p:cNvGrpSpPr/>
          <p:nvPr/>
        </p:nvGrpSpPr>
        <p:grpSpPr>
          <a:xfrm>
            <a:off x="3752943" y="3788976"/>
            <a:ext cx="5263262" cy="2775375"/>
            <a:chOff x="3752943" y="3788976"/>
            <a:chExt cx="5263262" cy="2775375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943" y="3788976"/>
              <a:ext cx="5263262" cy="2775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4788024" y="4369428"/>
                  <a:ext cx="3960439" cy="17958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zh-TW" sz="3200" dirty="0" smtClean="0">
                      <a:latin typeface="+mn-ea"/>
                      <a:ea typeface="+mn-ea"/>
                    </a:rPr>
                    <a:t>對分數的學習概念不完全，</a:t>
                  </a:r>
                  <a:r>
                    <a:rPr lang="zh-TW" altLang="zh-TW" sz="3200" b="1" dirty="0" smtClean="0">
                      <a:solidFill>
                        <a:srgbClr val="0000CC"/>
                      </a:solidFill>
                      <a:latin typeface="+mn-ea"/>
                      <a:ea typeface="+mn-ea"/>
                    </a:rPr>
                    <a:t>無法理解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32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a:rPr lang="en-US" altLang="zh-TW" sz="32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+mn-ea"/>
                            </a:rPr>
                            <m:t>𝟓</m:t>
                          </m:r>
                        </m:num>
                        <m:den>
                          <m:r>
                            <a:rPr lang="en-US" altLang="zh-TW" sz="32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+mn-ea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zh-TW" altLang="zh-TW" sz="3200" b="1" dirty="0" smtClean="0">
                      <a:solidFill>
                        <a:srgbClr val="0000CC"/>
                      </a:solidFill>
                      <a:latin typeface="+mn-ea"/>
                      <a:ea typeface="+mn-ea"/>
                    </a:rPr>
                    <a:t>瓶</a:t>
                  </a:r>
                  <a:r>
                    <a:rPr lang="zh-TW" altLang="zh-TW" sz="3200" b="1" dirty="0">
                      <a:solidFill>
                        <a:srgbClr val="0000CC"/>
                      </a:solidFill>
                      <a:latin typeface="+mn-ea"/>
                      <a:ea typeface="+mn-ea"/>
                    </a:rPr>
                    <a:t>的意義</a:t>
                  </a:r>
                  <a:r>
                    <a:rPr lang="zh-TW" altLang="zh-TW" sz="3200" dirty="0">
                      <a:solidFill>
                        <a:srgbClr val="0000CC"/>
                      </a:solidFill>
                      <a:latin typeface="+mn-ea"/>
                      <a:ea typeface="+mn-ea"/>
                    </a:rPr>
                    <a:t>。</a:t>
                  </a:r>
                  <a:endParaRPr lang="zh-TW" altLang="en-US" sz="3200" dirty="0">
                    <a:solidFill>
                      <a:srgbClr val="0000CC"/>
                    </a:solidFill>
                    <a:latin typeface="+mn-ea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4" y="4369428"/>
                  <a:ext cx="3960439" cy="179587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846" t="-4422" r="-923" b="-1054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文字方塊 20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</p:spTree>
    <p:extLst>
      <p:ext uri="{BB962C8B-B14F-4D97-AF65-F5344CB8AC3E}">
        <p14:creationId xmlns:p14="http://schemas.microsoft.com/office/powerpoint/2010/main" val="19540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4" y="1163960"/>
            <a:ext cx="8010525" cy="20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化對角線角落矩形 1"/>
          <p:cNvSpPr/>
          <p:nvPr/>
        </p:nvSpPr>
        <p:spPr bwMode="auto">
          <a:xfrm>
            <a:off x="179512" y="3212976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3" y="4077072"/>
            <a:ext cx="8963025" cy="2400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17833"/>
            <a:ext cx="2961127" cy="10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4" y="1163960"/>
            <a:ext cx="8010525" cy="20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9" y="3933056"/>
            <a:ext cx="8829675" cy="28003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179512" y="3212912"/>
            <a:ext cx="6436332" cy="576192"/>
            <a:chOff x="179512" y="3212912"/>
            <a:chExt cx="6436332" cy="576192"/>
          </a:xfrm>
        </p:grpSpPr>
        <p:sp>
          <p:nvSpPr>
            <p:cNvPr id="2" name="圓角化對角線角落矩形 1"/>
            <p:cNvSpPr/>
            <p:nvPr/>
          </p:nvSpPr>
          <p:spPr bwMode="auto">
            <a:xfrm>
              <a:off x="179512" y="3212976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2339752" y="3212912"/>
              <a:ext cx="4276092" cy="576192"/>
              <a:chOff x="2339752" y="3212912"/>
              <a:chExt cx="4276092" cy="576192"/>
            </a:xfrm>
          </p:grpSpPr>
          <p:grpSp>
            <p:nvGrpSpPr>
              <p:cNvPr id="16" name="群組 15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15" name="直線單箭頭接點 14"/>
                <p:cNvCxnSpPr>
                  <a:stCxn id="7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7" name="橢圓 6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6" name="直線單箭頭接點 25"/>
                <p:cNvCxnSpPr>
                  <a:stCxn id="27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7" name="橢圓 26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" name="群組 27"/>
              <p:cNvGrpSpPr/>
              <p:nvPr/>
            </p:nvGrpSpPr>
            <p:grpSpPr>
              <a:xfrm>
                <a:off x="416757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9" name="直線單箭頭接點 28"/>
                <p:cNvCxnSpPr>
                  <a:stCxn id="30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0" name="橢圓 29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3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1" name="群組 30"/>
              <p:cNvGrpSpPr/>
              <p:nvPr/>
            </p:nvGrpSpPr>
            <p:grpSpPr>
              <a:xfrm>
                <a:off x="507605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32" name="直線單箭頭接點 31"/>
                <p:cNvCxnSpPr>
                  <a:stCxn id="33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3" name="橢圓 32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4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4" name="橢圓 33"/>
              <p:cNvSpPr/>
              <p:nvPr/>
            </p:nvSpPr>
            <p:spPr bwMode="auto">
              <a:xfrm>
                <a:off x="6039780" y="3213040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5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8" name="文字方塊 37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</p:spTree>
    <p:extLst>
      <p:ext uri="{BB962C8B-B14F-4D97-AF65-F5344CB8AC3E}">
        <p14:creationId xmlns:p14="http://schemas.microsoft.com/office/powerpoint/2010/main" val="20391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4" y="1163960"/>
            <a:ext cx="8010525" cy="20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化對角線角落矩形 1"/>
          <p:cNvSpPr/>
          <p:nvPr/>
        </p:nvSpPr>
        <p:spPr bwMode="auto">
          <a:xfrm>
            <a:off x="179512" y="3212976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8" y="3933056"/>
            <a:ext cx="8712968" cy="277211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38" name="群組 37"/>
          <p:cNvGrpSpPr/>
          <p:nvPr/>
        </p:nvGrpSpPr>
        <p:grpSpPr>
          <a:xfrm>
            <a:off x="2339752" y="3212912"/>
            <a:ext cx="4276092" cy="576192"/>
            <a:chOff x="2339752" y="3212912"/>
            <a:chExt cx="4276092" cy="576192"/>
          </a:xfrm>
        </p:grpSpPr>
        <p:grpSp>
          <p:nvGrpSpPr>
            <p:cNvPr id="39" name="群組 38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55" name="直線單箭頭接點 54"/>
              <p:cNvCxnSpPr>
                <a:stCxn id="56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6" name="橢圓 55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0" name="群組 39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53" name="直線單箭頭接點 52"/>
              <p:cNvCxnSpPr>
                <a:stCxn id="5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4" name="橢圓 5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1" name="群組 40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51" name="直線單箭頭接點 50"/>
              <p:cNvCxnSpPr>
                <a:stCxn id="52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2" name="橢圓 51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2" name="群組 41"/>
            <p:cNvGrpSpPr/>
            <p:nvPr/>
          </p:nvGrpSpPr>
          <p:grpSpPr>
            <a:xfrm>
              <a:off x="507605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49" name="直線單箭頭接點 48"/>
              <p:cNvCxnSpPr>
                <a:stCxn id="50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0" name="橢圓 49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8" name="橢圓 47"/>
            <p:cNvSpPr/>
            <p:nvPr/>
          </p:nvSpPr>
          <p:spPr bwMode="auto">
            <a:xfrm>
              <a:off x="6039780" y="3213040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9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43325"/>
            <a:ext cx="68484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179512" y="3212976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568" y="1000108"/>
            <a:ext cx="90204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群組 10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8" name="文字方塊 17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4" y="1163960"/>
            <a:ext cx="8010525" cy="20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化對角線角落矩形 1"/>
          <p:cNvSpPr/>
          <p:nvPr/>
        </p:nvSpPr>
        <p:spPr bwMode="auto">
          <a:xfrm>
            <a:off x="179512" y="3212976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7" y="4072086"/>
            <a:ext cx="8239125" cy="23812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8" name="文字方塊 37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2339752" y="3212912"/>
            <a:ext cx="4276092" cy="576192"/>
            <a:chOff x="2339752" y="3212912"/>
            <a:chExt cx="4276092" cy="576192"/>
          </a:xfrm>
        </p:grpSpPr>
        <p:grpSp>
          <p:nvGrpSpPr>
            <p:cNvPr id="39" name="群組 38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40" name="直線單箭頭接點 39"/>
              <p:cNvCxnSpPr>
                <a:stCxn id="4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1" name="橢圓 4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2" name="群組 41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43" name="直線單箭頭接點 42"/>
              <p:cNvCxnSpPr>
                <a:stCxn id="4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4" name="橢圓 4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5" name="群組 44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46" name="直線單箭頭接點 45"/>
              <p:cNvCxnSpPr>
                <a:stCxn id="47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7" name="橢圓 46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8" name="群組 47"/>
            <p:cNvGrpSpPr/>
            <p:nvPr/>
          </p:nvGrpSpPr>
          <p:grpSpPr>
            <a:xfrm>
              <a:off x="507605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49" name="直線單箭頭接點 48"/>
              <p:cNvCxnSpPr>
                <a:stCxn id="50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0" name="橢圓 49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3" name="橢圓 52"/>
            <p:cNvSpPr/>
            <p:nvPr/>
          </p:nvSpPr>
          <p:spPr bwMode="auto">
            <a:xfrm>
              <a:off x="6039780" y="3213040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0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4" name="文字方塊 3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4" y="1163960"/>
            <a:ext cx="8010525" cy="20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1" y="4149080"/>
            <a:ext cx="8248650" cy="22574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圓角化對角線角落矩形 7"/>
          <p:cNvSpPr/>
          <p:nvPr/>
        </p:nvSpPr>
        <p:spPr bwMode="auto">
          <a:xfrm>
            <a:off x="179512" y="3212976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2339752" y="3212912"/>
            <a:ext cx="4276092" cy="576192"/>
            <a:chOff x="2339752" y="3212912"/>
            <a:chExt cx="4276092" cy="576192"/>
          </a:xfrm>
        </p:grpSpPr>
        <p:grpSp>
          <p:nvGrpSpPr>
            <p:cNvPr id="30" name="群組 29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46" name="直線單箭頭接點 45"/>
              <p:cNvCxnSpPr>
                <a:stCxn id="47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7" name="橢圓 46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44" name="直線單箭頭接點 43"/>
              <p:cNvCxnSpPr>
                <a:stCxn id="45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5" name="橢圓 44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2" name="群組 31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42" name="直線單箭頭接點 41"/>
              <p:cNvCxnSpPr>
                <a:stCxn id="43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3" name="橢圓 42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3" name="群組 32"/>
            <p:cNvGrpSpPr/>
            <p:nvPr/>
          </p:nvGrpSpPr>
          <p:grpSpPr>
            <a:xfrm>
              <a:off x="507605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40" name="直線單箭頭接點 39"/>
              <p:cNvCxnSpPr>
                <a:stCxn id="4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1" name="橢圓 4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9" name="橢圓 38"/>
            <p:cNvSpPr/>
            <p:nvPr/>
          </p:nvSpPr>
          <p:spPr bwMode="auto">
            <a:xfrm>
              <a:off x="6039780" y="3213040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4" name="文字方塊 3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4" y="1163960"/>
            <a:ext cx="8010525" cy="20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9" y="4221088"/>
            <a:ext cx="8229600" cy="21050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文字方塊 27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79512" y="3212912"/>
            <a:ext cx="6431572" cy="576128"/>
            <a:chOff x="179512" y="3212912"/>
            <a:chExt cx="6431572" cy="576128"/>
          </a:xfrm>
        </p:grpSpPr>
        <p:sp>
          <p:nvSpPr>
            <p:cNvPr id="8" name="圓角化對角線角落矩形 7"/>
            <p:cNvSpPr/>
            <p:nvPr/>
          </p:nvSpPr>
          <p:spPr bwMode="auto">
            <a:xfrm>
              <a:off x="179512" y="3212976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grpSp>
          <p:nvGrpSpPr>
            <p:cNvPr id="48" name="群組 47"/>
            <p:cNvGrpSpPr/>
            <p:nvPr/>
          </p:nvGrpSpPr>
          <p:grpSpPr>
            <a:xfrm>
              <a:off x="2339752" y="3212912"/>
              <a:ext cx="4271332" cy="576128"/>
              <a:chOff x="2339752" y="3212912"/>
              <a:chExt cx="4271332" cy="576128"/>
            </a:xfrm>
          </p:grpSpPr>
          <p:grpSp>
            <p:nvGrpSpPr>
              <p:cNvPr id="49" name="群組 48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65" name="直線單箭頭接點 64"/>
                <p:cNvCxnSpPr>
                  <a:stCxn id="66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66" name="橢圓 65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0" name="群組 49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63" name="直線單箭頭接點 62"/>
                <p:cNvCxnSpPr>
                  <a:stCxn id="64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64" name="橢圓 63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75000"/>
                        </a:schemeClr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1" name="群組 50"/>
              <p:cNvGrpSpPr/>
              <p:nvPr/>
            </p:nvGrpSpPr>
            <p:grpSpPr>
              <a:xfrm>
                <a:off x="416757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61" name="直線單箭頭接點 60"/>
                <p:cNvCxnSpPr>
                  <a:stCxn id="62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62" name="橢圓 61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3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60" name="橢圓 59"/>
              <p:cNvSpPr/>
              <p:nvPr/>
            </p:nvSpPr>
            <p:spPr bwMode="auto">
              <a:xfrm>
                <a:off x="6035020" y="3212912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5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3" name="群組 52"/>
              <p:cNvGrpSpPr/>
              <p:nvPr/>
            </p:nvGrpSpPr>
            <p:grpSpPr>
              <a:xfrm>
                <a:off x="5110346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57" name="直線單箭頭接點 56"/>
                <p:cNvCxnSpPr>
                  <a:stCxn id="58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58" name="橢圓 57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4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094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4" name="文字方塊 3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8" name="文字方塊 27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sp>
        <p:nvSpPr>
          <p:cNvPr id="25" name="圓角化對角線角落矩形 24"/>
          <p:cNvSpPr/>
          <p:nvPr/>
        </p:nvSpPr>
        <p:spPr bwMode="auto">
          <a:xfrm>
            <a:off x="179512" y="126876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CC"/>
              </a:gs>
              <a:gs pos="100000">
                <a:srgbClr val="000048"/>
              </a:gs>
            </a:gsLst>
            <a:lin ang="13500000" scaled="1"/>
            <a:tileRect/>
          </a:gradFill>
          <a:ln w="28575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題組辨識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4010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2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9" name="圓角化對角線角落矩形 8"/>
          <p:cNvSpPr/>
          <p:nvPr/>
        </p:nvSpPr>
        <p:spPr bwMode="auto">
          <a:xfrm>
            <a:off x="179512" y="393312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6056" cy="252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01" y="4653136"/>
            <a:ext cx="7877175" cy="18764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2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-40446" y="3933056"/>
            <a:ext cx="8788909" cy="2924944"/>
            <a:chOff x="-40446" y="3933056"/>
            <a:chExt cx="8788909" cy="2924944"/>
          </a:xfrm>
        </p:grpSpPr>
        <p:grpSp>
          <p:nvGrpSpPr>
            <p:cNvPr id="10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2319260" y="3933056"/>
              <a:ext cx="6429203" cy="2160240"/>
            </a:xfrm>
            <a:prstGeom prst="cloudCallout">
              <a:avLst>
                <a:gd name="adj1" fmla="val -52386"/>
                <a:gd name="adj2" fmla="val 44729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910039" y="4365104"/>
              <a:ext cx="5429237" cy="1266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3200" dirty="0"/>
                <a:t>本題是評量學生對立體圖形</a:t>
              </a:r>
              <a:r>
                <a:rPr lang="zh-TW" altLang="en-US" sz="3200" b="1" dirty="0">
                  <a:solidFill>
                    <a:srgbClr val="0000FF"/>
                  </a:solidFill>
                </a:rPr>
                <a:t>面與面之關係</a:t>
              </a:r>
              <a:r>
                <a:rPr lang="zh-TW" altLang="en-US" sz="3200" dirty="0"/>
                <a:t>的理解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6056" cy="252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6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395536" y="3717032"/>
            <a:ext cx="720080" cy="2088232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測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結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果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82" y="3573016"/>
            <a:ext cx="7399774" cy="307451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82" y="4282180"/>
            <a:ext cx="7576494" cy="144016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4960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8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82" y="3573016"/>
            <a:ext cx="7399774" cy="307451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4960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802468" y="2113740"/>
            <a:ext cx="4498785" cy="3940302"/>
            <a:chOff x="802468" y="2113740"/>
            <a:chExt cx="4498785" cy="3940302"/>
          </a:xfrm>
        </p:grpSpPr>
        <p:sp>
          <p:nvSpPr>
            <p:cNvPr id="3" name="橢圓 2"/>
            <p:cNvSpPr/>
            <p:nvPr/>
          </p:nvSpPr>
          <p:spPr bwMode="auto">
            <a:xfrm>
              <a:off x="2951820" y="5294673"/>
              <a:ext cx="1080120" cy="75936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圓角矩形 4"/>
            <p:cNvSpPr/>
            <p:nvPr/>
          </p:nvSpPr>
          <p:spPr bwMode="auto">
            <a:xfrm>
              <a:off x="802468" y="2113740"/>
              <a:ext cx="4498785" cy="396044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直線單箭頭接點 11"/>
            <p:cNvCxnSpPr>
              <a:endCxn id="3" idx="1"/>
            </p:cNvCxnSpPr>
            <p:nvPr/>
          </p:nvCxnSpPr>
          <p:spPr bwMode="auto">
            <a:xfrm>
              <a:off x="1115616" y="2509784"/>
              <a:ext cx="1994384" cy="289609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文字方塊 20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sp>
        <p:nvSpPr>
          <p:cNvPr id="22" name="圓角化對角線角落矩形 21"/>
          <p:cNvSpPr/>
          <p:nvPr/>
        </p:nvSpPr>
        <p:spPr bwMode="auto">
          <a:xfrm>
            <a:off x="395536" y="3717032"/>
            <a:ext cx="720080" cy="2088232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測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結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果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866374" y="3092406"/>
            <a:ext cx="5467310" cy="2961636"/>
            <a:chOff x="802468" y="2113740"/>
            <a:chExt cx="5467310" cy="2961636"/>
          </a:xfrm>
        </p:grpSpPr>
        <p:sp>
          <p:nvSpPr>
            <p:cNvPr id="27" name="橢圓 26"/>
            <p:cNvSpPr/>
            <p:nvPr/>
          </p:nvSpPr>
          <p:spPr bwMode="auto">
            <a:xfrm>
              <a:off x="5189658" y="4316007"/>
              <a:ext cx="1080120" cy="75936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圓角矩形 27"/>
            <p:cNvSpPr/>
            <p:nvPr/>
          </p:nvSpPr>
          <p:spPr bwMode="auto">
            <a:xfrm>
              <a:off x="802468" y="2113740"/>
              <a:ext cx="4498785" cy="396044"/>
            </a:xfrm>
            <a:prstGeom prst="roundRect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直線單箭頭接點 28"/>
            <p:cNvCxnSpPr>
              <a:endCxn id="27" idx="1"/>
            </p:cNvCxnSpPr>
            <p:nvPr/>
          </p:nvCxnSpPr>
          <p:spPr bwMode="auto">
            <a:xfrm>
              <a:off x="5012150" y="2509784"/>
              <a:ext cx="335688" cy="191743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" name="群組 18"/>
          <p:cNvGrpSpPr/>
          <p:nvPr/>
        </p:nvGrpSpPr>
        <p:grpSpPr>
          <a:xfrm>
            <a:off x="2018218" y="3717032"/>
            <a:ext cx="6658238" cy="2775375"/>
            <a:chOff x="3752943" y="3788976"/>
            <a:chExt cx="5263262" cy="2775375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943" y="3788976"/>
              <a:ext cx="5263262" cy="2775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文字方塊 17"/>
            <p:cNvSpPr txBox="1"/>
            <p:nvPr/>
          </p:nvSpPr>
          <p:spPr>
            <a:xfrm>
              <a:off x="4788024" y="4000426"/>
              <a:ext cx="4168687" cy="2221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3200" dirty="0">
                  <a:latin typeface="+mn-ea"/>
                  <a:ea typeface="+mn-ea"/>
                </a:rPr>
                <a:t>可能對面的垂直與平行混淆，也可能是沒弄清楚每個選項中是</a:t>
              </a:r>
              <a:r>
                <a:rPr lang="zh-TW" altLang="en-US" sz="3200" b="1" dirty="0">
                  <a:solidFill>
                    <a:srgbClr val="0000FF"/>
                  </a:solidFill>
                  <a:latin typeface="+mn-ea"/>
                  <a:ea typeface="+mn-ea"/>
                </a:rPr>
                <a:t>哪兩個面相比較</a:t>
              </a:r>
              <a:r>
                <a:rPr lang="zh-TW" altLang="en-US" sz="3200" dirty="0">
                  <a:latin typeface="+mn-ea"/>
                  <a:ea typeface="+mn-ea"/>
                </a:rPr>
                <a:t>。</a:t>
              </a:r>
              <a:endParaRPr lang="zh-TW" altLang="en-US" sz="3200" dirty="0">
                <a:solidFill>
                  <a:srgbClr val="0000CC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02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4960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化對角線角落矩形 1"/>
          <p:cNvSpPr/>
          <p:nvPr/>
        </p:nvSpPr>
        <p:spPr bwMode="auto">
          <a:xfrm>
            <a:off x="179512" y="3712282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3" y="4584136"/>
            <a:ext cx="8196193" cy="1908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82849"/>
            <a:ext cx="2961127" cy="10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4960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79512" y="3622164"/>
            <a:ext cx="5472608" cy="580750"/>
            <a:chOff x="179512" y="3622164"/>
            <a:chExt cx="5472608" cy="580750"/>
          </a:xfrm>
        </p:grpSpPr>
        <p:sp>
          <p:nvSpPr>
            <p:cNvPr id="2" name="圓角化對角線角落矩形 1"/>
            <p:cNvSpPr/>
            <p:nvPr/>
          </p:nvSpPr>
          <p:spPr bwMode="auto">
            <a:xfrm>
              <a:off x="179512" y="3622164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2339752" y="3626786"/>
              <a:ext cx="3312368" cy="576128"/>
              <a:chOff x="2339752" y="3212912"/>
              <a:chExt cx="3312368" cy="576128"/>
            </a:xfrm>
          </p:grpSpPr>
          <p:grpSp>
            <p:nvGrpSpPr>
              <p:cNvPr id="14" name="群組 13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5" name="直線單箭頭接點 24"/>
                <p:cNvCxnSpPr>
                  <a:stCxn id="26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6" name="橢圓 25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5" name="群組 14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3" name="直線單箭頭接點 22"/>
                <p:cNvCxnSpPr>
                  <a:stCxn id="24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4" name="橢圓 23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" name="群組 15"/>
              <p:cNvGrpSpPr/>
              <p:nvPr/>
            </p:nvGrpSpPr>
            <p:grpSpPr>
              <a:xfrm>
                <a:off x="416757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1" name="直線單箭頭接點 20"/>
                <p:cNvCxnSpPr>
                  <a:stCxn id="22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2" name="橢圓 21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3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0" name="橢圓 19"/>
              <p:cNvSpPr/>
              <p:nvPr/>
            </p:nvSpPr>
            <p:spPr bwMode="auto">
              <a:xfrm>
                <a:off x="5076056" y="3212912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99394"/>
            <a:ext cx="8136016" cy="216024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3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0" y="114298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7713"/>
            <a:ext cx="2961127" cy="1070287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2000232" y="1142984"/>
            <a:ext cx="4276092" cy="576192"/>
            <a:chOff x="2339752" y="3212912"/>
            <a:chExt cx="4276092" cy="576192"/>
          </a:xfrm>
        </p:grpSpPr>
        <p:grpSp>
          <p:nvGrpSpPr>
            <p:cNvPr id="14" name="群組 15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5" name="直線單箭頭接點 24"/>
              <p:cNvCxnSpPr/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" name="橢圓 6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群組 24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3" name="直線單箭頭接點 22"/>
              <p:cNvCxnSpPr>
                <a:stCxn id="2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" name="橢圓 2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群組 27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1" name="直線單箭頭接點 20"/>
              <p:cNvCxnSpPr>
                <a:stCxn id="22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" name="橢圓 21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" name="群組 30"/>
            <p:cNvGrpSpPr/>
            <p:nvPr/>
          </p:nvGrpSpPr>
          <p:grpSpPr>
            <a:xfrm>
              <a:off x="507605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19" name="直線單箭頭接點 18"/>
              <p:cNvCxnSpPr>
                <a:stCxn id="20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0" name="橢圓 19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8" name="橢圓 17"/>
            <p:cNvSpPr/>
            <p:nvPr/>
          </p:nvSpPr>
          <p:spPr bwMode="auto">
            <a:xfrm>
              <a:off x="6039780" y="3213040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667" y="1864702"/>
            <a:ext cx="8843489" cy="36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12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4960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79512" y="3622164"/>
            <a:ext cx="5472608" cy="580750"/>
            <a:chOff x="179512" y="3712282"/>
            <a:chExt cx="5472608" cy="580750"/>
          </a:xfrm>
        </p:grpSpPr>
        <p:sp>
          <p:nvSpPr>
            <p:cNvPr id="2" name="圓角化對角線角落矩形 1"/>
            <p:cNvSpPr/>
            <p:nvPr/>
          </p:nvSpPr>
          <p:spPr bwMode="auto">
            <a:xfrm>
              <a:off x="179512" y="3712282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2339752" y="3716904"/>
              <a:ext cx="3312368" cy="576128"/>
              <a:chOff x="2339752" y="3212912"/>
              <a:chExt cx="3312368" cy="576128"/>
            </a:xfrm>
          </p:grpSpPr>
          <p:grpSp>
            <p:nvGrpSpPr>
              <p:cNvPr id="28" name="群組 27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40" name="直線單箭頭接點 39"/>
                <p:cNvCxnSpPr>
                  <a:stCxn id="41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41" name="橢圓 40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" name="群組 28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38" name="直線單箭頭接點 37"/>
                <p:cNvCxnSpPr>
                  <a:stCxn id="39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9" name="橢圓 38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0" name="群組 29"/>
              <p:cNvGrpSpPr/>
              <p:nvPr/>
            </p:nvGrpSpPr>
            <p:grpSpPr>
              <a:xfrm>
                <a:off x="416757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35" name="直線單箭頭接點 34"/>
                <p:cNvCxnSpPr>
                  <a:stCxn id="36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6" name="橢圓 35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3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4" name="橢圓 33"/>
              <p:cNvSpPr/>
              <p:nvPr/>
            </p:nvSpPr>
            <p:spPr bwMode="auto">
              <a:xfrm>
                <a:off x="5076056" y="3212912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59599"/>
            <a:ext cx="8136000" cy="223775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4960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79512" y="3645024"/>
            <a:ext cx="5472608" cy="580750"/>
            <a:chOff x="179512" y="3645024"/>
            <a:chExt cx="5472608" cy="580750"/>
          </a:xfrm>
        </p:grpSpPr>
        <p:sp>
          <p:nvSpPr>
            <p:cNvPr id="2" name="圓角化對角線角落矩形 1"/>
            <p:cNvSpPr/>
            <p:nvPr/>
          </p:nvSpPr>
          <p:spPr bwMode="auto">
            <a:xfrm>
              <a:off x="179512" y="3645024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2339752" y="3649646"/>
              <a:ext cx="3312368" cy="576128"/>
              <a:chOff x="2339752" y="3212912"/>
              <a:chExt cx="3312368" cy="576128"/>
            </a:xfrm>
          </p:grpSpPr>
          <p:grpSp>
            <p:nvGrpSpPr>
              <p:cNvPr id="28" name="群組 27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40" name="直線單箭頭接點 39"/>
                <p:cNvCxnSpPr>
                  <a:stCxn id="41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41" name="橢圓 40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75000"/>
                        </a:schemeClr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" name="群組 28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38" name="直線單箭頭接點 37"/>
                <p:cNvCxnSpPr>
                  <a:stCxn id="39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9" name="橢圓 38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0" name="群組 29"/>
              <p:cNvGrpSpPr/>
              <p:nvPr/>
            </p:nvGrpSpPr>
            <p:grpSpPr>
              <a:xfrm>
                <a:off x="416757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35" name="直線單箭頭接點 34"/>
                <p:cNvCxnSpPr>
                  <a:stCxn id="36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6" name="橢圓 35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3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4" name="橢圓 33"/>
              <p:cNvSpPr/>
              <p:nvPr/>
            </p:nvSpPr>
            <p:spPr bwMode="auto">
              <a:xfrm>
                <a:off x="5076056" y="3212912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6" y="4513870"/>
            <a:ext cx="8136000" cy="181263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4960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79512" y="3645024"/>
            <a:ext cx="5472608" cy="580750"/>
            <a:chOff x="179512" y="3645024"/>
            <a:chExt cx="5472608" cy="580750"/>
          </a:xfrm>
        </p:grpSpPr>
        <p:sp>
          <p:nvSpPr>
            <p:cNvPr id="2" name="圓角化對角線角落矩形 1"/>
            <p:cNvSpPr/>
            <p:nvPr/>
          </p:nvSpPr>
          <p:spPr bwMode="auto">
            <a:xfrm>
              <a:off x="179512" y="3645024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2339752" y="3649646"/>
              <a:ext cx="3312368" cy="576128"/>
              <a:chOff x="2339752" y="3212912"/>
              <a:chExt cx="3312368" cy="576128"/>
            </a:xfrm>
          </p:grpSpPr>
          <p:grpSp>
            <p:nvGrpSpPr>
              <p:cNvPr id="28" name="群組 27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40" name="直線單箭頭接點 39"/>
                <p:cNvCxnSpPr>
                  <a:stCxn id="41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41" name="橢圓 40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" name="群組 28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38" name="直線單箭頭接點 37"/>
                <p:cNvCxnSpPr>
                  <a:stCxn id="39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9" name="橢圓 38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75000"/>
                        </a:schemeClr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0" name="群組 29"/>
              <p:cNvGrpSpPr/>
              <p:nvPr/>
            </p:nvGrpSpPr>
            <p:grpSpPr>
              <a:xfrm>
                <a:off x="416757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35" name="直線單箭頭接點 34"/>
                <p:cNvCxnSpPr>
                  <a:stCxn id="36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6" name="橢圓 35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3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4" name="橢圓 33"/>
              <p:cNvSpPr/>
              <p:nvPr/>
            </p:nvSpPr>
            <p:spPr bwMode="auto">
              <a:xfrm>
                <a:off x="5076056" y="3212912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64" y="4415574"/>
            <a:ext cx="8136000" cy="218304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sp>
        <p:nvSpPr>
          <p:cNvPr id="23" name="圓角化對角線角落矩形 22"/>
          <p:cNvSpPr/>
          <p:nvPr/>
        </p:nvSpPr>
        <p:spPr bwMode="auto">
          <a:xfrm>
            <a:off x="179512" y="126876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CC"/>
              </a:gs>
              <a:gs pos="100000">
                <a:srgbClr val="000048"/>
              </a:gs>
            </a:gsLst>
            <a:lin ang="13500000" scaled="1"/>
            <a:tileRect/>
          </a:gradFill>
          <a:ln w="28575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另類挑戰</a:t>
            </a:r>
          </a:p>
        </p:txBody>
      </p:sp>
      <p:pic>
        <p:nvPicPr>
          <p:cNvPr id="17410" name="Picture 2" descr="https://encrypted-tbn3.gstatic.com/images?q=tbn:ANd9GcSQW2j2pv9rmnNeJDD0vwfx6573dowxjAzvYLVDj9YU1rfVa8lcrQ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02" y="1844760"/>
            <a:ext cx="4387349" cy="456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QEhQUEA8WEhAVFBgUFBYWEBUVEBQWFBUWFhQUFxUYHSggGR0lHBQUIjEhJSkrLi4uFx8zODQsNygtLisBCgoKDg0OGhAQGywkICQsLC8sLDQsLCwtLCwsLy0sLCwsLCwsLCwsLCwsLCwtLSwsLCwsLCwsLCwsLCwsLCwsLP/AABEIAMkA+wMBEQACEQEDEQH/xAAcAAEAAQUBAQAAAAAAAAAAAAAABQECBAYHAwj/xABIEAACAQMABgcDBwoEBQUAAAABAgADBBEFBhIhMUEHIlFhcYGREzKhFFJykrHB0RYjQlOCorLC4fAzQ0STc4Ojs9IVVGJkdP/EABsBAQACAwEBAAAAAAAAAAAAAAABAgMEBQYH/8QAOhEAAgEDAQQHBgUDBAMAAAAAAAECAwQRMQUSIUEyUWFxgbHRBhNCkaHBFCJS4fAVYnIjMzRDJFOS/9oADAMBAAIRAxEAPwDuMAQBAEAQBAEAQBAEAQBAEAQBAEAQBAEAQBAEAQBAEAQBAEAQBAEAQBAEAQBAEAQBAEAQBAEAQBAEAQBAEAQBAEAQBAEAQBAEAQBAEAQBAEAQBAEAQBAEAQBAEAQBAEAQDDvdK0KH+NcU6f06iqfQmVlOMdWZ6VtWq/7cG+5NkDe9INjT4VjUPZTpsfRiAvxmCV1SXM6VLYF9U+HHe15a/QhLnpVpj/CtHb6dRU+Chpid9Hkjo0/ZWq+nUS7k36GC3SvU5Waf7zf+Mx/j3+k2l7KQ/wDa/l+5723SwP8ANsiB2pWyfQqPtllfLnExVPZSXwVfmv3J7RvSLZVsBqjUWPKomB9ZcqPMiZ4XdOXYcy49nr2lxUVJdj+zwzareutRQ1N1dDvDKwZSO0EbjNhNNZRxZwlCW7JNPqfA9JJUQBAEAQBAEAQBAEAQBAEAQBAEAQBAEAQCjMBvJwO/hASzoQmkNbrOhkPdIWHFUJqP4YTOPOYpV6cdWdCjsq7rdGm+98F9cGu33SfSGRQtqlQ8i7LTQ/xH4Ca8r2Pwo61H2ZrS41Zpd3F/ZfU1++6Rbypn2Yp0Ry2U23H7Tkj92YJXlR6cDq0fZy0h025eOF9OP1NfvdN3Vb/Fu6rDs9oVT6q4X4TDKrOWrZ1KNha0uhTivDL+b4kYtIchv7uMxG7nGodMcd3jujATzoEpgkAtsqSAWxnZBO9sDjjjGCXJpNpZfV1nYdFaiWKorKgucjIqPULK2eYVSFx5TqwtaSWdT5/dbev5TcW9zsSxj58TNfU20YYNnSx3KVPqpBmR29J/CjUjti+i8qrLz8yD070Z27IzWzmg4BIDOWo7t/WLdYeOd3YZgqWUGsx4HWs/aa4jNRrLfT6lh+GOD7seJzDRela1s21b1npHidluqfpKeq3mDOdCpKHGLPY3NnQuFu1Yp/zk9V4G+aD6U2GFvaO0P1lLc3iaZ4+IPlN2ne8po8xeeyy6VtLwfr6rxOhaI03Qu12restTtAOHX6SnePMTehUjNflZ5a5s69tLdqxa8vnoSEuawgCAIBG6f0wtnSNV1ZhkDCjJ38WPYoAJJ7BKVJqEcs2bS1lc1VTi0u/+avRGr3PSPSpYNRF2DwCVduoRv4DAyeG47PHfia/4pdR1/wCgyaeJYfasLz+qz2Exp7W6ja0qFTBqC4GaWOqpBUMGYngMMvLnMtSsoJPrNGy2ZUuakoZxu6+XAgLXpOQVVS5txTViAGSr7Qrk4G0uyDjvHpMMLvMsNHSuPZ/cpOdOplrk1jPdxf8AOZ0Gbh5sQBAEAQBAEAQC12ABJIAAySTgADiSYJSbeEc51j6SN5SxUEDcazDKn/hpz+kd3cZo1bvHCHzPUbP9nnNKdw8f2+r+xol/f1rk5uKz1e5mJXyQdUeQmlKcpas9RQtKFusU4pfzr1LbWzaodmnTZ27EQsfQCQot6GSpWhTW9NpLteCUTVW7P+lfzwPtMye4qfpNF7Ws1/2osr6u3KDLWtQDuQt/DmQ6M1qmWhtK1m8RqR+ePMydVKdsLgfLR+awQAwOwHyMbY7MbXHdnGZaiob/AOfQxbSlcu3/APFf5uzXHZ26fY67a0aRUew2AnL2YXZ/dnVju4/KeBrOrvf6uc9uc/U9jag+91h3jI+MtgxKTjozT9edA2K0HdglCuFJplMKzuB1VKDc2Tu4bu0TTuKVLdb0Z6LY1/fOtGCbnHPHPHC688sfxHNLHSNa3/wK70u5XIU+K8D6TnxnKPReD2Fa2oV/92Cl3r76kn+Wt+P9Y3+1RP8AJMn4mr+ryNT+i7Pf/UvnL1I7Sen7q4GK1zUdea52UPiq4BmOdWcukzbt9n2tB5pU0n16v5vLI+2tHqts0qbVG7EQsfQSii3wRtVK0Ka3pySXa8El+SN6f9HU9Bn0zMn4er+lml/WLFcPexMG4sLi1YM9KtQYHc+y6EHucfcZVxnB5aaM8a1tdR3YyjNPllP6G36vdJtalhbtfb0/nqAtceI91/ge8zapXklwnxPP33s1SnmVu919XL1X1OmaF05QvE2reqHA94cHXuZTvE6EKkZrMWeRubStbS3asceXzJKXNYQDXtfNE1LuzenQOKoIdQDgsB7yZ71LDzmOrFyjhG7YXEaFdTlp/PI4/o3Qlw1Sp8mo1WuQ5pUy1J6XsU3A1mY9XJBZdnfjJPZNGFKSbwuJ6i4vqMox95JbuMvinl/pxrwfHPgdC6Q9WqtWytxQXbe1ABQe8yimFOz2kbIOJtV6blBJcjh7LvY0riUpvCl65Oa6tar3V3coRbuEFVWd3UqqgMCd7cTgcBNSlRm5Lgegvto28aUlvJtp4S4n0TOmeGEAQBAEAQBAEA5N0qa1l6hs6LYppj25B3ux3in9EDGe0nHLfoXVbjuLxPW7B2dHd/EVFx+H1/n3NFoVJonqUzPprnhJRVs6TqbrLa06CUXHsHUYZtnqVD88sOBPfOhQrQUVF8DyG1tmXVStKrH8yfLmuzHobTRuqFTelem3hUU/fNpTi9GcGdtWh0oNeDPV7ujT3tWRfGoo+0w5xWrIjb1ZcIwb8GaRr3pO0rqBSAqVww/OKMALzBb9LPZvmlczpyXDU9Lsa2u6Mm6nCGNH193I0unlTlWKntUkH4TUXDQ9DLEliSyezX1bh8oq4/4z/jLb0utlFQo/oj8l6GFUTJyTk8yd59ZRmxF4WESllqldVwGWgVQ8GchAfAHf54mSNvUlojRrbXtKLxKeX1Lj5cPqZLagXfL2J/5pz/DL/hKnYYF7RWX93y/cidK6sXVsC1W3YIOLrh0A7SVJ2R3nEwzoThqjoW21LW4e7Tms9T4P66+GTZtQ9cLe0o+wroaZ2ifaqhYPtHPXx1gRw4HcBNm2uIQjuy+Zx9tbHuLqr76k97gvyt4xjqzw4695udPWexbeL2l51Ap9GwZtqvTfxI83LZN7F4dKXyz5GNpLXXR9NCGrrWBB6iL7Ta7vm+pErO5pJa5M9vsW/nJOMHHtfDH3+RxS/qq9Wo1NPZ02dmRPmKSSq+QnJk022j6HRjKFOMZvLSWX1vrFldvRcVKNRqdReDKcEdx7R3HdJhJxeUY7ihTrwcKiyjsOomuy335qthLtRnA3JVA4snYe1fPhw6tCuqiw9TwO1dlStJb0eMH9O83KbBxxAEAQBAEAQBAEAQBAEA8b24FKm9RvdRGc+Cgk/ZIbwsloRc5KK5nzRUrtUZqjnLuxdj2s5LMfUzjSeXk+l0oKEFFaJBTjhIMiZmW11j+9xkaF+D1Ja2qh+G49ksuJgmnEyQknBj3i4JJwRvMyrDRlWudmjTLkcccB4sdwlowlLRGCtc0qCzUlgl01LuD7zUl7i5J/dUzMrWZzpbdtlpvPw9WilTUm4/RNJu4OQf3lEh2s+wmO3rZ67y8PRshr3Rta2ce1pFGBBXIBUlTncRkHwmGUJQfFHSo3NG4i/dyyufX6o3Wx1+pMALikyNzKYZPHGcjwwfGbkbtfEjzlf2fqp/6Uk128H6eRnflpYj/Nbw9hVz/DL/iafX9DV/od7+lf/UfUjdKdIlFVIoUmqsRuLDYpeeesfDHmJjndxS/Ksm7beztaUk6slFdnF+n18DlTr/YGB5DlOae2TPFhBZM8yJBOTzZwOcnBDmkeT1pZIwyqllG+ek61KTlKiMGRhxDDgf6S8cxeUaddRqwcJrKZ9GaqacW/taVdRgsMOvzXXc6+GeHcROtCW9HJ8+uqDoVXTfLyJeXNcQBAEAQBAEAQBAEAQCE13bGj7vH/ALeoPVCD9spV6D7jasf+TT/yXmfPSzkH0VF6yCS8CCT1pVCOf4yCyfJkxZaRB3PuPzuXn2Syl1mGdHnEksS5rGwas6xm0DI1Pbps21uOHBwAeO47gN26Z6Vbc4YOXtDZv4pqalhpY7DZ6Wt9o3vFlPfTJ/hzNlXMDiS2NdLRJ+PrgufXC0XgzN3Ck334h3EBHY109Ul4r7Gsa0az/K0FNKWzT2gxLYLkjhgDcvrNatX31hI7Oztl/hp+8lLLxjhp+5qzLNY7SZ5OsgyJmPUWQzJFmDXrKOfpvlTKjBq3fYPWMEueDEqXPfLJGKVQ8GrS2DC5lhqScFHJnmzSUYm2db6Br8lbqifdDJVXxYFH/gSbts+DR5nbcFvRn4HWZtHCEAQBAEAQBAEAQBAEAhNdhnR95/8Amq/BCZSp0GbVl/yKf+S8zg+g7H5RcUaJOBUqKhI4hSesR5ZnLhHekke8uK3uqM6nUmzsuntQLWvR2aFFKFVR+bdFxkjgH+cD2nfN+dvCSwlg8ha7YuKVTeqScovVP7dRxatRamzI67LqxVgeIZTgic1rDwz28JxnFSi8p6FBILpl6mQWTM+0vWThvXsP3dklSaKzpRnxJOlfo3Hqnv4esupI1pUZLtMgODwYHzkmNprkCw7R6wMM8nuEHFx65+yRlF1CT5GJW0kg4Zby/GRvIyKjIj7jSx/RAUdp3mV3jKqSWrIq4vy3Fi32SMMtvRWhiPcE90nBR1GzyZs8TLGNstgqUMkhlJJRlIIOl9BKH5VcnkKKg+JcY+wzbtdWee27jdgjtU3DzggCAIAgCAIAgCAIAgETrcubG7Hba1v+00pU6L7jYtHivB/3LzOC6tXQpXVtUPBa1MnwLAH4EzmQeJp9p7m7g6lvOC5xfkfQ1tX5GdY+fHJelrRgpXa1VGFrpk/Tp4Vj5gp8ZzrqGJ56z2Wwbhzt3Tfwv6P98mlAzWO6XCQWPSm2JBZMylkFi/EAowgHi8Ajbm9HBd/fy/rJwUc+owXcnicyxjbyWQQIIKSSGUgqbfovo0v7hNv2S0lO8e1fZYj6IBI8wJsRt5tZOVW2xbU5buc9xr2nNC1rKqaVzTKPxG8FWXkysNxExyg4vDNuhcU68N+m8ojjKmQ6t0CU+veN2LRHqap+6blrzPObdfGC7/sdfm2efEAQBAEAQBAEAQBAEAw9NU9q3rL86lUHqhEiWjMlJ4nF9qPmij7o8B9k5LR9BjI7Xqhpv5Vbo+c1FAp1RzDqPe/aGD5zpUZ78TxO0bV29dx5Piu79tCK6YHDUrU/pbb+myM/HZmC70R1PZ1vfqdy8zmImierLwYJTLgZBYyLd+Uguj3zIJLHbHHhAIW9vC5wNy/b4yyRilLJiSSoggpAEEFJJB1vog1QXZF7XUMxJFupG5QDg1d/PIwOzGeYxu21L42eX21fvPuIP/L09Tp11X2RNw84cr6Zyr0Ldz74qsoPPZK5YeoWat0uCO9sGT95NcsHJjNI9Kdk6B6WKF0/bVVfqpn+eb1t0WeW22/9aK7DqM2TiiAIAgCAIAgCAIAgCAeddNpWHaCPUYglPDyfL1ueqvgJyWfQIvgSug9NVbOp7SiwBIwykZRx2MPsPES0JuDyjHc21O5huVF3daMnWPWKrfurVQqhBsoiA7K53sd5yScD0EVKjm8siys6drBxhz1bIoGYjfTLgZBcuBgsj0pNvlSyMjakFyO0pcfojxP3CSjHN8iNliggCCCkAQQUkkH1Fo2ktC3pInupSRR4BQJ14rCSPnNabnUlJ6tsi765LHAljEcf6S9NC4rrSpnNOgCpI4Go2NvHhgDyM0Lie9LC5Hrtj2rpUd+WsvLkabNc6x3DoNpYsap+ddPjwFOkPtBnQt+geR2y83Hh6nRZnOSIAgCAIAgCAIAgCAIBRjAPmG6pbFSonzajr9V2H3TlyWGz3dGW9Ti+xFgMqZ0y4SC6ZcDILplwMgyJlwMgsi4GQXR7bUqZCGrvtMT3yxgbyzzkgQBAKQQIIKSSDqmrXSbSFulK8VxUpqEFRFDK6qMLtDIIbHiDjO7hN2ncpLEjy97sSpKo50WsPlpj9iH1m6QzVVqdmjUlYYaq+BVweIUKSF8ck+ErUucrETNZ7EVOSnWeezl49ZoM1TvMpJKnfuh2njRlM/OqVT/1GX+WdGh0EeL2q83UjdpmOcIAgCAIAgCAIAgCAIB4V2xIZZI+btYV2bu6HZcVceBqMR8CJzp9JntLV5ow7kYQMobKZeDILplwMgyJl2ZBdMuBlTIXZgsi52wCe6VMueBESxhEAQBAKGCDp2p3RYayLVv2amrb1oruqY5Fyfd+jx8OE3KVtlZkecv9ubknChh9vLw6+8mtY+jC1ak3yQNSrqCVzUZkcge6wbOM9o+MyTto4/LqaVttysqi97xjz4aHFiJoHrSkEFJJBSCp9E9F1LY0XajtV2+vVd/5p1KSxBHhdoS3rmb7Ta5kNMQBAEAQBAEAQBAEAoYBiXZ3SGXifPWuibN/cDtcN9ZFP4zQqdJnr7F5oRIhTMZuF6mQWTPQGVLplwkGRMrmQZEy4GQXFc9Q+ErzMj6JGSxjEAQBAN66I9ALdXZq1BmlbgPg8DUYn2eR2DZZvFRNm2p70svkcTbd26NDcjrLy5+h2+4q7InRPGEFdaRCbTscIil2PIBRk/ZIbwsloQc5KK1fA+dKr7TE9pJ9TmcfJ9IisJI84AggoZJVn0fqFusLQf8A16Z9UB++dWn0UeCu/wDen3s2SXNUQBAEAQBAEAQBAEAo0AwrrhKsyROJdKVnsXKVANzrsn6SHI+DfCaddccnpdl1MwcTTlMwnUPVTBKLwZUumXgyDImVkGRMqDKmRC4PUP8AfORzMnwkfJKCCBBIgHXOg67T2dzTz+cDLUxzKkFcjwI/eE3rRrDR5X2ihLfhPlhrxN3v6pY4E3DzZy/pC1nXZa1oNtEn8+4PVGDn2QI47+PhjtmlcVl0I+J6bY2zZJq4qr/Fff0+fUc7mkemKSSCkEFH4HwkrUpPhFs+k9Vqexb0U+bSRfqqB906sNDwNw96bfaTymXNYugCAIAgCAIAgCAIBQwDFuVkMvE0DpA0P8ooMAOuvWT6Q/HePOYKkco6dlW93NM42vYRgjcRzBHETTPTp5WT0UwD1EgujsXR1qna1LFKle3SrUrbTEuoJVQxVVU/o7lzkb8mblGlFwy1qea2lf143DjCTSj1ffrNG181XOjq4CZNvUy1IneRj3qZPMjI38wR3zWrUtx9h3NmX34qnx6S19TWgZgOqhcHqH++crzMnwmBJKCAIBl0NGVnXbShUdBxZaTFR5gYllFvikYpV6UXuykk+9Fuj7+pbuKlCo1OoODKcHvHeO4xGTi8omrShVjuTWUSukNcr24UpVumKniFVKeR2EoBkS8q05LDZqUtmWtKW9GCz4vzyQMxG+IAggpJIMrRNn7evSp4zt1FB+iDl/gDMlNZkjUvanu6MmfR+jBgCdNHhp6kqksYWXwQIAgCAIAgCAIAgCAeNZZBZEJpO3yDKtGxTlg4zrxoM0ahqoOox6/cfnfjNSrDmegsbnK3Ga0pmE6Z6qZBZHcOjPSAawojPuF6Z8nJHwYTfoPMEeR2tDdupduH9DM6SdHC50fVIGXpD2y9o2Pe9V2orx3oPsJ2TXdK6j1S4Px/c4PmcxnuExWPUP8AfOV5mX4TCklBAOq9GOoKVEW7vE2lbfRpMOqRyqOOeeQ4Y378ibtCgmt6R5ra21ZRk6NF4xq/svudTrVRTGAAANwA3ATdPMN51OH9Lej0p3SVKahRWp7TADA21Yhmx3jZ88zn3UUpZXM9jsKvKpQcZfC+HcaPNU7ggCCBBIgg3fox0Tt1DcMOqMpT7z+m3wx6zct4Y4nnNr3OX7tcjstiu6biPOSJFJYxMvggQBAEAQBAEAQBAEAtYQDCuqOZDMkWavp3RYqKQRMckblKphnHtYNCtauSB+az9X+k1Jwwd+2ulNYZGqZjN9G9dF+mRTqPbucCrhqfZ7RRgr+0v8I7Znt54e71nH2zbOdNVY/Dr3fszqlesDb1w/u+xqbWezYOfhNuXRZ56hn3sca5XmfOqncJyD6LzFQ9UyDJngYsFTP0BY/KLmhRPCpVRGxx2WYBj6Zl4R3pJGC5q+6ozn1Js+m2IpqAoAAAAA4ADcAJ1z52228sg725LHAgg4z0i6VFxdkIcpRUUgeRIJLkftMR5Tm3E96fDke32NbujbLe1lx9PoavNc6ogCCRBBnaG0W11UCJkLnrt2DsHfM1Om5M0L28jSjhanatXtHCkioq4VQAB4TfisHka1RyeWbZbJiZEacmZYklCsAQBAEAQBAEAQBAEAQDzdcwSiPu7bMq0ZYyNV07oYVFIKzHKJt0quGcm07oN7ViVBNPs7PCa04YO7bXaksMjKVTgVOCN4IOCCOBB5GYTpLDRtN5r7dVbZrdymGXYeoEIqsvME5xv4EgTJKvNx3WaNLZVvTqqrHPDilyz5msZmA6yLWbjIL5PCCMmXoi/NtXpVlGTSqLUxnGdlgdnPfjHnLRlutMxV6aq05U3zTR3n8r7OvTDreUkBGSr1FSovcVY5z4TpqtBrOTw9TZ1zCW7uN9yyvmaHrbr2gVqVkxZmyGrYICjgRTzvJ/+XLl2jXrXCxiPzOvs/Y0t5VK/hH19Pmc3mkenEgFYJKA5OANo9gllFsw1LiENWTeh9Wqlcgv1U7BxPiZsQo9ZybjaT0jwOm6v6DWioVVwPCbMY4OFWrOTyzcbG2xMqRpSkSlNcSxiZ6QQIAgCAIAgCAIAgCAIAgCAebpmCUyPu7XMq0ZIyNX01ocVAQRKSibdKrg5VrDq69uxamMrzE1p0ztWt3yZBq+f73ia7WDrxkpLKLsyDKmeW3GCN4tkF8iBkQMiCQTIGcaimCxwilj8JdQbNepdQgTWjdWatb3tw7BM0aRzK+0G+CN10LqklPHV3+EzqBy6ly2bhYaJAxumRRNOdXJOWtnjlLpGvKRI06eJJjbPUCSVKwBAEAQBAEAQBAEAQBAEAQBAPN0glGFdW2ZXBkjI1zS2iQwIIlGjZp1cHNNY9UiCXpbj8D4zBOnk61veOJpt1SemcVFK/Z6zXcGjrwuIzPHalcGTJcGjBZTwXZkYMm8im32b/CSotmOVaEeZlW2j6tT3UxLqmatS9S0Nh0ZqazYNTfM0aZz6t63zNx0VqsiY6vwmVQOfUuGzZ7PRAHKZFE1ZVSXt7ADlLYMLmZ9K3xJwY3IyFSSVyXAQQVgCAIAgCAIAgCAIAgCAIAgCAIAgFjLBJi17fMjBdSIW/0YDylGjPCpg1bSmrivnK/CUcTbp12jVbvUlM7hjw3TG6aNyF5JczD/ACJ7z6mV92ZPxsusyLfUgcxmSqZSV4ycsNUEX9H4S6ga8rls2Ky0Aq8F+EuomtKuTVtooDlLJGvKqSVGyA5S2DE5mWlACTgo5HsqSSMl2IIKwBAEAQBAEAQBAEAQBAEAQBAEAQBAEAQC0iAeVSjmQWTMOtZA8pGC6mYdTRgPKRgyKoeX/pI7IwT71nrT0WOyMEOozJpWAHKTgo5mVTtgJOCjke60pJXJeFgguxAEAQBAEAQBAEAQBAEAQDEuKjA7s43cuPDugHl7Z9+8924Y+yAetOswGcFjkDhg888vCAPlTfqj8fXhADXTfqyO3OfPlAKrctzpnu3H8IA+Ut+rPx/CAZDtgcMwCgfugAP3H0MAoX7j6GAXKciAVKwC3YgnJT2cDJXYgZK7MEFcQCsAQBAEAQBAEAQC12wM4J7hxgGMt6cA+yqb+WzvG7P9PWAVF2T/AJT8uK7t8At+Wn9S/pv/AKwCpvDndRc+Q5+MAyUbIBxjIzjnALoAgCAIAgCAIAgCAIAgCAIAgCAIAgCAIAgCAIAgCAIAgCAIAgCAIA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data:image/jpeg;base64,/9j/4AAQSkZJRgABAQAAAQABAAD/2wCEAAkGBxQQEhQUEA8WEhAVFBgUFBYWEBUVEBQWFBUWFhQUFxUYHSggGR0lHBQUIjEhJSkrLi4uFx8zODQsNygtLisBCgoKDg0OGhAQGywkICQsLC8sLDQsLCwtLCwsLy0sLCwsLCwsLCwsLCwsLCwtLSwsLCwsLCwsLCwsLCwsLCwsLP/AABEIAMkA+wMBEQACEQEDEQH/xAAcAAEAAQUBAQAAAAAAAAAAAAAABQECBAYHAwj/xABIEAACAQMABgcDBwoEBQUAAAABAgADBBEFBhIhMUEHIlFhcYGREzKhFFJykrHB0RYjQlOCorLC4fAzQ0STc4Ojs9IVVGJkdP/EABsBAQACAwEBAAAAAAAAAAAAAAABAgMEBQYH/8QAOhEAAgEDAQQHBgUDBAMAAAAAAAECAwQRMQUSIUEyUWFxgbHRBhNCkaHBFCJS4fAVYnIjMzRDJFOS/9oADAMBAAIRAxEAPwDuMAQBAEAQBAEAQBAEAQBAEAQBAEAQBAEAQBAEAQBAEAQBAEAQBAEAQBAEAQBAEAQBAEAQBAEAQBAEAQBAEAQBAEAQBAEAQBAEAQBAEAQBAEAQBAEAQBAEAQBAEAQBAEAQDDvdK0KH+NcU6f06iqfQmVlOMdWZ6VtWq/7cG+5NkDe9INjT4VjUPZTpsfRiAvxmCV1SXM6VLYF9U+HHe15a/QhLnpVpj/CtHb6dRU+Chpid9Hkjo0/ZWq+nUS7k36GC3SvU5Waf7zf+Mx/j3+k2l7KQ/wDa/l+5723SwP8ANsiB2pWyfQqPtllfLnExVPZSXwVfmv3J7RvSLZVsBqjUWPKomB9ZcqPMiZ4XdOXYcy49nr2lxUVJdj+zwzareutRQ1N1dDvDKwZSO0EbjNhNNZRxZwlCW7JNPqfA9JJUQBAEAQBAEAQBAEAQBAEAQBAEAQBAEAQCjMBvJwO/hASzoQmkNbrOhkPdIWHFUJqP4YTOPOYpV6cdWdCjsq7rdGm+98F9cGu33SfSGRQtqlQ8i7LTQ/xH4Ca8r2Pwo61H2ZrS41Zpd3F/ZfU1++6Rbypn2Yp0Ry2U23H7Tkj92YJXlR6cDq0fZy0h025eOF9OP1NfvdN3Vb/Fu6rDs9oVT6q4X4TDKrOWrZ1KNha0uhTivDL+b4kYtIchv7uMxG7nGodMcd3jujATzoEpgkAtsqSAWxnZBO9sDjjjGCXJpNpZfV1nYdFaiWKorKgucjIqPULK2eYVSFx5TqwtaSWdT5/dbev5TcW9zsSxj58TNfU20YYNnSx3KVPqpBmR29J/CjUjti+i8qrLz8yD070Z27IzWzmg4BIDOWo7t/WLdYeOd3YZgqWUGsx4HWs/aa4jNRrLfT6lh+GOD7seJzDRela1s21b1npHidluqfpKeq3mDOdCpKHGLPY3NnQuFu1Yp/zk9V4G+aD6U2GFvaO0P1lLc3iaZ4+IPlN2ne8po8xeeyy6VtLwfr6rxOhaI03Qu12restTtAOHX6SnePMTehUjNflZ5a5s69tLdqxa8vnoSEuawgCAIBG6f0wtnSNV1ZhkDCjJ38WPYoAJJ7BKVJqEcs2bS1lc1VTi0u/+avRGr3PSPSpYNRF2DwCVduoRv4DAyeG47PHfia/4pdR1/wCgyaeJYfasLz+qz2Exp7W6ja0qFTBqC4GaWOqpBUMGYngMMvLnMtSsoJPrNGy2ZUuakoZxu6+XAgLXpOQVVS5txTViAGSr7Qrk4G0uyDjvHpMMLvMsNHSuPZ/cpOdOplrk1jPdxf8AOZ0Gbh5sQBAEAQBAEAQC12ABJIAAySTgADiSYJSbeEc51j6SN5SxUEDcazDKn/hpz+kd3cZo1bvHCHzPUbP9nnNKdw8f2+r+xol/f1rk5uKz1e5mJXyQdUeQmlKcpas9RQtKFusU4pfzr1LbWzaodmnTZ27EQsfQCQot6GSpWhTW9NpLteCUTVW7P+lfzwPtMye4qfpNF7Ws1/2osr6u3KDLWtQDuQt/DmQ6M1qmWhtK1m8RqR+ePMydVKdsLgfLR+awQAwOwHyMbY7MbXHdnGZaiob/AOfQxbSlcu3/APFf5uzXHZ26fY67a0aRUew2AnL2YXZ/dnVju4/KeBrOrvf6uc9uc/U9jag+91h3jI+MtgxKTjozT9edA2K0HdglCuFJplMKzuB1VKDc2Tu4bu0TTuKVLdb0Z6LY1/fOtGCbnHPHPHC688sfxHNLHSNa3/wK70u5XIU+K8D6TnxnKPReD2Fa2oV/92Cl3r76kn+Wt+P9Y3+1RP8AJMn4mr+ryNT+i7Pf/UvnL1I7Sen7q4GK1zUdea52UPiq4BmOdWcukzbt9n2tB5pU0n16v5vLI+2tHqts0qbVG7EQsfQSii3wRtVK0Ka3pySXa8El+SN6f9HU9Bn0zMn4er+lml/WLFcPexMG4sLi1YM9KtQYHc+y6EHucfcZVxnB5aaM8a1tdR3YyjNPllP6G36vdJtalhbtfb0/nqAtceI91/ge8zapXklwnxPP33s1SnmVu919XL1X1OmaF05QvE2reqHA94cHXuZTvE6EKkZrMWeRubStbS3asceXzJKXNYQDXtfNE1LuzenQOKoIdQDgsB7yZ71LDzmOrFyjhG7YXEaFdTlp/PI4/o3Qlw1Sp8mo1WuQ5pUy1J6XsU3A1mY9XJBZdnfjJPZNGFKSbwuJ6i4vqMox95JbuMvinl/pxrwfHPgdC6Q9WqtWytxQXbe1ABQe8yimFOz2kbIOJtV6blBJcjh7LvY0riUpvCl65Oa6tar3V3coRbuEFVWd3UqqgMCd7cTgcBNSlRm5Lgegvto28aUlvJtp4S4n0TOmeGEAQBAEAQBAEA5N0qa1l6hs6LYppj25B3ux3in9EDGe0nHLfoXVbjuLxPW7B2dHd/EVFx+H1/n3NFoVJonqUzPprnhJRVs6TqbrLa06CUXHsHUYZtnqVD88sOBPfOhQrQUVF8DyG1tmXVStKrH8yfLmuzHobTRuqFTelem3hUU/fNpTi9GcGdtWh0oNeDPV7ujT3tWRfGoo+0w5xWrIjb1ZcIwb8GaRr3pO0rqBSAqVww/OKMALzBb9LPZvmlczpyXDU9Lsa2u6Mm6nCGNH193I0unlTlWKntUkH4TUXDQ9DLEliSyezX1bh8oq4/4z/jLb0utlFQo/oj8l6GFUTJyTk8yd59ZRmxF4WESllqldVwGWgVQ8GchAfAHf54mSNvUlojRrbXtKLxKeX1Lj5cPqZLagXfL2J/5pz/DL/hKnYYF7RWX93y/cidK6sXVsC1W3YIOLrh0A7SVJ2R3nEwzoThqjoW21LW4e7Tms9T4P66+GTZtQ9cLe0o+wroaZ2ifaqhYPtHPXx1gRw4HcBNm2uIQjuy+Zx9tbHuLqr76k97gvyt4xjqzw4695udPWexbeL2l51Ap9GwZtqvTfxI83LZN7F4dKXyz5GNpLXXR9NCGrrWBB6iL7Ta7vm+pErO5pJa5M9vsW/nJOMHHtfDH3+RxS/qq9Wo1NPZ02dmRPmKSSq+QnJk022j6HRjKFOMZvLSWX1vrFldvRcVKNRqdReDKcEdx7R3HdJhJxeUY7ihTrwcKiyjsOomuy335qthLtRnA3JVA4snYe1fPhw6tCuqiw9TwO1dlStJb0eMH9O83KbBxxAEAQBAEAQBAEAQBAEA8b24FKm9RvdRGc+Cgk/ZIbwsloRc5KK5nzRUrtUZqjnLuxdj2s5LMfUzjSeXk+l0oKEFFaJBTjhIMiZmW11j+9xkaF+D1Ja2qh+G49ksuJgmnEyQknBj3i4JJwRvMyrDRlWudmjTLkcccB4sdwlowlLRGCtc0qCzUlgl01LuD7zUl7i5J/dUzMrWZzpbdtlpvPw9WilTUm4/RNJu4OQf3lEh2s+wmO3rZ67y8PRshr3Rta2ce1pFGBBXIBUlTncRkHwmGUJQfFHSo3NG4i/dyyufX6o3Wx1+pMALikyNzKYZPHGcjwwfGbkbtfEjzlf2fqp/6Uk128H6eRnflpYj/Nbw9hVz/DL/iafX9DV/od7+lf/UfUjdKdIlFVIoUmqsRuLDYpeeesfDHmJjndxS/Ksm7beztaUk6slFdnF+n18DlTr/YGB5DlOae2TPFhBZM8yJBOTzZwOcnBDmkeT1pZIwyqllG+ek61KTlKiMGRhxDDgf6S8cxeUaddRqwcJrKZ9GaqacW/taVdRgsMOvzXXc6+GeHcROtCW9HJ8+uqDoVXTfLyJeXNcQBAEAQBAEAQBAEAQCE13bGj7vH/ALeoPVCD9spV6D7jasf+TT/yXmfPSzkH0VF6yCS8CCT1pVCOf4yCyfJkxZaRB3PuPzuXn2Syl1mGdHnEksS5rGwas6xm0DI1Pbps21uOHBwAeO47gN26Z6Vbc4YOXtDZv4pqalhpY7DZ6Wt9o3vFlPfTJ/hzNlXMDiS2NdLRJ+PrgufXC0XgzN3Ck334h3EBHY109Ul4r7Gsa0az/K0FNKWzT2gxLYLkjhgDcvrNatX31hI7Oztl/hp+8lLLxjhp+5qzLNY7SZ5OsgyJmPUWQzJFmDXrKOfpvlTKjBq3fYPWMEueDEqXPfLJGKVQ8GrS2DC5lhqScFHJnmzSUYm2db6Br8lbqifdDJVXxYFH/gSbts+DR5nbcFvRn4HWZtHCEAQBAEAQBAEAQBAEAhNdhnR95/8Amq/BCZSp0GbVl/yKf+S8zg+g7H5RcUaJOBUqKhI4hSesR5ZnLhHekke8uK3uqM6nUmzsuntQLWvR2aFFKFVR+bdFxkjgH+cD2nfN+dvCSwlg8ha7YuKVTeqScovVP7dRxatRamzI67LqxVgeIZTgic1rDwz28JxnFSi8p6FBILpl6mQWTM+0vWThvXsP3dklSaKzpRnxJOlfo3Hqnv4esupI1pUZLtMgODwYHzkmNprkCw7R6wMM8nuEHFx65+yRlF1CT5GJW0kg4Zby/GRvIyKjIj7jSx/RAUdp3mV3jKqSWrIq4vy3Fi32SMMtvRWhiPcE90nBR1GzyZs8TLGNstgqUMkhlJJRlIIOl9BKH5VcnkKKg+JcY+wzbtdWee27jdgjtU3DzggCAIAgCAIAgCAIAgETrcubG7Hba1v+00pU6L7jYtHivB/3LzOC6tXQpXVtUPBa1MnwLAH4EzmQeJp9p7m7g6lvOC5xfkfQ1tX5GdY+fHJelrRgpXa1VGFrpk/Tp4Vj5gp8ZzrqGJ56z2Wwbhzt3Tfwv6P98mlAzWO6XCQWPSm2JBZMylkFi/EAowgHi8Ajbm9HBd/fy/rJwUc+owXcnicyxjbyWQQIIKSSGUgqbfovo0v7hNv2S0lO8e1fZYj6IBI8wJsRt5tZOVW2xbU5buc9xr2nNC1rKqaVzTKPxG8FWXkysNxExyg4vDNuhcU68N+m8ojjKmQ6t0CU+veN2LRHqap+6blrzPObdfGC7/sdfm2efEAQBAEAQBAEAQBAEAw9NU9q3rL86lUHqhEiWjMlJ4nF9qPmij7o8B9k5LR9BjI7Xqhpv5Vbo+c1FAp1RzDqPe/aGD5zpUZ78TxO0bV29dx5Piu79tCK6YHDUrU/pbb+myM/HZmC70R1PZ1vfqdy8zmImierLwYJTLgZBYyLd+Uguj3zIJLHbHHhAIW9vC5wNy/b4yyRilLJiSSoggpAEEFJJB1vog1QXZF7XUMxJFupG5QDg1d/PIwOzGeYxu21L42eX21fvPuIP/L09Tp11X2RNw84cr6Zyr0Ldz74qsoPPZK5YeoWat0uCO9sGT95NcsHJjNI9Kdk6B6WKF0/bVVfqpn+eb1t0WeW22/9aK7DqM2TiiAIAgCAIAgCAIAgCAeddNpWHaCPUYglPDyfL1ueqvgJyWfQIvgSug9NVbOp7SiwBIwykZRx2MPsPES0JuDyjHc21O5huVF3daMnWPWKrfurVQqhBsoiA7K53sd5yScD0EVKjm8siys6drBxhz1bIoGYjfTLgZBcuBgsj0pNvlSyMjakFyO0pcfojxP3CSjHN8iNliggCCCkAQQUkkH1Fo2ktC3pInupSRR4BQJ14rCSPnNabnUlJ6tsi765LHAljEcf6S9NC4rrSpnNOgCpI4Go2NvHhgDyM0Lie9LC5Hrtj2rpUd+WsvLkabNc6x3DoNpYsap+ddPjwFOkPtBnQt+geR2y83Hh6nRZnOSIAgCAIAgCAIAgCAIBRjAPmG6pbFSonzajr9V2H3TlyWGz3dGW9Ti+xFgMqZ0y4SC6ZcDILplwMgyJlwMgsi4GQXR7bUqZCGrvtMT3yxgbyzzkgQBAKQQIIKSSDqmrXSbSFulK8VxUpqEFRFDK6qMLtDIIbHiDjO7hN2ncpLEjy97sSpKo50WsPlpj9iH1m6QzVVqdmjUlYYaq+BVweIUKSF8ck+ErUucrETNZ7EVOSnWeezl49ZoM1TvMpJKnfuh2njRlM/OqVT/1GX+WdGh0EeL2q83UjdpmOcIAgCAIAgCAIAgCAIB4V2xIZZI+btYV2bu6HZcVceBqMR8CJzp9JntLV5ow7kYQMobKZeDILplwMgyJl2ZBdMuBlTIXZgsi52wCe6VMueBESxhEAQBAKGCDp2p3RYayLVv2amrb1oruqY5Fyfd+jx8OE3KVtlZkecv9ubknChh9vLw6+8mtY+jC1ak3yQNSrqCVzUZkcge6wbOM9o+MyTto4/LqaVttysqi97xjz4aHFiJoHrSkEFJJBSCp9E9F1LY0XajtV2+vVd/5p1KSxBHhdoS3rmb7Ta5kNMQBAEAQBAEAQBAEAoYBiXZ3SGXifPWuibN/cDtcN9ZFP4zQqdJnr7F5oRIhTMZuF6mQWTPQGVLplwkGRMrmQZEy4GQXFc9Q+ErzMj6JGSxjEAQBAN66I9ALdXZq1BmlbgPg8DUYn2eR2DZZvFRNm2p70svkcTbd26NDcjrLy5+h2+4q7InRPGEFdaRCbTscIil2PIBRk/ZIbwsloQc5KK1fA+dKr7TE9pJ9TmcfJ9IisJI84AggoZJVn0fqFusLQf8A16Z9UB++dWn0UeCu/wDen3s2SXNUQBAEAQBAEAQBAEAo0AwrrhKsyROJdKVnsXKVANzrsn6SHI+DfCaddccnpdl1MwcTTlMwnUPVTBKLwZUumXgyDImVkGRMqDKmRC4PUP8AfORzMnwkfJKCCBBIgHXOg67T2dzTz+cDLUxzKkFcjwI/eE3rRrDR5X2ihLfhPlhrxN3v6pY4E3DzZy/pC1nXZa1oNtEn8+4PVGDn2QI47+PhjtmlcVl0I+J6bY2zZJq4qr/Fff0+fUc7mkemKSSCkEFH4HwkrUpPhFs+k9Vqexb0U+bSRfqqB906sNDwNw96bfaTymXNYugCAIAgCAIAgCAIBQwDFuVkMvE0DpA0P8ooMAOuvWT6Q/HePOYKkco6dlW93NM42vYRgjcRzBHETTPTp5WT0UwD1EgujsXR1qna1LFKle3SrUrbTEuoJVQxVVU/o7lzkb8mblGlFwy1qea2lf143DjCTSj1ffrNG181XOjq4CZNvUy1IneRj3qZPMjI38wR3zWrUtx9h3NmX34qnx6S19TWgZgOqhcHqH++crzMnwmBJKCAIBl0NGVnXbShUdBxZaTFR5gYllFvikYpV6UXuykk+9Fuj7+pbuKlCo1OoODKcHvHeO4xGTi8omrShVjuTWUSukNcr24UpVumKniFVKeR2EoBkS8q05LDZqUtmWtKW9GCz4vzyQMxG+IAggpJIMrRNn7evSp4zt1FB+iDl/gDMlNZkjUvanu6MmfR+jBgCdNHhp6kqksYWXwQIAgCAIAgCAIAgCAeNZZBZEJpO3yDKtGxTlg4zrxoM0ahqoOox6/cfnfjNSrDmegsbnK3Ga0pmE6Z6qZBZHcOjPSAawojPuF6Z8nJHwYTfoPMEeR2tDdupduH9DM6SdHC50fVIGXpD2y9o2Pe9V2orx3oPsJ2TXdK6j1S4Px/c4PmcxnuExWPUP8AfOV5mX4TCklBAOq9GOoKVEW7vE2lbfRpMOqRyqOOeeQ4Y378ibtCgmt6R5ra21ZRk6NF4xq/svudTrVRTGAAANwA3ATdPMN51OH9Lej0p3SVKahRWp7TADA21Yhmx3jZ88zn3UUpZXM9jsKvKpQcZfC+HcaPNU7ggCCBBIgg3fox0Tt1DcMOqMpT7z+m3wx6zct4Y4nnNr3OX7tcjstiu6biPOSJFJYxMvggQBAEAQBAEAQBAEAtYQDCuqOZDMkWavp3RYqKQRMckblKphnHtYNCtauSB+az9X+k1Jwwd+2ulNYZGqZjN9G9dF+mRTqPbucCrhqfZ7RRgr+0v8I7Znt54e71nH2zbOdNVY/Dr3fszqlesDb1w/u+xqbWezYOfhNuXRZ56hn3sca5XmfOqncJyD6LzFQ9UyDJngYsFTP0BY/KLmhRPCpVRGxx2WYBj6Zl4R3pJGC5q+6ozn1Js+m2IpqAoAAAAA4ADcAJ1z52228sg725LHAgg4z0i6VFxdkIcpRUUgeRIJLkftMR5Tm3E96fDke32NbujbLe1lx9PoavNc6ogCCRBBnaG0W11UCJkLnrt2DsHfM1Om5M0L28jSjhanatXtHCkioq4VQAB4TfisHka1RyeWbZbJiZEacmZYklCsAQBAEAQBAEAQBAEAQDzdcwSiPu7bMq0ZYyNV07oYVFIKzHKJt0quGcm07oN7ViVBNPs7PCa04YO7bXaksMjKVTgVOCN4IOCCOBB5GYTpLDRtN5r7dVbZrdymGXYeoEIqsvME5xv4EgTJKvNx3WaNLZVvTqqrHPDilyz5msZmA6yLWbjIL5PCCMmXoi/NtXpVlGTSqLUxnGdlgdnPfjHnLRlutMxV6aq05U3zTR3n8r7OvTDreUkBGSr1FSovcVY5z4TpqtBrOTw9TZ1zCW7uN9yyvmaHrbr2gVqVkxZmyGrYICjgRTzvJ/+XLl2jXrXCxiPzOvs/Y0t5VK/hH19Pmc3mkenEgFYJKA5OANo9gllFsw1LiENWTeh9Wqlcgv1U7BxPiZsQo9ZybjaT0jwOm6v6DWioVVwPCbMY4OFWrOTyzcbG2xMqRpSkSlNcSxiZ6QQIAgCAIAgCAIAgCAIAgCAebpmCUyPu7XMq0ZIyNX01ocVAQRKSibdKrg5VrDq69uxamMrzE1p0ztWt3yZBq+f73ia7WDrxkpLKLsyDKmeW3GCN4tkF8iBkQMiCQTIGcaimCxwilj8JdQbNepdQgTWjdWatb3tw7BM0aRzK+0G+CN10LqklPHV3+EzqBy6ly2bhYaJAxumRRNOdXJOWtnjlLpGvKRI06eJJjbPUCSVKwBAEAQBAEAQBAEAQBAEAQBAPN0glGFdW2ZXBkjI1zS2iQwIIlGjZp1cHNNY9UiCXpbj8D4zBOnk61veOJpt1SemcVFK/Z6zXcGjrwuIzPHalcGTJcGjBZTwXZkYMm8im32b/CSotmOVaEeZlW2j6tT3UxLqmatS9S0Nh0ZqazYNTfM0aZz6t63zNx0VqsiY6vwmVQOfUuGzZ7PRAHKZFE1ZVSXt7ADlLYMLmZ9K3xJwY3IyFSSVyXAQQVgCAIAgCAIAgCAIAgCAIAgCAIAgFjLBJi17fMjBdSIW/0YDylGjPCpg1bSmrivnK/CUcTbp12jVbvUlM7hjw3TG6aNyF5JczD/ACJ7z6mV92ZPxsusyLfUgcxmSqZSV4ycsNUEX9H4S6ga8rls2Ky0Aq8F+EuomtKuTVtooDlLJGvKqSVGyA5S2DE5mWlACTgo5HsqSSMl2IIKwBAEAQBAEAQBAEAQBAEAQBAEAQBAEAQC0iAeVSjmQWTMOtZA8pGC6mYdTRgPKRgyKoeX/pI7IwT71nrT0WOyMEOozJpWAHKTgo5mVTtgJOCjke60pJXJeFgguxAEAQBAEAQBAEAQBAEAQDEuKjA7s43cuPDugHl7Z9+8924Y+yAetOswGcFjkDhg888vCAPlTfqj8fXhADXTfqyO3OfPlAKrctzpnu3H8IA+Ut+rPx/CAZDtgcMwCgfugAP3H0MAoX7j6GAXKciAVKwC3YgnJT2cDJXYgZK7MEFcQCsAQBAEAQBAEAQC12wM4J7hxgGMt6cA+yqb+WzvG7P9PWAVF2T/AJT8uK7t8At+Wn9S/pv/AKwCpvDndRc+Q5+MAyUbIBxjIzjnALoAgCAIAgCAIAgCAIAgCAIAgCAIAgCAIAgCAIAgCAIAgCAIAgCAIAg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6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9" name="圓角化對角線角落矩形 8"/>
          <p:cNvSpPr/>
          <p:nvPr/>
        </p:nvSpPr>
        <p:spPr bwMode="auto">
          <a:xfrm>
            <a:off x="179512" y="472514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5" name="文字方塊 14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5" y="1268760"/>
            <a:ext cx="7667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50" y="5540632"/>
            <a:ext cx="5505450" cy="5048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1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5" y="1268760"/>
            <a:ext cx="7667625" cy="276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-40446" y="4149080"/>
            <a:ext cx="8788909" cy="2708920"/>
            <a:chOff x="-40446" y="4149080"/>
            <a:chExt cx="8788909" cy="2708920"/>
          </a:xfrm>
        </p:grpSpPr>
        <p:grpSp>
          <p:nvGrpSpPr>
            <p:cNvPr id="10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2319260" y="4149080"/>
              <a:ext cx="6429203" cy="2376264"/>
            </a:xfrm>
            <a:prstGeom prst="cloudCallout">
              <a:avLst>
                <a:gd name="adj1" fmla="val -53097"/>
                <a:gd name="adj2" fmla="val 31071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987824" y="4669395"/>
              <a:ext cx="5429237" cy="1266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3200" dirty="0"/>
                <a:t>本題是評量學生對</a:t>
              </a:r>
              <a:r>
                <a:rPr lang="zh-TW" altLang="en-US" sz="3200" b="1" dirty="0">
                  <a:solidFill>
                    <a:srgbClr val="0000FF"/>
                  </a:solidFill>
                </a:rPr>
                <a:t>帶分數</a:t>
              </a:r>
              <a:r>
                <a:rPr lang="zh-TW" altLang="en-US" sz="3200" dirty="0"/>
                <a:t>的意義與表示方法的理解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8" name="文字方塊 17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4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5" y="1268761"/>
            <a:ext cx="766762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9" name="文字方塊 1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93" y="3730244"/>
            <a:ext cx="7097252" cy="296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84" y="4406734"/>
            <a:ext cx="7513496" cy="1393231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圓角化對角線角落矩形 15"/>
          <p:cNvSpPr/>
          <p:nvPr/>
        </p:nvSpPr>
        <p:spPr bwMode="auto">
          <a:xfrm>
            <a:off x="395536" y="4167391"/>
            <a:ext cx="720080" cy="2088232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測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結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果</a:t>
            </a:r>
          </a:p>
        </p:txBody>
      </p:sp>
    </p:spTree>
    <p:extLst>
      <p:ext uri="{BB962C8B-B14F-4D97-AF65-F5344CB8AC3E}">
        <p14:creationId xmlns:p14="http://schemas.microsoft.com/office/powerpoint/2010/main" val="147278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80" y="3730244"/>
            <a:ext cx="7097252" cy="296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5" y="1268761"/>
            <a:ext cx="766762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20" name="群組 19"/>
          <p:cNvGrpSpPr/>
          <p:nvPr/>
        </p:nvGrpSpPr>
        <p:grpSpPr>
          <a:xfrm>
            <a:off x="2339752" y="3068959"/>
            <a:ext cx="2664296" cy="2993744"/>
            <a:chOff x="2339752" y="3068959"/>
            <a:chExt cx="2664296" cy="2993744"/>
          </a:xfrm>
        </p:grpSpPr>
        <p:sp>
          <p:nvSpPr>
            <p:cNvPr id="3" name="橢圓 2"/>
            <p:cNvSpPr/>
            <p:nvPr/>
          </p:nvSpPr>
          <p:spPr bwMode="auto">
            <a:xfrm>
              <a:off x="4175956" y="5480104"/>
              <a:ext cx="828092" cy="58259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圓角矩形 4"/>
            <p:cNvSpPr/>
            <p:nvPr/>
          </p:nvSpPr>
          <p:spPr bwMode="auto">
            <a:xfrm>
              <a:off x="2339752" y="3068959"/>
              <a:ext cx="1152128" cy="648073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直線單箭頭接點 11"/>
            <p:cNvCxnSpPr>
              <a:endCxn id="3" idx="1"/>
            </p:cNvCxnSpPr>
            <p:nvPr/>
          </p:nvCxnSpPr>
          <p:spPr bwMode="auto">
            <a:xfrm>
              <a:off x="3491880" y="3730244"/>
              <a:ext cx="805347" cy="183518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5" name="圓角化對角線角落矩形 24"/>
          <p:cNvSpPr/>
          <p:nvPr/>
        </p:nvSpPr>
        <p:spPr bwMode="auto">
          <a:xfrm>
            <a:off x="395536" y="4167391"/>
            <a:ext cx="720080" cy="2088232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測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結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果</a:t>
            </a:r>
          </a:p>
        </p:txBody>
      </p:sp>
      <p:grpSp>
        <p:nvGrpSpPr>
          <p:cNvPr id="36" name="群組 35"/>
          <p:cNvGrpSpPr/>
          <p:nvPr/>
        </p:nvGrpSpPr>
        <p:grpSpPr>
          <a:xfrm>
            <a:off x="1560066" y="3738375"/>
            <a:ext cx="6900366" cy="2954396"/>
            <a:chOff x="3752943" y="3788976"/>
            <a:chExt cx="6004365" cy="2497474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943" y="3788976"/>
              <a:ext cx="6004365" cy="24974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8" name="文字方塊 37"/>
            <p:cNvSpPr txBox="1"/>
            <p:nvPr/>
          </p:nvSpPr>
          <p:spPr>
            <a:xfrm>
              <a:off x="4788024" y="4000426"/>
              <a:ext cx="4781310" cy="215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3200" dirty="0">
                  <a:latin typeface="+mn-ea"/>
                  <a:ea typeface="+mn-ea"/>
                </a:rPr>
                <a:t>可能的原因是學生將數線上的小分隔號當成節點了</a:t>
              </a:r>
              <a:r>
                <a:rPr lang="zh-TW" altLang="en-US" sz="3200" dirty="0" smtClean="0">
                  <a:latin typeface="+mn-ea"/>
                  <a:ea typeface="+mn-ea"/>
                </a:rPr>
                <a:t>，未建立表示</a:t>
              </a:r>
              <a:r>
                <a:rPr lang="zh-TW" altLang="en-US" sz="3200" dirty="0">
                  <a:latin typeface="+mn-ea"/>
                  <a:ea typeface="+mn-ea"/>
                </a:rPr>
                <a:t>數的節點是</a:t>
              </a:r>
              <a:r>
                <a:rPr lang="zh-TW" altLang="en-US" sz="3200" b="1" dirty="0">
                  <a:solidFill>
                    <a:srgbClr val="0000FF"/>
                  </a:solidFill>
                  <a:latin typeface="+mn-ea"/>
                  <a:ea typeface="+mn-ea"/>
                </a:rPr>
                <a:t>以“空格”為單位</a:t>
              </a:r>
              <a:r>
                <a:rPr lang="zh-TW" altLang="en-US" sz="3200" dirty="0" smtClean="0">
                  <a:latin typeface="+mn-ea"/>
                  <a:ea typeface="+mn-ea"/>
                </a:rPr>
                <a:t>的概念。</a:t>
              </a:r>
              <a:endParaRPr lang="zh-TW" altLang="en-US" sz="3200" dirty="0">
                <a:solidFill>
                  <a:srgbClr val="0000CC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3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80" y="3730244"/>
            <a:ext cx="7097252" cy="296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5" y="1268761"/>
            <a:ext cx="766762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3779912" y="3107803"/>
            <a:ext cx="2302542" cy="2941464"/>
            <a:chOff x="983323" y="2353209"/>
            <a:chExt cx="2302542" cy="2941464"/>
          </a:xfrm>
        </p:grpSpPr>
        <p:sp>
          <p:nvSpPr>
            <p:cNvPr id="33" name="橢圓 32"/>
            <p:cNvSpPr/>
            <p:nvPr/>
          </p:nvSpPr>
          <p:spPr bwMode="auto">
            <a:xfrm>
              <a:off x="2457773" y="4712074"/>
              <a:ext cx="828092" cy="58259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圓角矩形 33"/>
            <p:cNvSpPr/>
            <p:nvPr/>
          </p:nvSpPr>
          <p:spPr bwMode="auto">
            <a:xfrm>
              <a:off x="983323" y="2353209"/>
              <a:ext cx="1008112" cy="609229"/>
            </a:xfrm>
            <a:prstGeom prst="roundRect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" name="直線單箭頭接點 34"/>
            <p:cNvCxnSpPr>
              <a:endCxn id="33" idx="1"/>
            </p:cNvCxnSpPr>
            <p:nvPr/>
          </p:nvCxnSpPr>
          <p:spPr bwMode="auto">
            <a:xfrm>
              <a:off x="1991435" y="2975650"/>
              <a:ext cx="587609" cy="182174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4" name="群組 2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5" name="文字方塊 24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2267744" y="3861048"/>
            <a:ext cx="6519647" cy="2721249"/>
            <a:chOff x="539552" y="3602768"/>
            <a:chExt cx="8225288" cy="3051537"/>
          </a:xfrm>
        </p:grpSpPr>
        <p:grpSp>
          <p:nvGrpSpPr>
            <p:cNvPr id="28" name="群組 27"/>
            <p:cNvGrpSpPr/>
            <p:nvPr/>
          </p:nvGrpSpPr>
          <p:grpSpPr>
            <a:xfrm>
              <a:off x="539552" y="3602768"/>
              <a:ext cx="8225288" cy="3051537"/>
              <a:chOff x="831317" y="1476288"/>
              <a:chExt cx="7730576" cy="3413574"/>
            </a:xfrm>
          </p:grpSpPr>
          <p:grpSp>
            <p:nvGrpSpPr>
              <p:cNvPr id="29" name="群組 28"/>
              <p:cNvGrpSpPr/>
              <p:nvPr/>
            </p:nvGrpSpPr>
            <p:grpSpPr>
              <a:xfrm>
                <a:off x="831317" y="1476288"/>
                <a:ext cx="7730576" cy="2096856"/>
                <a:chOff x="831317" y="1476288"/>
                <a:chExt cx="7730576" cy="2096856"/>
              </a:xfrm>
            </p:grpSpPr>
            <p:pic>
              <p:nvPicPr>
                <p:cNvPr id="41" name="圖片 40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2137"/>
                <a:stretch/>
              </p:blipFill>
              <p:spPr>
                <a:xfrm>
                  <a:off x="831317" y="1484784"/>
                  <a:ext cx="2014753" cy="208836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42" name="圖片 41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100"/>
                <a:stretch/>
              </p:blipFill>
              <p:spPr>
                <a:xfrm>
                  <a:off x="5002074" y="1476288"/>
                  <a:ext cx="3559819" cy="208836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43" name="圖片 4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100" r="43244"/>
                <a:stretch/>
              </p:blipFill>
              <p:spPr>
                <a:xfrm>
                  <a:off x="2841501" y="1484784"/>
                  <a:ext cx="2172003" cy="208836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</p:grpSp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402" y="2520468"/>
                <a:ext cx="7653600" cy="1476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8739" y="3965662"/>
                <a:ext cx="7610400" cy="92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文字方塊 37"/>
            <p:cNvSpPr txBox="1"/>
            <p:nvPr/>
          </p:nvSpPr>
          <p:spPr>
            <a:xfrm>
              <a:off x="1619672" y="3931618"/>
              <a:ext cx="6914365" cy="2174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3200" spc="-70" dirty="0">
                  <a:latin typeface="+mn-ea"/>
                  <a:ea typeface="+mn-ea"/>
                </a:rPr>
                <a:t>學生對數線表示數的順序不理解，但對數線上每個“</a:t>
              </a:r>
              <a:r>
                <a:rPr lang="zh-TW" altLang="en-US" sz="3200" spc="-70" dirty="0" smtClean="0">
                  <a:latin typeface="+mn-ea"/>
                  <a:ea typeface="+mn-ea"/>
                </a:rPr>
                <a:t>空格”</a:t>
              </a:r>
              <a:r>
                <a:rPr lang="zh-TW" altLang="en-US" sz="3200" b="1" spc="-70" dirty="0">
                  <a:solidFill>
                    <a:srgbClr val="0000FF"/>
                  </a:solidFill>
                  <a:latin typeface="+mn-ea"/>
                  <a:ea typeface="+mn-ea"/>
                </a:rPr>
                <a:t>表示一個單位還是理解</a:t>
              </a:r>
              <a:r>
                <a:rPr lang="zh-TW" altLang="en-US" sz="3200" b="1" spc="-70" dirty="0" smtClean="0">
                  <a:solidFill>
                    <a:srgbClr val="0000FF"/>
                  </a:solidFill>
                  <a:latin typeface="+mn-ea"/>
                  <a:ea typeface="+mn-ea"/>
                </a:rPr>
                <a:t>的。</a:t>
              </a:r>
              <a:endParaRPr lang="zh-TW" altLang="en-US" sz="3200" b="1" spc="-70" dirty="0">
                <a:solidFill>
                  <a:srgbClr val="0000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37" name="圓角化對角線角落矩形 36"/>
          <p:cNvSpPr/>
          <p:nvPr/>
        </p:nvSpPr>
        <p:spPr bwMode="auto">
          <a:xfrm>
            <a:off x="395536" y="4167391"/>
            <a:ext cx="720080" cy="2088232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測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結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果</a:t>
            </a:r>
          </a:p>
        </p:txBody>
      </p:sp>
    </p:spTree>
    <p:extLst>
      <p:ext uri="{BB962C8B-B14F-4D97-AF65-F5344CB8AC3E}">
        <p14:creationId xmlns:p14="http://schemas.microsoft.com/office/powerpoint/2010/main" val="230947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80" y="3730244"/>
            <a:ext cx="7097252" cy="296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5" y="1268761"/>
            <a:ext cx="766762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5077770" y="3107803"/>
            <a:ext cx="2122522" cy="2941464"/>
            <a:chOff x="983323" y="2353209"/>
            <a:chExt cx="2122522" cy="2941464"/>
          </a:xfrm>
        </p:grpSpPr>
        <p:sp>
          <p:nvSpPr>
            <p:cNvPr id="33" name="橢圓 32"/>
            <p:cNvSpPr/>
            <p:nvPr/>
          </p:nvSpPr>
          <p:spPr bwMode="auto">
            <a:xfrm>
              <a:off x="2277753" y="4712074"/>
              <a:ext cx="828092" cy="58259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圓角矩形 33"/>
            <p:cNvSpPr/>
            <p:nvPr/>
          </p:nvSpPr>
          <p:spPr bwMode="auto">
            <a:xfrm>
              <a:off x="983323" y="2353209"/>
              <a:ext cx="1008112" cy="609229"/>
            </a:xfrm>
            <a:prstGeom prst="roundRect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" name="直線單箭頭接點 34"/>
            <p:cNvCxnSpPr>
              <a:endCxn id="33" idx="1"/>
            </p:cNvCxnSpPr>
            <p:nvPr/>
          </p:nvCxnSpPr>
          <p:spPr bwMode="auto">
            <a:xfrm>
              <a:off x="1811415" y="2975650"/>
              <a:ext cx="587609" cy="182174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4" name="群組 2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5" name="文字方塊 24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1817946" y="3949349"/>
            <a:ext cx="6930518" cy="2721249"/>
            <a:chOff x="539552" y="3602768"/>
            <a:chExt cx="8225288" cy="3051537"/>
          </a:xfrm>
        </p:grpSpPr>
        <p:grpSp>
          <p:nvGrpSpPr>
            <p:cNvPr id="28" name="群組 27"/>
            <p:cNvGrpSpPr/>
            <p:nvPr/>
          </p:nvGrpSpPr>
          <p:grpSpPr>
            <a:xfrm>
              <a:off x="539552" y="3602768"/>
              <a:ext cx="8225288" cy="3051537"/>
              <a:chOff x="831317" y="1476288"/>
              <a:chExt cx="7730576" cy="3413574"/>
            </a:xfrm>
          </p:grpSpPr>
          <p:grpSp>
            <p:nvGrpSpPr>
              <p:cNvPr id="29" name="群組 28"/>
              <p:cNvGrpSpPr/>
              <p:nvPr/>
            </p:nvGrpSpPr>
            <p:grpSpPr>
              <a:xfrm>
                <a:off x="831317" y="1476288"/>
                <a:ext cx="7730576" cy="2096856"/>
                <a:chOff x="831317" y="1476288"/>
                <a:chExt cx="7730576" cy="2096856"/>
              </a:xfrm>
            </p:grpSpPr>
            <p:pic>
              <p:nvPicPr>
                <p:cNvPr id="41" name="圖片 40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2137"/>
                <a:stretch/>
              </p:blipFill>
              <p:spPr>
                <a:xfrm>
                  <a:off x="831317" y="1484784"/>
                  <a:ext cx="2014753" cy="208836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42" name="圖片 41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100"/>
                <a:stretch/>
              </p:blipFill>
              <p:spPr>
                <a:xfrm>
                  <a:off x="5002074" y="1476288"/>
                  <a:ext cx="3559819" cy="208836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43" name="圖片 4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100" r="43244"/>
                <a:stretch/>
              </p:blipFill>
              <p:spPr>
                <a:xfrm>
                  <a:off x="2841501" y="1484784"/>
                  <a:ext cx="2172003" cy="208836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</p:grpSp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402" y="2520468"/>
                <a:ext cx="7653600" cy="1476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8739" y="3965662"/>
                <a:ext cx="7610400" cy="92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文字方塊 37"/>
            <p:cNvSpPr txBox="1"/>
            <p:nvPr/>
          </p:nvSpPr>
          <p:spPr>
            <a:xfrm>
              <a:off x="1619672" y="3931618"/>
              <a:ext cx="6914365" cy="2174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3200" spc="-70" dirty="0">
                  <a:latin typeface="+mn-ea"/>
                  <a:ea typeface="+mn-ea"/>
                </a:rPr>
                <a:t>學生對數線表示數的順序不理解，而且對數線上每個“空格”表示一個單位也是</a:t>
              </a:r>
              <a:r>
                <a:rPr lang="zh-TW" altLang="en-US" sz="3200" b="1" spc="-70" dirty="0">
                  <a:solidFill>
                    <a:srgbClr val="0000FF"/>
                  </a:solidFill>
                  <a:latin typeface="+mn-ea"/>
                  <a:ea typeface="+mn-ea"/>
                </a:rPr>
                <a:t>不理解的</a:t>
              </a:r>
              <a:r>
                <a:rPr lang="zh-TW" altLang="en-US" sz="3200" spc="-70" dirty="0">
                  <a:latin typeface="+mn-ea"/>
                  <a:ea typeface="+mn-ea"/>
                </a:rPr>
                <a:t>。</a:t>
              </a:r>
              <a:endParaRPr lang="zh-TW" altLang="en-US" sz="3200" spc="-70" dirty="0">
                <a:solidFill>
                  <a:srgbClr val="0000CC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37" name="圓角化對角線角落矩形 36"/>
          <p:cNvSpPr/>
          <p:nvPr/>
        </p:nvSpPr>
        <p:spPr bwMode="auto">
          <a:xfrm>
            <a:off x="395536" y="4167391"/>
            <a:ext cx="720080" cy="2088232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測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結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果</a:t>
            </a:r>
          </a:p>
        </p:txBody>
      </p:sp>
    </p:spTree>
    <p:extLst>
      <p:ext uri="{BB962C8B-B14F-4D97-AF65-F5344CB8AC3E}">
        <p14:creationId xmlns:p14="http://schemas.microsoft.com/office/powerpoint/2010/main" val="32913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0" y="114298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1928794" y="1214422"/>
            <a:ext cx="4276092" cy="576192"/>
            <a:chOff x="2339752" y="3212912"/>
            <a:chExt cx="4276092" cy="576192"/>
          </a:xfrm>
        </p:grpSpPr>
        <p:grpSp>
          <p:nvGrpSpPr>
            <p:cNvPr id="39" name="群組 38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55" name="直線單箭頭接點 54"/>
              <p:cNvCxnSpPr>
                <a:stCxn id="56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6" name="橢圓 55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0" name="群組 39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53" name="直線單箭頭接點 52"/>
              <p:cNvCxnSpPr>
                <a:stCxn id="5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4" name="橢圓 5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1" name="群組 40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51" name="直線單箭頭接點 50"/>
              <p:cNvCxnSpPr>
                <a:stCxn id="52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2" name="橢圓 51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2" name="群組 41"/>
            <p:cNvGrpSpPr/>
            <p:nvPr/>
          </p:nvGrpSpPr>
          <p:grpSpPr>
            <a:xfrm>
              <a:off x="507605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49" name="直線單箭頭接點 48"/>
              <p:cNvCxnSpPr>
                <a:stCxn id="50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0" name="橢圓 49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8" name="橢圓 47"/>
            <p:cNvSpPr/>
            <p:nvPr/>
          </p:nvSpPr>
          <p:spPr bwMode="auto">
            <a:xfrm>
              <a:off x="6039780" y="3213040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8860"/>
          <a:stretch>
            <a:fillRect/>
          </a:stretch>
        </p:blipFill>
        <p:spPr bwMode="auto">
          <a:xfrm>
            <a:off x="0" y="1928802"/>
            <a:ext cx="9144000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7713"/>
            <a:ext cx="2961127" cy="10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5" y="1268761"/>
            <a:ext cx="766762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4" name="文字方塊 13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3" y="4653136"/>
            <a:ext cx="8499673" cy="2016224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79512" y="3654857"/>
            <a:ext cx="4617311" cy="1070287"/>
            <a:chOff x="179512" y="2862769"/>
            <a:chExt cx="4617311" cy="1070287"/>
          </a:xfrm>
        </p:grpSpPr>
        <p:sp>
          <p:nvSpPr>
            <p:cNvPr id="2" name="圓角化對角線角落矩形 1"/>
            <p:cNvSpPr/>
            <p:nvPr/>
          </p:nvSpPr>
          <p:spPr bwMode="auto">
            <a:xfrm>
              <a:off x="179512" y="2992202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862769"/>
              <a:ext cx="2961127" cy="1070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66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5" y="1268761"/>
            <a:ext cx="7667625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8" name="文字方塊 27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8" y="4293096"/>
            <a:ext cx="8230306" cy="2296622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3" name="群組 32"/>
          <p:cNvGrpSpPr/>
          <p:nvPr/>
        </p:nvGrpSpPr>
        <p:grpSpPr>
          <a:xfrm>
            <a:off x="179512" y="3572888"/>
            <a:ext cx="6436332" cy="576192"/>
            <a:chOff x="179512" y="3212912"/>
            <a:chExt cx="6436332" cy="576192"/>
          </a:xfrm>
        </p:grpSpPr>
        <p:sp>
          <p:nvSpPr>
            <p:cNvPr id="34" name="圓角化對角線角落矩形 33"/>
            <p:cNvSpPr/>
            <p:nvPr/>
          </p:nvSpPr>
          <p:spPr bwMode="auto">
            <a:xfrm>
              <a:off x="179512" y="3212976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grpSp>
          <p:nvGrpSpPr>
            <p:cNvPr id="35" name="群組 34"/>
            <p:cNvGrpSpPr/>
            <p:nvPr/>
          </p:nvGrpSpPr>
          <p:grpSpPr>
            <a:xfrm>
              <a:off x="2339752" y="3212912"/>
              <a:ext cx="4276092" cy="576192"/>
              <a:chOff x="2339752" y="3212912"/>
              <a:chExt cx="4276092" cy="576192"/>
            </a:xfrm>
          </p:grpSpPr>
          <p:grpSp>
            <p:nvGrpSpPr>
              <p:cNvPr id="36" name="群組 35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48" name="直線單箭頭接點 47"/>
                <p:cNvCxnSpPr>
                  <a:stCxn id="49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49" name="橢圓 48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8" name="群組 37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46" name="直線單箭頭接點 45"/>
                <p:cNvCxnSpPr>
                  <a:stCxn id="47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47" name="橢圓 46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9" name="群組 38"/>
              <p:cNvGrpSpPr/>
              <p:nvPr/>
            </p:nvGrpSpPr>
            <p:grpSpPr>
              <a:xfrm>
                <a:off x="416757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44" name="直線單箭頭接點 43"/>
                <p:cNvCxnSpPr>
                  <a:stCxn id="45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45" name="橢圓 44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3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0" name="群組 39"/>
              <p:cNvGrpSpPr/>
              <p:nvPr/>
            </p:nvGrpSpPr>
            <p:grpSpPr>
              <a:xfrm>
                <a:off x="507605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42" name="直線單箭頭接點 41"/>
                <p:cNvCxnSpPr>
                  <a:stCxn id="43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43" name="橢圓 42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4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41" name="橢圓 40"/>
              <p:cNvSpPr/>
              <p:nvPr/>
            </p:nvSpPr>
            <p:spPr bwMode="auto">
              <a:xfrm>
                <a:off x="6039780" y="3213040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5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87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5" y="1268761"/>
            <a:ext cx="7667625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8" name="文字方塊 27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512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66808"/>
            <a:ext cx="7920000" cy="24480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179512" y="3542042"/>
            <a:ext cx="6436332" cy="607038"/>
            <a:chOff x="179512" y="3542042"/>
            <a:chExt cx="6436332" cy="607038"/>
          </a:xfrm>
        </p:grpSpPr>
        <p:grpSp>
          <p:nvGrpSpPr>
            <p:cNvPr id="31" name="群組 30"/>
            <p:cNvGrpSpPr/>
            <p:nvPr/>
          </p:nvGrpSpPr>
          <p:grpSpPr>
            <a:xfrm>
              <a:off x="179512" y="3542042"/>
              <a:ext cx="5472608" cy="580750"/>
              <a:chOff x="179512" y="3712282"/>
              <a:chExt cx="5472608" cy="580750"/>
            </a:xfrm>
          </p:grpSpPr>
          <p:sp>
            <p:nvSpPr>
              <p:cNvPr id="33" name="圓角化對角線角落矩形 32"/>
              <p:cNvSpPr/>
              <p:nvPr/>
            </p:nvSpPr>
            <p:spPr bwMode="auto">
              <a:xfrm>
                <a:off x="179512" y="3712282"/>
                <a:ext cx="1872208" cy="576000"/>
              </a:xfrm>
              <a:prstGeom prst="round2DiagRect">
                <a:avLst>
                  <a:gd name="adj1" fmla="val 29825"/>
                  <a:gd name="adj2" fmla="val 0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13500000" scaled="1"/>
                <a:tileRect/>
              </a:gra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0" rIns="9144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30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charset="0"/>
                  </a:rPr>
                  <a:t>教學建議</a:t>
                </a:r>
              </a:p>
            </p:txBody>
          </p:sp>
          <p:grpSp>
            <p:nvGrpSpPr>
              <p:cNvPr id="34" name="群組 33"/>
              <p:cNvGrpSpPr/>
              <p:nvPr/>
            </p:nvGrpSpPr>
            <p:grpSpPr>
              <a:xfrm>
                <a:off x="2339752" y="3716904"/>
                <a:ext cx="3312368" cy="576128"/>
                <a:chOff x="2339752" y="3212912"/>
                <a:chExt cx="3312368" cy="576128"/>
              </a:xfrm>
            </p:grpSpPr>
            <p:grpSp>
              <p:nvGrpSpPr>
                <p:cNvPr id="35" name="群組 34"/>
                <p:cNvGrpSpPr/>
                <p:nvPr/>
              </p:nvGrpSpPr>
              <p:grpSpPr>
                <a:xfrm>
                  <a:off x="233975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44" name="直線單箭頭接點 43"/>
                  <p:cNvCxnSpPr>
                    <a:stCxn id="45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45" name="橢圓 44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1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6" name="群組 35"/>
                <p:cNvGrpSpPr/>
                <p:nvPr/>
              </p:nvGrpSpPr>
              <p:grpSpPr>
                <a:xfrm>
                  <a:off x="3248236" y="3212912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42" name="直線單箭頭接點 41"/>
                  <p:cNvCxnSpPr>
                    <a:stCxn id="43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43" name="橢圓 42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2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8" name="群組 37"/>
                <p:cNvGrpSpPr/>
                <p:nvPr/>
              </p:nvGrpSpPr>
              <p:grpSpPr>
                <a:xfrm>
                  <a:off x="416757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40" name="直線單箭頭接點 39"/>
                  <p:cNvCxnSpPr>
                    <a:stCxn id="41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41" name="橢圓 40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3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39" name="橢圓 38"/>
                <p:cNvSpPr/>
                <p:nvPr/>
              </p:nvSpPr>
              <p:spPr bwMode="auto">
                <a:xfrm>
                  <a:off x="5076056" y="3212912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4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46" name="直線單箭頭接點 45"/>
            <p:cNvCxnSpPr/>
            <p:nvPr/>
          </p:nvCxnSpPr>
          <p:spPr bwMode="auto">
            <a:xfrm flipV="1">
              <a:off x="5652120" y="3860888"/>
              <a:ext cx="360040" cy="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橢圓 46"/>
            <p:cNvSpPr/>
            <p:nvPr/>
          </p:nvSpPr>
          <p:spPr bwMode="auto">
            <a:xfrm>
              <a:off x="6039780" y="3573016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7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5" y="1268761"/>
            <a:ext cx="7667625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8" name="文字方塊 27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1" y="4357322"/>
            <a:ext cx="8093005" cy="227588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179512" y="3568330"/>
            <a:ext cx="6436332" cy="580750"/>
            <a:chOff x="179512" y="3568330"/>
            <a:chExt cx="6436332" cy="580750"/>
          </a:xfrm>
        </p:grpSpPr>
        <p:grpSp>
          <p:nvGrpSpPr>
            <p:cNvPr id="23" name="群組 22"/>
            <p:cNvGrpSpPr/>
            <p:nvPr/>
          </p:nvGrpSpPr>
          <p:grpSpPr>
            <a:xfrm>
              <a:off x="179512" y="3568330"/>
              <a:ext cx="5472608" cy="580750"/>
              <a:chOff x="179512" y="3645024"/>
              <a:chExt cx="5472608" cy="580750"/>
            </a:xfrm>
          </p:grpSpPr>
          <p:sp>
            <p:nvSpPr>
              <p:cNvPr id="24" name="圓角化對角線角落矩形 23"/>
              <p:cNvSpPr/>
              <p:nvPr/>
            </p:nvSpPr>
            <p:spPr bwMode="auto">
              <a:xfrm>
                <a:off x="179512" y="3645024"/>
                <a:ext cx="1872208" cy="576000"/>
              </a:xfrm>
              <a:prstGeom prst="round2DiagRect">
                <a:avLst>
                  <a:gd name="adj1" fmla="val 29825"/>
                  <a:gd name="adj2" fmla="val 0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13500000" scaled="1"/>
                <a:tileRect/>
              </a:gra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0" rIns="9144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30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charset="0"/>
                  </a:rPr>
                  <a:t>教學建議</a:t>
                </a:r>
              </a:p>
            </p:txBody>
          </p:sp>
          <p:grpSp>
            <p:nvGrpSpPr>
              <p:cNvPr id="25" name="群組 24"/>
              <p:cNvGrpSpPr/>
              <p:nvPr/>
            </p:nvGrpSpPr>
            <p:grpSpPr>
              <a:xfrm>
                <a:off x="2339752" y="3649646"/>
                <a:ext cx="3312368" cy="576128"/>
                <a:chOff x="2339752" y="3212912"/>
                <a:chExt cx="3312368" cy="576128"/>
              </a:xfrm>
            </p:grpSpPr>
            <p:grpSp>
              <p:nvGrpSpPr>
                <p:cNvPr id="26" name="群組 25"/>
                <p:cNvGrpSpPr/>
                <p:nvPr/>
              </p:nvGrpSpPr>
              <p:grpSpPr>
                <a:xfrm>
                  <a:off x="233975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53" name="直線單箭頭接點 52"/>
                  <p:cNvCxnSpPr>
                    <a:stCxn id="54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54" name="橢圓 53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</a:rPr>
                      <a:t>1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7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6" name="群組 45"/>
                <p:cNvGrpSpPr/>
                <p:nvPr/>
              </p:nvGrpSpPr>
              <p:grpSpPr>
                <a:xfrm>
                  <a:off x="3248236" y="3212912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51" name="直線單箭頭接點 50"/>
                  <p:cNvCxnSpPr>
                    <a:stCxn id="52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52" name="橢圓 51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2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7" name="群組 46"/>
                <p:cNvGrpSpPr/>
                <p:nvPr/>
              </p:nvGrpSpPr>
              <p:grpSpPr>
                <a:xfrm>
                  <a:off x="416757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49" name="直線單箭頭接點 48"/>
                  <p:cNvCxnSpPr>
                    <a:stCxn id="50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50" name="橢圓 49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3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48" name="橢圓 47"/>
                <p:cNvSpPr/>
                <p:nvPr/>
              </p:nvSpPr>
              <p:spPr bwMode="auto">
                <a:xfrm>
                  <a:off x="5076056" y="3212912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4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71" name="直線單箭頭接點 70"/>
            <p:cNvCxnSpPr/>
            <p:nvPr/>
          </p:nvCxnSpPr>
          <p:spPr bwMode="auto">
            <a:xfrm flipV="1">
              <a:off x="5652120" y="3860888"/>
              <a:ext cx="360040" cy="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2" name="橢圓 71"/>
            <p:cNvSpPr/>
            <p:nvPr/>
          </p:nvSpPr>
          <p:spPr bwMode="auto">
            <a:xfrm>
              <a:off x="6039780" y="3573016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4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5" y="1268761"/>
            <a:ext cx="7667625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8" name="文字方塊 27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8" y="4437111"/>
            <a:ext cx="8064896" cy="21431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5" name="直線單箭頭接點 54"/>
          <p:cNvCxnSpPr/>
          <p:nvPr/>
        </p:nvCxnSpPr>
        <p:spPr bwMode="auto">
          <a:xfrm flipV="1">
            <a:off x="5652120" y="3860888"/>
            <a:ext cx="360040" cy="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群組 1"/>
          <p:cNvGrpSpPr/>
          <p:nvPr/>
        </p:nvGrpSpPr>
        <p:grpSpPr>
          <a:xfrm>
            <a:off x="179512" y="3573016"/>
            <a:ext cx="6436332" cy="580750"/>
            <a:chOff x="179512" y="3573016"/>
            <a:chExt cx="6436332" cy="580750"/>
          </a:xfrm>
        </p:grpSpPr>
        <p:grpSp>
          <p:nvGrpSpPr>
            <p:cNvPr id="31" name="群組 30"/>
            <p:cNvGrpSpPr/>
            <p:nvPr/>
          </p:nvGrpSpPr>
          <p:grpSpPr>
            <a:xfrm>
              <a:off x="179512" y="3573016"/>
              <a:ext cx="5472608" cy="580750"/>
              <a:chOff x="179512" y="3645024"/>
              <a:chExt cx="5472608" cy="580750"/>
            </a:xfrm>
          </p:grpSpPr>
          <p:sp>
            <p:nvSpPr>
              <p:cNvPr id="33" name="圓角化對角線角落矩形 32"/>
              <p:cNvSpPr/>
              <p:nvPr/>
            </p:nvSpPr>
            <p:spPr bwMode="auto">
              <a:xfrm>
                <a:off x="179512" y="3645024"/>
                <a:ext cx="1872208" cy="576000"/>
              </a:xfrm>
              <a:prstGeom prst="round2DiagRect">
                <a:avLst>
                  <a:gd name="adj1" fmla="val 29825"/>
                  <a:gd name="adj2" fmla="val 0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13500000" scaled="1"/>
                <a:tileRect/>
              </a:gra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0" rIns="9144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30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charset="0"/>
                  </a:rPr>
                  <a:t>教學建議</a:t>
                </a:r>
              </a:p>
            </p:txBody>
          </p:sp>
          <p:grpSp>
            <p:nvGrpSpPr>
              <p:cNvPr id="34" name="群組 33"/>
              <p:cNvGrpSpPr/>
              <p:nvPr/>
            </p:nvGrpSpPr>
            <p:grpSpPr>
              <a:xfrm>
                <a:off x="2339752" y="3649646"/>
                <a:ext cx="3312368" cy="576128"/>
                <a:chOff x="2339752" y="3212912"/>
                <a:chExt cx="3312368" cy="576128"/>
              </a:xfrm>
            </p:grpSpPr>
            <p:grpSp>
              <p:nvGrpSpPr>
                <p:cNvPr id="35" name="群組 34"/>
                <p:cNvGrpSpPr/>
                <p:nvPr/>
              </p:nvGrpSpPr>
              <p:grpSpPr>
                <a:xfrm>
                  <a:off x="233975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44" name="直線單箭頭接點 43"/>
                  <p:cNvCxnSpPr>
                    <a:stCxn id="45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45" name="橢圓 44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1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6" name="群組 35"/>
                <p:cNvGrpSpPr/>
                <p:nvPr/>
              </p:nvGrpSpPr>
              <p:grpSpPr>
                <a:xfrm>
                  <a:off x="3248236" y="3212912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42" name="直線單箭頭接點 41"/>
                  <p:cNvCxnSpPr>
                    <a:stCxn id="43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43" name="橢圓 42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</a:rPr>
                      <a:t>2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7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8" name="群組 37"/>
                <p:cNvGrpSpPr/>
                <p:nvPr/>
              </p:nvGrpSpPr>
              <p:grpSpPr>
                <a:xfrm>
                  <a:off x="416757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40" name="直線單箭頭接點 39"/>
                  <p:cNvCxnSpPr>
                    <a:stCxn id="41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41" name="橢圓 40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3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39" name="橢圓 38"/>
                <p:cNvSpPr/>
                <p:nvPr/>
              </p:nvSpPr>
              <p:spPr bwMode="auto">
                <a:xfrm>
                  <a:off x="5076056" y="3212912"/>
                  <a:ext cx="576064" cy="57606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4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56" name="橢圓 55"/>
            <p:cNvSpPr/>
            <p:nvPr/>
          </p:nvSpPr>
          <p:spPr bwMode="auto">
            <a:xfrm>
              <a:off x="6039780" y="3573016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1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5" y="1268761"/>
            <a:ext cx="7667625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8" name="文字方塊 27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179512" y="3573016"/>
            <a:ext cx="6431572" cy="576128"/>
            <a:chOff x="179512" y="3212912"/>
            <a:chExt cx="6431572" cy="576128"/>
          </a:xfrm>
        </p:grpSpPr>
        <p:sp>
          <p:nvSpPr>
            <p:cNvPr id="24" name="圓角化對角線角落矩形 23"/>
            <p:cNvSpPr/>
            <p:nvPr/>
          </p:nvSpPr>
          <p:spPr bwMode="auto">
            <a:xfrm>
              <a:off x="179512" y="3212976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grpSp>
          <p:nvGrpSpPr>
            <p:cNvPr id="25" name="群組 24"/>
            <p:cNvGrpSpPr/>
            <p:nvPr/>
          </p:nvGrpSpPr>
          <p:grpSpPr>
            <a:xfrm>
              <a:off x="2339752" y="3212912"/>
              <a:ext cx="4271332" cy="576128"/>
              <a:chOff x="2339752" y="3212912"/>
              <a:chExt cx="4271332" cy="576128"/>
            </a:xfrm>
          </p:grpSpPr>
          <p:grpSp>
            <p:nvGrpSpPr>
              <p:cNvPr id="26" name="群組 25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56" name="直線單箭頭接點 55"/>
                <p:cNvCxnSpPr>
                  <a:stCxn id="57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57" name="橢圓 56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6" name="群組 45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54" name="直線單箭頭接點 53"/>
                <p:cNvCxnSpPr>
                  <a:stCxn id="55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55" name="橢圓 54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75000"/>
                        </a:schemeClr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7" name="群組 46"/>
              <p:cNvGrpSpPr/>
              <p:nvPr/>
            </p:nvGrpSpPr>
            <p:grpSpPr>
              <a:xfrm>
                <a:off x="416757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52" name="直線單箭頭接點 51"/>
                <p:cNvCxnSpPr>
                  <a:stCxn id="53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53" name="橢圓 52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3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48" name="橢圓 47"/>
              <p:cNvSpPr/>
              <p:nvPr/>
            </p:nvSpPr>
            <p:spPr bwMode="auto">
              <a:xfrm>
                <a:off x="6035020" y="3212912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5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9" name="群組 48"/>
              <p:cNvGrpSpPr/>
              <p:nvPr/>
            </p:nvGrpSpPr>
            <p:grpSpPr>
              <a:xfrm>
                <a:off x="5110346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50" name="直線單箭頭接點 49"/>
                <p:cNvCxnSpPr>
                  <a:stCxn id="51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51" name="橢圓 50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4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7959533" cy="2350749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sp>
        <p:nvSpPr>
          <p:cNvPr id="23" name="圓角化對角線角落矩形 22"/>
          <p:cNvSpPr/>
          <p:nvPr/>
        </p:nvSpPr>
        <p:spPr bwMode="auto">
          <a:xfrm>
            <a:off x="179512" y="126876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CC"/>
              </a:gs>
              <a:gs pos="100000">
                <a:srgbClr val="000048"/>
              </a:gs>
            </a:gsLst>
            <a:lin ang="13500000" scaled="1"/>
            <a:tileRect/>
          </a:gradFill>
          <a:ln w="28575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另類挑戰</a:t>
            </a:r>
          </a:p>
        </p:txBody>
      </p:sp>
      <p:sp>
        <p:nvSpPr>
          <p:cNvPr id="4" name="AutoShape 4" descr="data:image/jpeg;base64,/9j/4AAQSkZJRgABAQAAAQABAAD/2wCEAAkGBxQQEhQUEA8WEhAVFBgUFBYWEBUVEBQWFBUWFhQUFxUYHSggGR0lHBQUIjEhJSkrLi4uFx8zODQsNygtLisBCgoKDg0OGhAQGywkICQsLC8sLDQsLCwtLCwsLy0sLCwsLCwsLCwsLCwsLCwtLSwsLCwsLCwsLCwsLCwsLCwsLP/AABEIAMkA+wMBEQACEQEDEQH/xAAcAAEAAQUBAQAAAAAAAAAAAAAABQECBAYHAwj/xABIEAACAQMABgcDBwoEBQUAAAABAgADBBEFBhIhMUEHIlFhcYGREzKhFFJykrHB0RYjQlOCorLC4fAzQ0STc4Ojs9IVVGJkdP/EABsBAQACAwEBAAAAAAAAAAAAAAABAgMEBQYH/8QAOhEAAgEDAQQHBgUDBAMAAAAAAAECAwQRMQUSIUEyUWFxgbHRBhNCkaHBFCJS4fAVYnIjMzRDJFOS/9oADAMBAAIRAxEAPwDuMAQBAEAQBAEAQBAEAQBAEAQBAEAQBAEAQBAEAQBAEAQBAEAQBAEAQBAEAQBAEAQBAEAQBAEAQBAEAQBAEAQBAEAQBAEAQBAEAQBAEAQBAEAQBAEAQBAEAQBAEAQBAEAQDDvdK0KH+NcU6f06iqfQmVlOMdWZ6VtWq/7cG+5NkDe9INjT4VjUPZTpsfRiAvxmCV1SXM6VLYF9U+HHe15a/QhLnpVpj/CtHb6dRU+Chpid9Hkjo0/ZWq+nUS7k36GC3SvU5Waf7zf+Mx/j3+k2l7KQ/wDa/l+5723SwP8ANsiB2pWyfQqPtllfLnExVPZSXwVfmv3J7RvSLZVsBqjUWPKomB9ZcqPMiZ4XdOXYcy49nr2lxUVJdj+zwzareutRQ1N1dDvDKwZSO0EbjNhNNZRxZwlCW7JNPqfA9JJUQBAEAQBAEAQBAEAQBAEAQBAEAQBAEAQCjMBvJwO/hASzoQmkNbrOhkPdIWHFUJqP4YTOPOYpV6cdWdCjsq7rdGm+98F9cGu33SfSGRQtqlQ8i7LTQ/xH4Ca8r2Pwo61H2ZrS41Zpd3F/ZfU1++6Rbypn2Yp0Ry2U23H7Tkj92YJXlR6cDq0fZy0h025eOF9OP1NfvdN3Vb/Fu6rDs9oVT6q4X4TDKrOWrZ1KNha0uhTivDL+b4kYtIchv7uMxG7nGodMcd3jujATzoEpgkAtsqSAWxnZBO9sDjjjGCXJpNpZfV1nYdFaiWKorKgucjIqPULK2eYVSFx5TqwtaSWdT5/dbev5TcW9zsSxj58TNfU20YYNnSx3KVPqpBmR29J/CjUjti+i8qrLz8yD070Z27IzWzmg4BIDOWo7t/WLdYeOd3YZgqWUGsx4HWs/aa4jNRrLfT6lh+GOD7seJzDRela1s21b1npHidluqfpKeq3mDOdCpKHGLPY3NnQuFu1Yp/zk9V4G+aD6U2GFvaO0P1lLc3iaZ4+IPlN2ne8po8xeeyy6VtLwfr6rxOhaI03Qu12restTtAOHX6SnePMTehUjNflZ5a5s69tLdqxa8vnoSEuawgCAIBG6f0wtnSNV1ZhkDCjJ38WPYoAJJ7BKVJqEcs2bS1lc1VTi0u/+avRGr3PSPSpYNRF2DwCVduoRv4DAyeG47PHfia/4pdR1/wCgyaeJYfasLz+qz2Exp7W6ja0qFTBqC4GaWOqpBUMGYngMMvLnMtSsoJPrNGy2ZUuakoZxu6+XAgLXpOQVVS5txTViAGSr7Qrk4G0uyDjvHpMMLvMsNHSuPZ/cpOdOplrk1jPdxf8AOZ0Gbh5sQBAEAQBAEAQC12ABJIAAySTgADiSYJSbeEc51j6SN5SxUEDcazDKn/hpz+kd3cZo1bvHCHzPUbP9nnNKdw8f2+r+xol/f1rk5uKz1e5mJXyQdUeQmlKcpas9RQtKFusU4pfzr1LbWzaodmnTZ27EQsfQCQot6GSpWhTW9NpLteCUTVW7P+lfzwPtMye4qfpNF7Ws1/2osr6u3KDLWtQDuQt/DmQ6M1qmWhtK1m8RqR+ePMydVKdsLgfLR+awQAwOwHyMbY7MbXHdnGZaiob/AOfQxbSlcu3/APFf5uzXHZ26fY67a0aRUew2AnL2YXZ/dnVju4/KeBrOrvf6uc9uc/U9jag+91h3jI+MtgxKTjozT9edA2K0HdglCuFJplMKzuB1VKDc2Tu4bu0TTuKVLdb0Z6LY1/fOtGCbnHPHPHC688sfxHNLHSNa3/wK70u5XIU+K8D6TnxnKPReD2Fa2oV/92Cl3r76kn+Wt+P9Y3+1RP8AJMn4mr+ryNT+i7Pf/UvnL1I7Sen7q4GK1zUdea52UPiq4BmOdWcukzbt9n2tB5pU0n16v5vLI+2tHqts0qbVG7EQsfQSii3wRtVK0Ka3pySXa8El+SN6f9HU9Bn0zMn4er+lml/WLFcPexMG4sLi1YM9KtQYHc+y6EHucfcZVxnB5aaM8a1tdR3YyjNPllP6G36vdJtalhbtfb0/nqAtceI91/ge8zapXklwnxPP33s1SnmVu919XL1X1OmaF05QvE2reqHA94cHXuZTvE6EKkZrMWeRubStbS3asceXzJKXNYQDXtfNE1LuzenQOKoIdQDgsB7yZ71LDzmOrFyjhG7YXEaFdTlp/PI4/o3Qlw1Sp8mo1WuQ5pUy1J6XsU3A1mY9XJBZdnfjJPZNGFKSbwuJ6i4vqMox95JbuMvinl/pxrwfHPgdC6Q9WqtWytxQXbe1ABQe8yimFOz2kbIOJtV6blBJcjh7LvY0riUpvCl65Oa6tar3V3coRbuEFVWd3UqqgMCd7cTgcBNSlRm5Lgegvto28aUlvJtp4S4n0TOmeGEAQBAEAQBAEA5N0qa1l6hs6LYppj25B3ux3in9EDGe0nHLfoXVbjuLxPW7B2dHd/EVFx+H1/n3NFoVJonqUzPprnhJRVs6TqbrLa06CUXHsHUYZtnqVD88sOBPfOhQrQUVF8DyG1tmXVStKrH8yfLmuzHobTRuqFTelem3hUU/fNpTi9GcGdtWh0oNeDPV7ujT3tWRfGoo+0w5xWrIjb1ZcIwb8GaRr3pO0rqBSAqVww/OKMALzBb9LPZvmlczpyXDU9Lsa2u6Mm6nCGNH193I0unlTlWKntUkH4TUXDQ9DLEliSyezX1bh8oq4/4z/jLb0utlFQo/oj8l6GFUTJyTk8yd59ZRmxF4WESllqldVwGWgVQ8GchAfAHf54mSNvUlojRrbXtKLxKeX1Lj5cPqZLagXfL2J/5pz/DL/hKnYYF7RWX93y/cidK6sXVsC1W3YIOLrh0A7SVJ2R3nEwzoThqjoW21LW4e7Tms9T4P66+GTZtQ9cLe0o+wroaZ2ifaqhYPtHPXx1gRw4HcBNm2uIQjuy+Zx9tbHuLqr76k97gvyt4xjqzw4695udPWexbeL2l51Ap9GwZtqvTfxI83LZN7F4dKXyz5GNpLXXR9NCGrrWBB6iL7Ta7vm+pErO5pJa5M9vsW/nJOMHHtfDH3+RxS/qq9Wo1NPZ02dmRPmKSSq+QnJk022j6HRjKFOMZvLSWX1vrFldvRcVKNRqdReDKcEdx7R3HdJhJxeUY7ihTrwcKiyjsOomuy335qthLtRnA3JVA4snYe1fPhw6tCuqiw9TwO1dlStJb0eMH9O83KbBxxAEAQBAEAQBAEAQBAEA8b24FKm9RvdRGc+Cgk/ZIbwsloRc5KK5nzRUrtUZqjnLuxdj2s5LMfUzjSeXk+l0oKEFFaJBTjhIMiZmW11j+9xkaF+D1Ja2qh+G49ksuJgmnEyQknBj3i4JJwRvMyrDRlWudmjTLkcccB4sdwlowlLRGCtc0qCzUlgl01LuD7zUl7i5J/dUzMrWZzpbdtlpvPw9WilTUm4/RNJu4OQf3lEh2s+wmO3rZ67y8PRshr3Rta2ce1pFGBBXIBUlTncRkHwmGUJQfFHSo3NG4i/dyyufX6o3Wx1+pMALikyNzKYZPHGcjwwfGbkbtfEjzlf2fqp/6Uk128H6eRnflpYj/Nbw9hVz/DL/iafX9DV/od7+lf/UfUjdKdIlFVIoUmqsRuLDYpeeesfDHmJjndxS/Ksm7beztaUk6slFdnF+n18DlTr/YGB5DlOae2TPFhBZM8yJBOTzZwOcnBDmkeT1pZIwyqllG+ek61KTlKiMGRhxDDgf6S8cxeUaddRqwcJrKZ9GaqacW/taVdRgsMOvzXXc6+GeHcROtCW9HJ8+uqDoVXTfLyJeXNcQBAEAQBAEAQBAEAQCE13bGj7vH/ALeoPVCD9spV6D7jasf+TT/yXmfPSzkH0VF6yCS8CCT1pVCOf4yCyfJkxZaRB3PuPzuXn2Syl1mGdHnEksS5rGwas6xm0DI1Pbps21uOHBwAeO47gN26Z6Vbc4YOXtDZv4pqalhpY7DZ6Wt9o3vFlPfTJ/hzNlXMDiS2NdLRJ+PrgufXC0XgzN3Ck334h3EBHY109Ul4r7Gsa0az/K0FNKWzT2gxLYLkjhgDcvrNatX31hI7Oztl/hp+8lLLxjhp+5qzLNY7SZ5OsgyJmPUWQzJFmDXrKOfpvlTKjBq3fYPWMEueDEqXPfLJGKVQ8GrS2DC5lhqScFHJnmzSUYm2db6Br8lbqifdDJVXxYFH/gSbts+DR5nbcFvRn4HWZtHCEAQBAEAQBAEAQBAEAhNdhnR95/8Amq/BCZSp0GbVl/yKf+S8zg+g7H5RcUaJOBUqKhI4hSesR5ZnLhHekke8uK3uqM6nUmzsuntQLWvR2aFFKFVR+bdFxkjgH+cD2nfN+dvCSwlg8ha7YuKVTeqScovVP7dRxatRamzI67LqxVgeIZTgic1rDwz28JxnFSi8p6FBILpl6mQWTM+0vWThvXsP3dklSaKzpRnxJOlfo3Hqnv4esupI1pUZLtMgODwYHzkmNprkCw7R6wMM8nuEHFx65+yRlF1CT5GJW0kg4Zby/GRvIyKjIj7jSx/RAUdp3mV3jKqSWrIq4vy3Fi32SMMtvRWhiPcE90nBR1GzyZs8TLGNstgqUMkhlJJRlIIOl9BKH5VcnkKKg+JcY+wzbtdWee27jdgjtU3DzggCAIAgCAIAgCAIAgETrcubG7Hba1v+00pU6L7jYtHivB/3LzOC6tXQpXVtUPBa1MnwLAH4EzmQeJp9p7m7g6lvOC5xfkfQ1tX5GdY+fHJelrRgpXa1VGFrpk/Tp4Vj5gp8ZzrqGJ56z2Wwbhzt3Tfwv6P98mlAzWO6XCQWPSm2JBZMylkFi/EAowgHi8Ajbm9HBd/fy/rJwUc+owXcnicyxjbyWQQIIKSSGUgqbfovo0v7hNv2S0lO8e1fZYj6IBI8wJsRt5tZOVW2xbU5buc9xr2nNC1rKqaVzTKPxG8FWXkysNxExyg4vDNuhcU68N+m8ojjKmQ6t0CU+veN2LRHqap+6blrzPObdfGC7/sdfm2efEAQBAEAQBAEAQBAEAw9NU9q3rL86lUHqhEiWjMlJ4nF9qPmij7o8B9k5LR9BjI7Xqhpv5Vbo+c1FAp1RzDqPe/aGD5zpUZ78TxO0bV29dx5Piu79tCK6YHDUrU/pbb+myM/HZmC70R1PZ1vfqdy8zmImierLwYJTLgZBYyLd+Uguj3zIJLHbHHhAIW9vC5wNy/b4yyRilLJiSSoggpAEEFJJB1vog1QXZF7XUMxJFupG5QDg1d/PIwOzGeYxu21L42eX21fvPuIP/L09Tp11X2RNw84cr6Zyr0Ldz74qsoPPZK5YeoWat0uCO9sGT95NcsHJjNI9Kdk6B6WKF0/bVVfqpn+eb1t0WeW22/9aK7DqM2TiiAIAgCAIAgCAIAgCAeddNpWHaCPUYglPDyfL1ueqvgJyWfQIvgSug9NVbOp7SiwBIwykZRx2MPsPES0JuDyjHc21O5huVF3daMnWPWKrfurVQqhBsoiA7K53sd5yScD0EVKjm8siys6drBxhz1bIoGYjfTLgZBcuBgsj0pNvlSyMjakFyO0pcfojxP3CSjHN8iNliggCCCkAQQUkkH1Fo2ktC3pInupSRR4BQJ14rCSPnNabnUlJ6tsi765LHAljEcf6S9NC4rrSpnNOgCpI4Go2NvHhgDyM0Lie9LC5Hrtj2rpUd+WsvLkabNc6x3DoNpYsap+ddPjwFOkPtBnQt+geR2y83Hh6nRZnOSIAgCAIAgCAIAgCAIBRjAPmG6pbFSonzajr9V2H3TlyWGz3dGW9Ti+xFgMqZ0y4SC6ZcDILplwMgyJlwMgsi4GQXR7bUqZCGrvtMT3yxgbyzzkgQBAKQQIIKSSDqmrXSbSFulK8VxUpqEFRFDK6qMLtDIIbHiDjO7hN2ncpLEjy97sSpKo50WsPlpj9iH1m6QzVVqdmjUlYYaq+BVweIUKSF8ck+ErUucrETNZ7EVOSnWeezl49ZoM1TvMpJKnfuh2njRlM/OqVT/1GX+WdGh0EeL2q83UjdpmOcIAgCAIAgCAIAgCAIB4V2xIZZI+btYV2bu6HZcVceBqMR8CJzp9JntLV5ow7kYQMobKZeDILplwMgyJl2ZBdMuBlTIXZgsi52wCe6VMueBESxhEAQBAKGCDp2p3RYayLVv2amrb1oruqY5Fyfd+jx8OE3KVtlZkecv9ubknChh9vLw6+8mtY+jC1ak3yQNSrqCVzUZkcge6wbOM9o+MyTto4/LqaVttysqi97xjz4aHFiJoHrSkEFJJBSCp9E9F1LY0XajtV2+vVd/5p1KSxBHhdoS3rmb7Ta5kNMQBAEAQBAEAQBAEAoYBiXZ3SGXifPWuibN/cDtcN9ZFP4zQqdJnr7F5oRIhTMZuF6mQWTPQGVLplwkGRMrmQZEy4GQXFc9Q+ErzMj6JGSxjEAQBAN66I9ALdXZq1BmlbgPg8DUYn2eR2DZZvFRNm2p70svkcTbd26NDcjrLy5+h2+4q7InRPGEFdaRCbTscIil2PIBRk/ZIbwsloQc5KK1fA+dKr7TE9pJ9TmcfJ9IisJI84AggoZJVn0fqFusLQf8A16Z9UB++dWn0UeCu/wDen3s2SXNUQBAEAQBAEAQBAEAo0AwrrhKsyROJdKVnsXKVANzrsn6SHI+DfCaddccnpdl1MwcTTlMwnUPVTBKLwZUumXgyDImVkGRMqDKmRC4PUP8AfORzMnwkfJKCCBBIgHXOg67T2dzTz+cDLUxzKkFcjwI/eE3rRrDR5X2ihLfhPlhrxN3v6pY4E3DzZy/pC1nXZa1oNtEn8+4PVGDn2QI47+PhjtmlcVl0I+J6bY2zZJq4qr/Fff0+fUc7mkemKSSCkEFH4HwkrUpPhFs+k9Vqexb0U+bSRfqqB906sNDwNw96bfaTymXNYugCAIAgCAIAgCAIBQwDFuVkMvE0DpA0P8ooMAOuvWT6Q/HePOYKkco6dlW93NM42vYRgjcRzBHETTPTp5WT0UwD1EgujsXR1qna1LFKle3SrUrbTEuoJVQxVVU/o7lzkb8mblGlFwy1qea2lf143DjCTSj1ffrNG181XOjq4CZNvUy1IneRj3qZPMjI38wR3zWrUtx9h3NmX34qnx6S19TWgZgOqhcHqH++crzMnwmBJKCAIBl0NGVnXbShUdBxZaTFR5gYllFvikYpV6UXuykk+9Fuj7+pbuKlCo1OoODKcHvHeO4xGTi8omrShVjuTWUSukNcr24UpVumKniFVKeR2EoBkS8q05LDZqUtmWtKW9GCz4vzyQMxG+IAggpJIMrRNn7evSp4zt1FB+iDl/gDMlNZkjUvanu6MmfR+jBgCdNHhp6kqksYWXwQIAgCAIAgCAIAgCAeNZZBZEJpO3yDKtGxTlg4zrxoM0ahqoOox6/cfnfjNSrDmegsbnK3Ga0pmE6Z6qZBZHcOjPSAawojPuF6Z8nJHwYTfoPMEeR2tDdupduH9DM6SdHC50fVIGXpD2y9o2Pe9V2orx3oPsJ2TXdK6j1S4Px/c4PmcxnuExWPUP8AfOV5mX4TCklBAOq9GOoKVEW7vE2lbfRpMOqRyqOOeeQ4Y378ibtCgmt6R5ra21ZRk6NF4xq/svudTrVRTGAAANwA3ATdPMN51OH9Lej0p3SVKahRWp7TADA21Yhmx3jZ88zn3UUpZXM9jsKvKpQcZfC+HcaPNU7ggCCBBIgg3fox0Tt1DcMOqMpT7z+m3wx6zct4Y4nnNr3OX7tcjstiu6biPOSJFJYxMvggQBAEAQBAEAQBAEAtYQDCuqOZDMkWavp3RYqKQRMckblKphnHtYNCtauSB+az9X+k1Jwwd+2ulNYZGqZjN9G9dF+mRTqPbucCrhqfZ7RRgr+0v8I7Znt54e71nH2zbOdNVY/Dr3fszqlesDb1w/u+xqbWezYOfhNuXRZ56hn3sca5XmfOqncJyD6LzFQ9UyDJngYsFTP0BY/KLmhRPCpVRGxx2WYBj6Zl4R3pJGC5q+6ozn1Js+m2IpqAoAAAAA4ADcAJ1z52228sg725LHAgg4z0i6VFxdkIcpRUUgeRIJLkftMR5Tm3E96fDke32NbujbLe1lx9PoavNc6ogCCRBBnaG0W11UCJkLnrt2DsHfM1Om5M0L28jSjhanatXtHCkioq4VQAB4TfisHka1RyeWbZbJiZEacmZYklCsAQBAEAQBAEAQBAEAQDzdcwSiPu7bMq0ZYyNV07oYVFIKzHKJt0quGcm07oN7ViVBNPs7PCa04YO7bXaksMjKVTgVOCN4IOCCOBB5GYTpLDRtN5r7dVbZrdymGXYeoEIqsvME5xv4EgTJKvNx3WaNLZVvTqqrHPDilyz5msZmA6yLWbjIL5PCCMmXoi/NtXpVlGTSqLUxnGdlgdnPfjHnLRlutMxV6aq05U3zTR3n8r7OvTDreUkBGSr1FSovcVY5z4TpqtBrOTw9TZ1zCW7uN9yyvmaHrbr2gVqVkxZmyGrYICjgRTzvJ/+XLl2jXrXCxiPzOvs/Y0t5VK/hH19Pmc3mkenEgFYJKA5OANo9gllFsw1LiENWTeh9Wqlcgv1U7BxPiZsQo9ZybjaT0jwOm6v6DWioVVwPCbMY4OFWrOTyzcbG2xMqRpSkSlNcSxiZ6QQIAgCAIAgCAIAgCAIAgCAebpmCUyPu7XMq0ZIyNX01ocVAQRKSibdKrg5VrDq69uxamMrzE1p0ztWt3yZBq+f73ia7WDrxkpLKLsyDKmeW3GCN4tkF8iBkQMiCQTIGcaimCxwilj8JdQbNepdQgTWjdWatb3tw7BM0aRzK+0G+CN10LqklPHV3+EzqBy6ly2bhYaJAxumRRNOdXJOWtnjlLpGvKRI06eJJjbPUCSVKwBAEAQBAEAQBAEAQBAEAQBAPN0glGFdW2ZXBkjI1zS2iQwIIlGjZp1cHNNY9UiCXpbj8D4zBOnk61veOJpt1SemcVFK/Z6zXcGjrwuIzPHalcGTJcGjBZTwXZkYMm8im32b/CSotmOVaEeZlW2j6tT3UxLqmatS9S0Nh0ZqazYNTfM0aZz6t63zNx0VqsiY6vwmVQOfUuGzZ7PRAHKZFE1ZVSXt7ADlLYMLmZ9K3xJwY3IyFSSVyXAQQVgCAIAgCAIAgCAIAgCAIAgCAIAgFjLBJi17fMjBdSIW/0YDylGjPCpg1bSmrivnK/CUcTbp12jVbvUlM7hjw3TG6aNyF5JczD/ACJ7z6mV92ZPxsusyLfUgcxmSqZSV4ycsNUEX9H4S6ga8rls2Ky0Aq8F+EuomtKuTVtooDlLJGvKqSVGyA5S2DE5mWlACTgo5HsqSSMl2IIKwBAEAQBAEAQBAEAQBAEAQBAEAQBAEAQC0iAeVSjmQWTMOtZA8pGC6mYdTRgPKRgyKoeX/pI7IwT71nrT0WOyMEOozJpWAHKTgo5mVTtgJOCjke60pJXJeFgguxAEAQBAEAQBAEAQBAEAQDEuKjA7s43cuPDugHl7Z9+8924Y+yAetOswGcFjkDhg888vCAPlTfqj8fXhADXTfqyO3OfPlAKrctzpnu3H8IA+Ut+rPx/CAZDtgcMwCgfugAP3H0MAoX7j6GAXKciAVKwC3YgnJT2cDJXYgZK7MEFcQCsAQBAEAQBAEAQC12wM4J7hxgGMt6cA+yqb+WzvG7P9PWAVF2T/AJT8uK7t8At+Wn9S/pv/AKwCpvDndRc+Q5+MAyUbIBxjIzjnALoAgCAIAgCAIAgCAIAgCAIAgCAIAgCAIAgCAIAgCAIAgCAIAgCAIA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data:image/jpeg;base64,/9j/4AAQSkZJRgABAQAAAQABAAD/2wCEAAkGBxQQEhQUEA8WEhAVFBgUFBYWEBUVEBQWFBUWFhQUFxUYHSggGR0lHBQUIjEhJSkrLi4uFx8zODQsNygtLisBCgoKDg0OGhAQGywkICQsLC8sLDQsLCwtLCwsLy0sLCwsLCwsLCwsLCwsLCwtLSwsLCwsLCwsLCwsLCwsLCwsLP/AABEIAMkA+wMBEQACEQEDEQH/xAAcAAEAAQUBAQAAAAAAAAAAAAAABQECBAYHAwj/xABIEAACAQMABgcDBwoEBQUAAAABAgADBBEFBhIhMUEHIlFhcYGREzKhFFJykrHB0RYjQlOCorLC4fAzQ0STc4Ojs9IVVGJkdP/EABsBAQACAwEBAAAAAAAAAAAAAAABAgMEBQYH/8QAOhEAAgEDAQQHBgUDBAMAAAAAAAECAwQRMQUSIUEyUWFxgbHRBhNCkaHBFCJS4fAVYnIjMzRDJFOS/9oADAMBAAIRAxEAPwDuMAQBAEAQBAEAQBAEAQBAEAQBAEAQBAEAQBAEAQBAEAQBAEAQBAEAQBAEAQBAEAQBAEAQBAEAQBAEAQBAEAQBAEAQBAEAQBAEAQBAEAQBAEAQBAEAQBAEAQBAEAQBAEAQDDvdK0KH+NcU6f06iqfQmVlOMdWZ6VtWq/7cG+5NkDe9INjT4VjUPZTpsfRiAvxmCV1SXM6VLYF9U+HHe15a/QhLnpVpj/CtHb6dRU+Chpid9Hkjo0/ZWq+nUS7k36GC3SvU5Waf7zf+Mx/j3+k2l7KQ/wDa/l+5723SwP8ANsiB2pWyfQqPtllfLnExVPZSXwVfmv3J7RvSLZVsBqjUWPKomB9ZcqPMiZ4XdOXYcy49nr2lxUVJdj+zwzareutRQ1N1dDvDKwZSO0EbjNhNNZRxZwlCW7JNPqfA9JJUQBAEAQBAEAQBAEAQBAEAQBAEAQBAEAQCjMBvJwO/hASzoQmkNbrOhkPdIWHFUJqP4YTOPOYpV6cdWdCjsq7rdGm+98F9cGu33SfSGRQtqlQ8i7LTQ/xH4Ca8r2Pwo61H2ZrS41Zpd3F/ZfU1++6Rbypn2Yp0Ry2U23H7Tkj92YJXlR6cDq0fZy0h025eOF9OP1NfvdN3Vb/Fu6rDs9oVT6q4X4TDKrOWrZ1KNha0uhTivDL+b4kYtIchv7uMxG7nGodMcd3jujATzoEpgkAtsqSAWxnZBO9sDjjjGCXJpNpZfV1nYdFaiWKorKgucjIqPULK2eYVSFx5TqwtaSWdT5/dbev5TcW9zsSxj58TNfU20YYNnSx3KVPqpBmR29J/CjUjti+i8qrLz8yD070Z27IzWzmg4BIDOWo7t/WLdYeOd3YZgqWUGsx4HWs/aa4jNRrLfT6lh+GOD7seJzDRela1s21b1npHidluqfpKeq3mDOdCpKHGLPY3NnQuFu1Yp/zk9V4G+aD6U2GFvaO0P1lLc3iaZ4+IPlN2ne8po8xeeyy6VtLwfr6rxOhaI03Qu12restTtAOHX6SnePMTehUjNflZ5a5s69tLdqxa8vnoSEuawgCAIBG6f0wtnSNV1ZhkDCjJ38WPYoAJJ7BKVJqEcs2bS1lc1VTi0u/+avRGr3PSPSpYNRF2DwCVduoRv4DAyeG47PHfia/4pdR1/wCgyaeJYfasLz+qz2Exp7W6ja0qFTBqC4GaWOqpBUMGYngMMvLnMtSsoJPrNGy2ZUuakoZxu6+XAgLXpOQVVS5txTViAGSr7Qrk4G0uyDjvHpMMLvMsNHSuPZ/cpOdOplrk1jPdxf8AOZ0Gbh5sQBAEAQBAEAQC12ABJIAAySTgADiSYJSbeEc51j6SN5SxUEDcazDKn/hpz+kd3cZo1bvHCHzPUbP9nnNKdw8f2+r+xol/f1rk5uKz1e5mJXyQdUeQmlKcpas9RQtKFusU4pfzr1LbWzaodmnTZ27EQsfQCQot6GSpWhTW9NpLteCUTVW7P+lfzwPtMye4qfpNF7Ws1/2osr6u3KDLWtQDuQt/DmQ6M1qmWhtK1m8RqR+ePMydVKdsLgfLR+awQAwOwHyMbY7MbXHdnGZaiob/AOfQxbSlcu3/APFf5uzXHZ26fY67a0aRUew2AnL2YXZ/dnVju4/KeBrOrvf6uc9uc/U9jag+91h3jI+MtgxKTjozT9edA2K0HdglCuFJplMKzuB1VKDc2Tu4bu0TTuKVLdb0Z6LY1/fOtGCbnHPHPHC688sfxHNLHSNa3/wK70u5XIU+K8D6TnxnKPReD2Fa2oV/92Cl3r76kn+Wt+P9Y3+1RP8AJMn4mr+ryNT+i7Pf/UvnL1I7Sen7q4GK1zUdea52UPiq4BmOdWcukzbt9n2tB5pU0n16v5vLI+2tHqts0qbVG7EQsfQSii3wRtVK0Ka3pySXa8El+SN6f9HU9Bn0zMn4er+lml/WLFcPexMG4sLi1YM9KtQYHc+y6EHucfcZVxnB5aaM8a1tdR3YyjNPllP6G36vdJtalhbtfb0/nqAtceI91/ge8zapXklwnxPP33s1SnmVu919XL1X1OmaF05QvE2reqHA94cHXuZTvE6EKkZrMWeRubStbS3asceXzJKXNYQDXtfNE1LuzenQOKoIdQDgsB7yZ71LDzmOrFyjhG7YXEaFdTlp/PI4/o3Qlw1Sp8mo1WuQ5pUy1J6XsU3A1mY9XJBZdnfjJPZNGFKSbwuJ6i4vqMox95JbuMvinl/pxrwfHPgdC6Q9WqtWytxQXbe1ABQe8yimFOz2kbIOJtV6blBJcjh7LvY0riUpvCl65Oa6tar3V3coRbuEFVWd3UqqgMCd7cTgcBNSlRm5Lgegvto28aUlvJtp4S4n0TOmeGEAQBAEAQBAEA5N0qa1l6hs6LYppj25B3ux3in9EDGe0nHLfoXVbjuLxPW7B2dHd/EVFx+H1/n3NFoVJonqUzPprnhJRVs6TqbrLa06CUXHsHUYZtnqVD88sOBPfOhQrQUVF8DyG1tmXVStKrH8yfLmuzHobTRuqFTelem3hUU/fNpTi9GcGdtWh0oNeDPV7ujT3tWRfGoo+0w5xWrIjb1ZcIwb8GaRr3pO0rqBSAqVww/OKMALzBb9LPZvmlczpyXDU9Lsa2u6Mm6nCGNH193I0unlTlWKntUkH4TUXDQ9DLEliSyezX1bh8oq4/4z/jLb0utlFQo/oj8l6GFUTJyTk8yd59ZRmxF4WESllqldVwGWgVQ8GchAfAHf54mSNvUlojRrbXtKLxKeX1Lj5cPqZLagXfL2J/5pz/DL/hKnYYF7RWX93y/cidK6sXVsC1W3YIOLrh0A7SVJ2R3nEwzoThqjoW21LW4e7Tms9T4P66+GTZtQ9cLe0o+wroaZ2ifaqhYPtHPXx1gRw4HcBNm2uIQjuy+Zx9tbHuLqr76k97gvyt4xjqzw4695udPWexbeL2l51Ap9GwZtqvTfxI83LZN7F4dKXyz5GNpLXXR9NCGrrWBB6iL7Ta7vm+pErO5pJa5M9vsW/nJOMHHtfDH3+RxS/qq9Wo1NPZ02dmRPmKSSq+QnJk022j6HRjKFOMZvLSWX1vrFldvRcVKNRqdReDKcEdx7R3HdJhJxeUY7ihTrwcKiyjsOomuy335qthLtRnA3JVA4snYe1fPhw6tCuqiw9TwO1dlStJb0eMH9O83KbBxxAEAQBAEAQBAEAQBAEA8b24FKm9RvdRGc+Cgk/ZIbwsloRc5KK5nzRUrtUZqjnLuxdj2s5LMfUzjSeXk+l0oKEFFaJBTjhIMiZmW11j+9xkaF+D1Ja2qh+G49ksuJgmnEyQknBj3i4JJwRvMyrDRlWudmjTLkcccB4sdwlowlLRGCtc0qCzUlgl01LuD7zUl7i5J/dUzMrWZzpbdtlpvPw9WilTUm4/RNJu4OQf3lEh2s+wmO3rZ67y8PRshr3Rta2ce1pFGBBXIBUlTncRkHwmGUJQfFHSo3NG4i/dyyufX6o3Wx1+pMALikyNzKYZPHGcjwwfGbkbtfEjzlf2fqp/6Uk128H6eRnflpYj/Nbw9hVz/DL/iafX9DV/od7+lf/UfUjdKdIlFVIoUmqsRuLDYpeeesfDHmJjndxS/Ksm7beztaUk6slFdnF+n18DlTr/YGB5DlOae2TPFhBZM8yJBOTzZwOcnBDmkeT1pZIwyqllG+ek61KTlKiMGRhxDDgf6S8cxeUaddRqwcJrKZ9GaqacW/taVdRgsMOvzXXc6+GeHcROtCW9HJ8+uqDoVXTfLyJeXNcQBAEAQBAEAQBAEAQCE13bGj7vH/ALeoPVCD9spV6D7jasf+TT/yXmfPSzkH0VF6yCS8CCT1pVCOf4yCyfJkxZaRB3PuPzuXn2Syl1mGdHnEksS5rGwas6xm0DI1Pbps21uOHBwAeO47gN26Z6Vbc4YOXtDZv4pqalhpY7DZ6Wt9o3vFlPfTJ/hzNlXMDiS2NdLRJ+PrgufXC0XgzN3Ck334h3EBHY109Ul4r7Gsa0az/K0FNKWzT2gxLYLkjhgDcvrNatX31hI7Oztl/hp+8lLLxjhp+5qzLNY7SZ5OsgyJmPUWQzJFmDXrKOfpvlTKjBq3fYPWMEueDEqXPfLJGKVQ8GrS2DC5lhqScFHJnmzSUYm2db6Br8lbqifdDJVXxYFH/gSbts+DR5nbcFvRn4HWZtHCEAQBAEAQBAEAQBAEAhNdhnR95/8Amq/BCZSp0GbVl/yKf+S8zg+g7H5RcUaJOBUqKhI4hSesR5ZnLhHekke8uK3uqM6nUmzsuntQLWvR2aFFKFVR+bdFxkjgH+cD2nfN+dvCSwlg8ha7YuKVTeqScovVP7dRxatRamzI67LqxVgeIZTgic1rDwz28JxnFSi8p6FBILpl6mQWTM+0vWThvXsP3dklSaKzpRnxJOlfo3Hqnv4esupI1pUZLtMgODwYHzkmNprkCw7R6wMM8nuEHFx65+yRlF1CT5GJW0kg4Zby/GRvIyKjIj7jSx/RAUdp3mV3jKqSWrIq4vy3Fi32SMMtvRWhiPcE90nBR1GzyZs8TLGNstgqUMkhlJJRlIIOl9BKH5VcnkKKg+JcY+wzbtdWee27jdgjtU3DzggCAIAgCAIAgCAIAgETrcubG7Hba1v+00pU6L7jYtHivB/3LzOC6tXQpXVtUPBa1MnwLAH4EzmQeJp9p7m7g6lvOC5xfkfQ1tX5GdY+fHJelrRgpXa1VGFrpk/Tp4Vj5gp8ZzrqGJ56z2Wwbhzt3Tfwv6P98mlAzWO6XCQWPSm2JBZMylkFi/EAowgHi8Ajbm9HBd/fy/rJwUc+owXcnicyxjbyWQQIIKSSGUgqbfovo0v7hNv2S0lO8e1fZYj6IBI8wJsRt5tZOVW2xbU5buc9xr2nNC1rKqaVzTKPxG8FWXkysNxExyg4vDNuhcU68N+m8ojjKmQ6t0CU+veN2LRHqap+6blrzPObdfGC7/sdfm2efEAQBAEAQBAEAQBAEAw9NU9q3rL86lUHqhEiWjMlJ4nF9qPmij7o8B9k5LR9BjI7Xqhpv5Vbo+c1FAp1RzDqPe/aGD5zpUZ78TxO0bV29dx5Piu79tCK6YHDUrU/pbb+myM/HZmC70R1PZ1vfqdy8zmImierLwYJTLgZBYyLd+Uguj3zIJLHbHHhAIW9vC5wNy/b4yyRilLJiSSoggpAEEFJJB1vog1QXZF7XUMxJFupG5QDg1d/PIwOzGeYxu21L42eX21fvPuIP/L09Tp11X2RNw84cr6Zyr0Ldz74qsoPPZK5YeoWat0uCO9sGT95NcsHJjNI9Kdk6B6WKF0/bVVfqpn+eb1t0WeW22/9aK7DqM2TiiAIAgCAIAgCAIAgCAeddNpWHaCPUYglPDyfL1ueqvgJyWfQIvgSug9NVbOp7SiwBIwykZRx2MPsPES0JuDyjHc21O5huVF3daMnWPWKrfurVQqhBsoiA7K53sd5yScD0EVKjm8siys6drBxhz1bIoGYjfTLgZBcuBgsj0pNvlSyMjakFyO0pcfojxP3CSjHN8iNliggCCCkAQQUkkH1Fo2ktC3pInupSRR4BQJ14rCSPnNabnUlJ6tsi765LHAljEcf6S9NC4rrSpnNOgCpI4Go2NvHhgDyM0Lie9LC5Hrtj2rpUd+WsvLkabNc6x3DoNpYsap+ddPjwFOkPtBnQt+geR2y83Hh6nRZnOSIAgCAIAgCAIAgCAIBRjAPmG6pbFSonzajr9V2H3TlyWGz3dGW9Ti+xFgMqZ0y4SC6ZcDILplwMgyJlwMgsi4GQXR7bUqZCGrvtMT3yxgbyzzkgQBAKQQIIKSSDqmrXSbSFulK8VxUpqEFRFDK6qMLtDIIbHiDjO7hN2ncpLEjy97sSpKo50WsPlpj9iH1m6QzVVqdmjUlYYaq+BVweIUKSF8ck+ErUucrETNZ7EVOSnWeezl49ZoM1TvMpJKnfuh2njRlM/OqVT/1GX+WdGh0EeL2q83UjdpmOcIAgCAIAgCAIAgCAIB4V2xIZZI+btYV2bu6HZcVceBqMR8CJzp9JntLV5ow7kYQMobKZeDILplwMgyJl2ZBdMuBlTIXZgsi52wCe6VMueBESxhEAQBAKGCDp2p3RYayLVv2amrb1oruqY5Fyfd+jx8OE3KVtlZkecv9ubknChh9vLw6+8mtY+jC1ak3yQNSrqCVzUZkcge6wbOM9o+MyTto4/LqaVttysqi97xjz4aHFiJoHrSkEFJJBSCp9E9F1LY0XajtV2+vVd/5p1KSxBHhdoS3rmb7Ta5kNMQBAEAQBAEAQBAEAoYBiXZ3SGXifPWuibN/cDtcN9ZFP4zQqdJnr7F5oRIhTMZuF6mQWTPQGVLplwkGRMrmQZEy4GQXFc9Q+ErzMj6JGSxjEAQBAN66I9ALdXZq1BmlbgPg8DUYn2eR2DZZvFRNm2p70svkcTbd26NDcjrLy5+h2+4q7InRPGEFdaRCbTscIil2PIBRk/ZIbwsloQc5KK1fA+dKr7TE9pJ9TmcfJ9IisJI84AggoZJVn0fqFusLQf8A16Z9UB++dWn0UeCu/wDen3s2SXNUQBAEAQBAEAQBAEAo0AwrrhKsyROJdKVnsXKVANzrsn6SHI+DfCaddccnpdl1MwcTTlMwnUPVTBKLwZUumXgyDImVkGRMqDKmRC4PUP8AfORzMnwkfJKCCBBIgHXOg67T2dzTz+cDLUxzKkFcjwI/eE3rRrDR5X2ihLfhPlhrxN3v6pY4E3DzZy/pC1nXZa1oNtEn8+4PVGDn2QI47+PhjtmlcVl0I+J6bY2zZJq4qr/Fff0+fUc7mkemKSSCkEFH4HwkrUpPhFs+k9Vqexb0U+bSRfqqB906sNDwNw96bfaTymXNYugCAIAgCAIAgCAIBQwDFuVkMvE0DpA0P8ooMAOuvWT6Q/HePOYKkco6dlW93NM42vYRgjcRzBHETTPTp5WT0UwD1EgujsXR1qna1LFKle3SrUrbTEuoJVQxVVU/o7lzkb8mblGlFwy1qea2lf143DjCTSj1ffrNG181XOjq4CZNvUy1IneRj3qZPMjI38wR3zWrUtx9h3NmX34qnx6S19TWgZgOqhcHqH++crzMnwmBJKCAIBl0NGVnXbShUdBxZaTFR5gYllFvikYpV6UXuykk+9Fuj7+pbuKlCo1OoODKcHvHeO4xGTi8omrShVjuTWUSukNcr24UpVumKniFVKeR2EoBkS8q05LDZqUtmWtKW9GCz4vzyQMxG+IAggpJIMrRNn7evSp4zt1FB+iDl/gDMlNZkjUvanu6MmfR+jBgCdNHhp6kqksYWXwQIAgCAIAgCAIAgCAeNZZBZEJpO3yDKtGxTlg4zrxoM0ahqoOox6/cfnfjNSrDmegsbnK3Ga0pmE6Z6qZBZHcOjPSAawojPuF6Z8nJHwYTfoPMEeR2tDdupduH9DM6SdHC50fVIGXpD2y9o2Pe9V2orx3oPsJ2TXdK6j1S4Px/c4PmcxnuExWPUP8AfOV5mX4TCklBAOq9GOoKVEW7vE2lbfRpMOqRyqOOeeQ4Y378ibtCgmt6R5ra21ZRk6NF4xq/svudTrVRTGAAANwA3ATdPMN51OH9Lej0p3SVKahRWp7TADA21Yhmx3jZ88zn3UUpZXM9jsKvKpQcZfC+HcaPNU7ggCCBBIgg3fox0Tt1DcMOqMpT7z+m3wx6zct4Y4nnNr3OX7tcjstiu6biPOSJFJYxMvggQBAEAQBAEAQBAEAtYQDCuqOZDMkWavp3RYqKQRMckblKphnHtYNCtauSB+az9X+k1Jwwd+2ulNYZGqZjN9G9dF+mRTqPbucCrhqfZ7RRgr+0v8I7Znt54e71nH2zbOdNVY/Dr3fszqlesDb1w/u+xqbWezYOfhNuXRZ56hn3sca5XmfOqncJyD6LzFQ9UyDJngYsFTP0BY/KLmhRPCpVRGxx2WYBj6Zl4R3pJGC5q+6ozn1Js+m2IpqAoAAAAA4ADcAJ1z52228sg725LHAgg4z0i6VFxdkIcpRUUgeRIJLkftMR5Tm3E96fDke32NbujbLe1lx9PoavNc6ogCCRBBnaG0W11UCJkLnrt2DsHfM1Om5M0L28jSjhanatXtHCkioq4VQAB4TfisHka1RyeWbZbJiZEacmZYklCsAQBAEAQBAEAQBAEAQDzdcwSiPu7bMq0ZYyNV07oYVFIKzHKJt0quGcm07oN7ViVBNPs7PCa04YO7bXaksMjKVTgVOCN4IOCCOBB5GYTpLDRtN5r7dVbZrdymGXYeoEIqsvME5xv4EgTJKvNx3WaNLZVvTqqrHPDilyz5msZmA6yLWbjIL5PCCMmXoi/NtXpVlGTSqLUxnGdlgdnPfjHnLRlutMxV6aq05U3zTR3n8r7OvTDreUkBGSr1FSovcVY5z4TpqtBrOTw9TZ1zCW7uN9yyvmaHrbr2gVqVkxZmyGrYICjgRTzvJ/+XLl2jXrXCxiPzOvs/Y0t5VK/hH19Pmc3mkenEgFYJKA5OANo9gllFsw1LiENWTeh9Wqlcgv1U7BxPiZsQo9ZybjaT0jwOm6v6DWioVVwPCbMY4OFWrOTyzcbG2xMqRpSkSlNcSxiZ6QQIAgCAIAgCAIAgCAIAgCAebpmCUyPu7XMq0ZIyNX01ocVAQRKSibdKrg5VrDq69uxamMrzE1p0ztWt3yZBq+f73ia7WDrxkpLKLsyDKmeW3GCN4tkF8iBkQMiCQTIGcaimCxwilj8JdQbNepdQgTWjdWatb3tw7BM0aRzK+0G+CN10LqklPHV3+EzqBy6ly2bhYaJAxumRRNOdXJOWtnjlLpGvKRI06eJJjbPUCSVKwBAEAQBAEAQBAEAQBAEAQBAPN0glGFdW2ZXBkjI1zS2iQwIIlGjZp1cHNNY9UiCXpbj8D4zBOnk61veOJpt1SemcVFK/Z6zXcGjrwuIzPHalcGTJcGjBZTwXZkYMm8im32b/CSotmOVaEeZlW2j6tT3UxLqmatS9S0Nh0ZqazYNTfM0aZz6t63zNx0VqsiY6vwmVQOfUuGzZ7PRAHKZFE1ZVSXt7ADlLYMLmZ9K3xJwY3IyFSSVyXAQQVgCAIAgCAIAgCAIAgCAIAgCAIAgFjLBJi17fMjBdSIW/0YDylGjPCpg1bSmrivnK/CUcTbp12jVbvUlM7hjw3TG6aNyF5JczD/ACJ7z6mV92ZPxsusyLfUgcxmSqZSV4ycsNUEX9H4S6ga8rls2Ky0Aq8F+EuomtKuTVtooDlLJGvKqSVGyA5S2DE5mWlACTgo5HsqSSMl2IIKwBAEAQBAEAQBAEAQBAEAQBAEAQBAEAQC0iAeVSjmQWTMOtZA8pGC6mYdTRgPKRgyKoeX/pI7IwT71nrT0WOyMEOozJpWAHKTgo5mVTtgJOCjke60pJXJeFgguxAEAQBAEAQBAEAQBAEAQDEuKjA7s43cuPDugHl7Z9+8924Y+yAetOswGcFjkDhg888vCAPlTfqj8fXhADXTfqyO3OfPlAKrctzpnu3H8IA+Ut+rPx/CAZDtgcMwCgfugAP3H0MAoX7j6GAXKciAVKwC3YgnJT2cDJXYgZK7MEFcQCsAQBAEAQBAEAQC12wM4J7hxgGMt6cA+yqb+WzvG7P9PWAVF2T/AJT8uK7t8At+Wn9S/pv/AKwCpvDndRc+Q5+MAyUbIBxjIzjnALoAgCAIAgCAIAgCAIAgCAIAgCAIAgCAIAgCAIAgCAIAgCAIAgCAIAg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 bwMode="auto">
          <a:xfrm>
            <a:off x="249648" y="4653136"/>
            <a:ext cx="871296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接點 13"/>
          <p:cNvCxnSpPr/>
          <p:nvPr/>
        </p:nvCxnSpPr>
        <p:spPr bwMode="auto">
          <a:xfrm>
            <a:off x="249648" y="4086597"/>
            <a:ext cx="0" cy="57606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接點 18"/>
          <p:cNvCxnSpPr/>
          <p:nvPr/>
        </p:nvCxnSpPr>
        <p:spPr bwMode="auto">
          <a:xfrm>
            <a:off x="3149018" y="4086597"/>
            <a:ext cx="0" cy="57606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線接點 19"/>
          <p:cNvCxnSpPr/>
          <p:nvPr/>
        </p:nvCxnSpPr>
        <p:spPr bwMode="auto">
          <a:xfrm>
            <a:off x="6082296" y="4077072"/>
            <a:ext cx="0" cy="57606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接點 20"/>
          <p:cNvCxnSpPr/>
          <p:nvPr/>
        </p:nvCxnSpPr>
        <p:spPr bwMode="auto">
          <a:xfrm>
            <a:off x="8953091" y="4096122"/>
            <a:ext cx="0" cy="57606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" name="群組 15"/>
          <p:cNvGrpSpPr/>
          <p:nvPr/>
        </p:nvGrpSpPr>
        <p:grpSpPr>
          <a:xfrm>
            <a:off x="18269" y="3423275"/>
            <a:ext cx="9152446" cy="646332"/>
            <a:chOff x="18269" y="3423275"/>
            <a:chExt cx="9152446" cy="646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/>
                <p:cNvSpPr txBox="1"/>
                <p:nvPr/>
              </p:nvSpPr>
              <p:spPr>
                <a:xfrm>
                  <a:off x="18269" y="3423276"/>
                  <a:ext cx="588623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6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zh-TW" altLang="en-US" sz="36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文字方塊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69" y="3423276"/>
                  <a:ext cx="588623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/>
                <p:cNvSpPr txBox="1"/>
                <p:nvPr/>
              </p:nvSpPr>
              <p:spPr>
                <a:xfrm>
                  <a:off x="8582092" y="3423275"/>
                  <a:ext cx="588623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6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zh-TW" altLang="en-US" sz="36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文字方塊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2092" y="3423275"/>
                  <a:ext cx="588623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文字方塊 16"/>
          <p:cNvSpPr txBox="1"/>
          <p:nvPr/>
        </p:nvSpPr>
        <p:spPr>
          <a:xfrm>
            <a:off x="2771800" y="3379639"/>
            <a:ext cx="61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？</a:t>
            </a:r>
            <a:endParaRPr lang="zh-TW" altLang="en-US" sz="44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5708384" y="3385176"/>
            <a:ext cx="61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？</a:t>
            </a:r>
            <a:endParaRPr lang="zh-TW" altLang="en-US" sz="440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-36512" y="3430741"/>
            <a:ext cx="9229583" cy="646331"/>
            <a:chOff x="-36512" y="3140968"/>
            <a:chExt cx="9229583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/>
                <p:cNvSpPr txBox="1"/>
                <p:nvPr/>
              </p:nvSpPr>
              <p:spPr>
                <a:xfrm>
                  <a:off x="-36512" y="3140968"/>
                  <a:ext cx="588623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6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zh-TW" altLang="en-US" sz="36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文字方塊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3140968"/>
                  <a:ext cx="588623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字方塊 38"/>
                <p:cNvSpPr txBox="1"/>
                <p:nvPr/>
              </p:nvSpPr>
              <p:spPr>
                <a:xfrm>
                  <a:off x="8604448" y="3140968"/>
                  <a:ext cx="588623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6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zh-TW" altLang="en-US" sz="36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文字方塊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4448" y="3140968"/>
                  <a:ext cx="588623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文字方塊 39"/>
          <p:cNvSpPr txBox="1"/>
          <p:nvPr/>
        </p:nvSpPr>
        <p:spPr>
          <a:xfrm>
            <a:off x="2771800" y="3374102"/>
            <a:ext cx="61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？</a:t>
            </a:r>
            <a:endParaRPr lang="zh-TW" altLang="en-US" sz="44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5708384" y="3379639"/>
            <a:ext cx="61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？</a:t>
            </a:r>
            <a:endParaRPr lang="zh-TW" altLang="en-US" sz="440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cxnSp>
        <p:nvCxnSpPr>
          <p:cNvPr id="42" name="直線接點 41"/>
          <p:cNvCxnSpPr/>
          <p:nvPr/>
        </p:nvCxnSpPr>
        <p:spPr bwMode="auto">
          <a:xfrm>
            <a:off x="971600" y="4221136"/>
            <a:ext cx="0" cy="432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線接點 42"/>
          <p:cNvCxnSpPr/>
          <p:nvPr/>
        </p:nvCxnSpPr>
        <p:spPr bwMode="auto">
          <a:xfrm>
            <a:off x="1710730" y="4221088"/>
            <a:ext cx="0" cy="432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線接點 43"/>
          <p:cNvCxnSpPr/>
          <p:nvPr/>
        </p:nvCxnSpPr>
        <p:spPr bwMode="auto">
          <a:xfrm>
            <a:off x="2430810" y="4221088"/>
            <a:ext cx="0" cy="432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" name="群組 21"/>
          <p:cNvGrpSpPr/>
          <p:nvPr/>
        </p:nvGrpSpPr>
        <p:grpSpPr>
          <a:xfrm>
            <a:off x="25971" y="3419475"/>
            <a:ext cx="3403426" cy="651672"/>
            <a:chOff x="25971" y="3045595"/>
            <a:chExt cx="3403426" cy="651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/>
                <p:cNvSpPr txBox="1"/>
                <p:nvPr/>
              </p:nvSpPr>
              <p:spPr>
                <a:xfrm>
                  <a:off x="25971" y="3045595"/>
                  <a:ext cx="588623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6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zh-TW" altLang="en-US" sz="36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文字方塊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71" y="3045595"/>
                  <a:ext cx="588623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字方塊 45"/>
                <p:cNvSpPr txBox="1"/>
                <p:nvPr/>
              </p:nvSpPr>
              <p:spPr>
                <a:xfrm>
                  <a:off x="2840774" y="3050936"/>
                  <a:ext cx="588623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6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zh-TW" altLang="en-US" sz="36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文字方塊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0774" y="3050936"/>
                  <a:ext cx="588623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文字方塊 47"/>
          <p:cNvSpPr txBox="1"/>
          <p:nvPr/>
        </p:nvSpPr>
        <p:spPr>
          <a:xfrm>
            <a:off x="611560" y="3379639"/>
            <a:ext cx="61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？</a:t>
            </a:r>
            <a:endParaRPr lang="zh-TW" altLang="en-US" sz="44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1327293" y="3374625"/>
            <a:ext cx="61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？</a:t>
            </a:r>
            <a:endParaRPr lang="zh-TW" altLang="en-US" sz="44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2032360" y="3376361"/>
            <a:ext cx="61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？</a:t>
            </a:r>
            <a:endParaRPr lang="zh-TW" altLang="en-US" sz="44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cxnSp>
        <p:nvCxnSpPr>
          <p:cNvPr id="51" name="直線接點 50"/>
          <p:cNvCxnSpPr/>
          <p:nvPr/>
        </p:nvCxnSpPr>
        <p:spPr bwMode="auto">
          <a:xfrm>
            <a:off x="3726954" y="4219526"/>
            <a:ext cx="0" cy="432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接點 51"/>
          <p:cNvCxnSpPr/>
          <p:nvPr/>
        </p:nvCxnSpPr>
        <p:spPr bwMode="auto">
          <a:xfrm>
            <a:off x="4317876" y="4221088"/>
            <a:ext cx="0" cy="432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接點 52"/>
          <p:cNvCxnSpPr/>
          <p:nvPr/>
        </p:nvCxnSpPr>
        <p:spPr bwMode="auto">
          <a:xfrm>
            <a:off x="4903465" y="4221088"/>
            <a:ext cx="0" cy="432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接點 53"/>
          <p:cNvCxnSpPr/>
          <p:nvPr/>
        </p:nvCxnSpPr>
        <p:spPr bwMode="auto">
          <a:xfrm>
            <a:off x="5474196" y="4221088"/>
            <a:ext cx="0" cy="432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5787984" y="3429000"/>
                <a:ext cx="588623" cy="6463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zh-TW" alt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984" y="3429000"/>
                <a:ext cx="588623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字方塊 55"/>
          <p:cNvSpPr txBox="1"/>
          <p:nvPr/>
        </p:nvSpPr>
        <p:spPr>
          <a:xfrm>
            <a:off x="3357389" y="3370722"/>
            <a:ext cx="61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？</a:t>
            </a:r>
            <a:endParaRPr lang="zh-TW" altLang="en-US" sz="44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3923928" y="3365708"/>
            <a:ext cx="61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？</a:t>
            </a:r>
            <a:endParaRPr lang="zh-TW" altLang="en-US" sz="44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4519042" y="3367444"/>
            <a:ext cx="61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？</a:t>
            </a:r>
            <a:endParaRPr lang="zh-TW" altLang="en-US" sz="44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5109654" y="3366517"/>
            <a:ext cx="61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？</a:t>
            </a:r>
            <a:endParaRPr lang="zh-TW" altLang="en-US" sz="44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cxnSp>
        <p:nvCxnSpPr>
          <p:cNvPr id="60" name="直線接點 59"/>
          <p:cNvCxnSpPr/>
          <p:nvPr/>
        </p:nvCxnSpPr>
        <p:spPr bwMode="auto">
          <a:xfrm>
            <a:off x="7029797" y="4217964"/>
            <a:ext cx="0" cy="432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直線接點 60"/>
          <p:cNvCxnSpPr/>
          <p:nvPr/>
        </p:nvCxnSpPr>
        <p:spPr bwMode="auto">
          <a:xfrm>
            <a:off x="7984951" y="4221088"/>
            <a:ext cx="0" cy="432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8658779" y="3429000"/>
                <a:ext cx="588623" cy="6463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zh-TW" alt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779" y="3429000"/>
                <a:ext cx="588623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文字方塊 63"/>
          <p:cNvSpPr txBox="1"/>
          <p:nvPr/>
        </p:nvSpPr>
        <p:spPr>
          <a:xfrm>
            <a:off x="6664424" y="3379639"/>
            <a:ext cx="61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？</a:t>
            </a:r>
            <a:endParaRPr lang="zh-TW" altLang="en-US" sz="44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7610884" y="3374625"/>
            <a:ext cx="61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？</a:t>
            </a:r>
            <a:endParaRPr lang="zh-TW" altLang="en-US" sz="44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4138" y="3476330"/>
            <a:ext cx="9166849" cy="672750"/>
            <a:chOff x="13663" y="3042541"/>
            <a:chExt cx="9166849" cy="6727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/>
                <p:cNvSpPr txBox="1"/>
                <p:nvPr/>
              </p:nvSpPr>
              <p:spPr>
                <a:xfrm>
                  <a:off x="2850299" y="3042541"/>
                  <a:ext cx="588623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600" b="1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zh-TW" altLang="en-US" sz="3600" b="1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文字方塊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0299" y="3042541"/>
                  <a:ext cx="588623" cy="64633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字方塊 65"/>
                <p:cNvSpPr txBox="1"/>
                <p:nvPr/>
              </p:nvSpPr>
              <p:spPr>
                <a:xfrm>
                  <a:off x="13663" y="3042542"/>
                  <a:ext cx="588623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600" b="1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zh-TW" altLang="en-US" sz="3600" b="1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文字方塊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63" y="3042542"/>
                  <a:ext cx="588623" cy="6463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文字方塊 66"/>
                <p:cNvSpPr txBox="1"/>
                <p:nvPr/>
              </p:nvSpPr>
              <p:spPr>
                <a:xfrm>
                  <a:off x="5796136" y="3061590"/>
                  <a:ext cx="588623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600" b="1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zh-TW" altLang="en-US" sz="3600" b="1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文字方塊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3061590"/>
                  <a:ext cx="588623" cy="64633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字方塊 67"/>
                <p:cNvSpPr txBox="1"/>
                <p:nvPr/>
              </p:nvSpPr>
              <p:spPr>
                <a:xfrm>
                  <a:off x="8591889" y="3068960"/>
                  <a:ext cx="588623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600" b="1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𝟓</m:t>
                        </m:r>
                      </m:oMath>
                    </m:oMathPara>
                  </a14:m>
                  <a:endParaRPr lang="zh-TW" altLang="en-US" sz="3600" b="1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文字方塊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1889" y="3068960"/>
                  <a:ext cx="588623" cy="646331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文字方塊 69"/>
          <p:cNvSpPr txBox="1"/>
          <p:nvPr/>
        </p:nvSpPr>
        <p:spPr>
          <a:xfrm>
            <a:off x="2037693" y="3390900"/>
            <a:ext cx="61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？</a:t>
            </a:r>
            <a:endParaRPr lang="zh-TW" altLang="en-US" sz="44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6646360" y="3390900"/>
            <a:ext cx="61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？</a:t>
            </a:r>
            <a:endParaRPr lang="zh-TW" altLang="en-US" sz="44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3934508" y="3390900"/>
            <a:ext cx="61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？</a:t>
            </a:r>
            <a:endParaRPr lang="zh-TW" altLang="en-US" sz="44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601869" y="3390900"/>
            <a:ext cx="61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？</a:t>
            </a:r>
            <a:endParaRPr lang="zh-TW" altLang="en-US" sz="44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7596336" y="3400425"/>
            <a:ext cx="61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？</a:t>
            </a:r>
            <a:endParaRPr lang="zh-TW" altLang="en-US" sz="44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5138799" y="3413547"/>
            <a:ext cx="61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？</a:t>
            </a:r>
            <a:endParaRPr lang="zh-TW" altLang="en-US" sz="44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220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6" grpId="0"/>
      <p:bldP spid="36" grpId="1"/>
      <p:bldP spid="40" grpId="0"/>
      <p:bldP spid="40" grpId="1"/>
      <p:bldP spid="41" grpId="0"/>
      <p:bldP spid="41" grpId="1"/>
      <p:bldP spid="48" grpId="0"/>
      <p:bldP spid="48" grpId="1"/>
      <p:bldP spid="49" grpId="0"/>
      <p:bldP spid="49" grpId="1"/>
      <p:bldP spid="50" grpId="0"/>
      <p:bldP spid="50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3" grpId="0"/>
      <p:bldP spid="63" grpId="1"/>
      <p:bldP spid="64" grpId="0"/>
      <p:bldP spid="64" grpId="1"/>
      <p:bldP spid="65" grpId="0"/>
      <p:bldP spid="65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9" name="圓角化對角線角落矩形 8"/>
          <p:cNvSpPr/>
          <p:nvPr/>
        </p:nvSpPr>
        <p:spPr bwMode="auto">
          <a:xfrm>
            <a:off x="179512" y="3140968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1" y="1277878"/>
            <a:ext cx="67246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9133"/>
            <a:ext cx="8153400" cy="13620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-40446" y="3573016"/>
            <a:ext cx="8644894" cy="3284984"/>
            <a:chOff x="-40446" y="3573016"/>
            <a:chExt cx="8644894" cy="3284984"/>
          </a:xfrm>
        </p:grpSpPr>
        <p:grpSp>
          <p:nvGrpSpPr>
            <p:cNvPr id="10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1979712" y="3573016"/>
              <a:ext cx="6624736" cy="2160240"/>
            </a:xfrm>
            <a:prstGeom prst="cloudCallout">
              <a:avLst>
                <a:gd name="adj1" fmla="val -45865"/>
                <a:gd name="adj2" fmla="val 48432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679301" y="4005064"/>
              <a:ext cx="55651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3200" dirty="0"/>
                <a:t>本題是評量學生對</a:t>
              </a:r>
              <a:r>
                <a:rPr lang="zh-TW" altLang="en-US" sz="3200" b="1" dirty="0">
                  <a:solidFill>
                    <a:srgbClr val="0000FF"/>
                  </a:solidFill>
                </a:rPr>
                <a:t>小數位名</a:t>
              </a:r>
              <a:r>
                <a:rPr lang="zh-TW" altLang="en-US" sz="3200" dirty="0"/>
                <a:t>的理解</a:t>
              </a: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1" y="1277878"/>
            <a:ext cx="67246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6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76" y="3500976"/>
            <a:ext cx="7827218" cy="315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179512" y="2852936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1" y="1277878"/>
            <a:ext cx="67246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1" y="4149080"/>
            <a:ext cx="7952711" cy="13574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0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0" y="114298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8" name="文字方塊 37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010420" y="1142984"/>
            <a:ext cx="4276092" cy="576192"/>
            <a:chOff x="2339752" y="3212912"/>
            <a:chExt cx="4276092" cy="576192"/>
          </a:xfrm>
        </p:grpSpPr>
        <p:grpSp>
          <p:nvGrpSpPr>
            <p:cNvPr id="39" name="群組 38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40" name="直線單箭頭接點 39"/>
              <p:cNvCxnSpPr>
                <a:stCxn id="4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1" name="橢圓 4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2" name="群組 41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43" name="直線單箭頭接點 42"/>
              <p:cNvCxnSpPr>
                <a:stCxn id="4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4" name="橢圓 4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5" name="群組 44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46" name="直線單箭頭接點 45"/>
              <p:cNvCxnSpPr>
                <a:stCxn id="47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7" name="橢圓 46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8" name="群組 47"/>
            <p:cNvGrpSpPr/>
            <p:nvPr/>
          </p:nvGrpSpPr>
          <p:grpSpPr>
            <a:xfrm>
              <a:off x="507605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49" name="直線單箭頭接點 48"/>
              <p:cNvCxnSpPr>
                <a:stCxn id="50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0" name="橢圓 49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3" name="橢圓 52"/>
            <p:cNvSpPr/>
            <p:nvPr/>
          </p:nvSpPr>
          <p:spPr bwMode="auto">
            <a:xfrm>
              <a:off x="6039780" y="3213040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9252"/>
          <a:stretch>
            <a:fillRect/>
          </a:stretch>
        </p:blipFill>
        <p:spPr bwMode="auto">
          <a:xfrm>
            <a:off x="71406" y="1928802"/>
            <a:ext cx="9072594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7713"/>
            <a:ext cx="2961127" cy="10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76" y="3500976"/>
            <a:ext cx="7827218" cy="315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圓角化對角線角落矩形 24"/>
          <p:cNvSpPr/>
          <p:nvPr/>
        </p:nvSpPr>
        <p:spPr bwMode="auto">
          <a:xfrm>
            <a:off x="179512" y="2852936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1" y="1277878"/>
            <a:ext cx="67246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4354262" y="2204864"/>
            <a:ext cx="2972258" cy="3855713"/>
            <a:chOff x="4354262" y="2204864"/>
            <a:chExt cx="2972258" cy="3855713"/>
          </a:xfrm>
        </p:grpSpPr>
        <p:sp>
          <p:nvSpPr>
            <p:cNvPr id="3" name="橢圓 2"/>
            <p:cNvSpPr/>
            <p:nvPr/>
          </p:nvSpPr>
          <p:spPr bwMode="auto">
            <a:xfrm>
              <a:off x="6246400" y="5301208"/>
              <a:ext cx="1080120" cy="75936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圓角矩形 4"/>
            <p:cNvSpPr/>
            <p:nvPr/>
          </p:nvSpPr>
          <p:spPr bwMode="auto">
            <a:xfrm>
              <a:off x="4354262" y="2204864"/>
              <a:ext cx="2449986" cy="648072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直線單箭頭接點 11"/>
            <p:cNvCxnSpPr>
              <a:endCxn id="3" idx="1"/>
            </p:cNvCxnSpPr>
            <p:nvPr/>
          </p:nvCxnSpPr>
          <p:spPr bwMode="auto">
            <a:xfrm>
              <a:off x="5958368" y="2852936"/>
              <a:ext cx="446212" cy="255947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6" name="群組 25"/>
          <p:cNvGrpSpPr/>
          <p:nvPr/>
        </p:nvGrpSpPr>
        <p:grpSpPr>
          <a:xfrm>
            <a:off x="539552" y="3602768"/>
            <a:ext cx="8225288" cy="3051537"/>
            <a:chOff x="539552" y="3602768"/>
            <a:chExt cx="8225288" cy="3051537"/>
          </a:xfrm>
        </p:grpSpPr>
        <p:grpSp>
          <p:nvGrpSpPr>
            <p:cNvPr id="27" name="群組 26"/>
            <p:cNvGrpSpPr/>
            <p:nvPr/>
          </p:nvGrpSpPr>
          <p:grpSpPr>
            <a:xfrm>
              <a:off x="539552" y="3602768"/>
              <a:ext cx="8225288" cy="3051537"/>
              <a:chOff x="831317" y="1476288"/>
              <a:chExt cx="7730576" cy="3413574"/>
            </a:xfrm>
          </p:grpSpPr>
          <p:grpSp>
            <p:nvGrpSpPr>
              <p:cNvPr id="29" name="群組 28"/>
              <p:cNvGrpSpPr/>
              <p:nvPr/>
            </p:nvGrpSpPr>
            <p:grpSpPr>
              <a:xfrm>
                <a:off x="831317" y="1476288"/>
                <a:ext cx="7730576" cy="2096856"/>
                <a:chOff x="831317" y="1476288"/>
                <a:chExt cx="7730576" cy="2096856"/>
              </a:xfrm>
            </p:grpSpPr>
            <p:pic>
              <p:nvPicPr>
                <p:cNvPr id="32" name="圖片 31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2137"/>
                <a:stretch/>
              </p:blipFill>
              <p:spPr>
                <a:xfrm>
                  <a:off x="831317" y="1484784"/>
                  <a:ext cx="2014753" cy="208836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33" name="圖片 3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100"/>
                <a:stretch/>
              </p:blipFill>
              <p:spPr>
                <a:xfrm>
                  <a:off x="5002074" y="1476288"/>
                  <a:ext cx="3559819" cy="208836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34" name="圖片 33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100" r="43244"/>
                <a:stretch/>
              </p:blipFill>
              <p:spPr>
                <a:xfrm>
                  <a:off x="2841501" y="1484784"/>
                  <a:ext cx="2172003" cy="208836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</p:grpSp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402" y="2520468"/>
                <a:ext cx="7653600" cy="1476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8739" y="3965662"/>
                <a:ext cx="7610400" cy="92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" name="文字方塊 27"/>
            <p:cNvSpPr txBox="1"/>
            <p:nvPr/>
          </p:nvSpPr>
          <p:spPr>
            <a:xfrm>
              <a:off x="1619672" y="3810559"/>
              <a:ext cx="705678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3200" spc="-70" dirty="0">
                  <a:latin typeface="+mn-ea"/>
                  <a:ea typeface="+mn-ea"/>
                </a:rPr>
                <a:t>猜想其原因</a:t>
              </a:r>
              <a:r>
                <a:rPr lang="zh-TW" altLang="en-US" sz="3200" b="1" spc="-70" dirty="0">
                  <a:solidFill>
                    <a:srgbClr val="0000FF"/>
                  </a:solidFill>
                  <a:latin typeface="+mn-ea"/>
                  <a:ea typeface="+mn-ea"/>
                </a:rPr>
                <a:t>可能沒有注意到小數點</a:t>
              </a:r>
              <a:r>
                <a:rPr lang="zh-TW" altLang="en-US" sz="3200" spc="-70" dirty="0">
                  <a:latin typeface="+mn-ea"/>
                  <a:ea typeface="+mn-ea"/>
                </a:rPr>
                <a:t>，將</a:t>
              </a:r>
              <a:r>
                <a:rPr lang="en-US" altLang="zh-TW" sz="3200" spc="-70" dirty="0">
                  <a:latin typeface="+mn-ea"/>
                  <a:ea typeface="+mn-ea"/>
                </a:rPr>
                <a:t>8</a:t>
              </a:r>
              <a:r>
                <a:rPr lang="zh-TW" altLang="en-US" sz="3200" spc="-70" dirty="0">
                  <a:latin typeface="+mn-ea"/>
                  <a:ea typeface="+mn-ea"/>
                </a:rPr>
                <a:t>視為是萬位數字，倘若是如此，代表學生對整數位名的關係是理解的，至於對小數位名的關係的理解，還有待</a:t>
              </a:r>
              <a:r>
                <a:rPr lang="zh-TW" altLang="en-US" sz="3200" spc="-70" dirty="0" smtClean="0">
                  <a:latin typeface="+mn-ea"/>
                  <a:ea typeface="+mn-ea"/>
                </a:rPr>
                <a:t>檢驗</a:t>
              </a:r>
              <a:endParaRPr lang="zh-TW" altLang="en-US" sz="3200" spc="-70" dirty="0">
                <a:solidFill>
                  <a:srgbClr val="0000CC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50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76" y="3500976"/>
            <a:ext cx="7827218" cy="315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圓角化對角線角落矩形 24"/>
          <p:cNvSpPr/>
          <p:nvPr/>
        </p:nvSpPr>
        <p:spPr bwMode="auto">
          <a:xfrm>
            <a:off x="179512" y="2852936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1" y="1277878"/>
            <a:ext cx="67246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4354262" y="2204864"/>
            <a:ext cx="2972258" cy="3855713"/>
            <a:chOff x="4354262" y="2204864"/>
            <a:chExt cx="2972258" cy="3855713"/>
          </a:xfrm>
        </p:grpSpPr>
        <p:sp>
          <p:nvSpPr>
            <p:cNvPr id="3" name="橢圓 2"/>
            <p:cNvSpPr/>
            <p:nvPr/>
          </p:nvSpPr>
          <p:spPr bwMode="auto">
            <a:xfrm>
              <a:off x="6246400" y="5301208"/>
              <a:ext cx="1080120" cy="75936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圓角矩形 4"/>
            <p:cNvSpPr/>
            <p:nvPr/>
          </p:nvSpPr>
          <p:spPr bwMode="auto">
            <a:xfrm>
              <a:off x="4354262" y="2204864"/>
              <a:ext cx="2449986" cy="648072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直線單箭頭接點 11"/>
            <p:cNvCxnSpPr>
              <a:endCxn id="3" idx="1"/>
            </p:cNvCxnSpPr>
            <p:nvPr/>
          </p:nvCxnSpPr>
          <p:spPr bwMode="auto">
            <a:xfrm>
              <a:off x="5958368" y="2852936"/>
              <a:ext cx="446212" cy="255947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6" name="群組 25"/>
          <p:cNvGrpSpPr/>
          <p:nvPr/>
        </p:nvGrpSpPr>
        <p:grpSpPr>
          <a:xfrm>
            <a:off x="235144" y="3579502"/>
            <a:ext cx="8657336" cy="3051537"/>
            <a:chOff x="539552" y="3602768"/>
            <a:chExt cx="8225288" cy="3051537"/>
          </a:xfrm>
        </p:grpSpPr>
        <p:grpSp>
          <p:nvGrpSpPr>
            <p:cNvPr id="27" name="群組 26"/>
            <p:cNvGrpSpPr/>
            <p:nvPr/>
          </p:nvGrpSpPr>
          <p:grpSpPr>
            <a:xfrm>
              <a:off x="539552" y="3602768"/>
              <a:ext cx="8225288" cy="3051537"/>
              <a:chOff x="831317" y="1476288"/>
              <a:chExt cx="7730576" cy="3413574"/>
            </a:xfrm>
          </p:grpSpPr>
          <p:grpSp>
            <p:nvGrpSpPr>
              <p:cNvPr id="29" name="群組 28"/>
              <p:cNvGrpSpPr/>
              <p:nvPr/>
            </p:nvGrpSpPr>
            <p:grpSpPr>
              <a:xfrm>
                <a:off x="831317" y="1476288"/>
                <a:ext cx="7730576" cy="2096856"/>
                <a:chOff x="831317" y="1476288"/>
                <a:chExt cx="7730576" cy="2096856"/>
              </a:xfrm>
            </p:grpSpPr>
            <p:pic>
              <p:nvPicPr>
                <p:cNvPr id="32" name="圖片 31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2137"/>
                <a:stretch/>
              </p:blipFill>
              <p:spPr>
                <a:xfrm>
                  <a:off x="831317" y="1484784"/>
                  <a:ext cx="2014753" cy="208836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33" name="圖片 3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100"/>
                <a:stretch/>
              </p:blipFill>
              <p:spPr>
                <a:xfrm>
                  <a:off x="5002074" y="1476288"/>
                  <a:ext cx="3559819" cy="208836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34" name="圖片 33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100" r="43244"/>
                <a:stretch/>
              </p:blipFill>
              <p:spPr>
                <a:xfrm>
                  <a:off x="2841501" y="1484784"/>
                  <a:ext cx="2172003" cy="208836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</p:grpSp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402" y="2520468"/>
                <a:ext cx="7653600" cy="1476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8739" y="3965662"/>
                <a:ext cx="7610400" cy="92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" name="文字方塊 27"/>
            <p:cNvSpPr txBox="1"/>
            <p:nvPr/>
          </p:nvSpPr>
          <p:spPr>
            <a:xfrm>
              <a:off x="1619672" y="3810559"/>
              <a:ext cx="705678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3200" spc="-70" dirty="0" smtClean="0">
                  <a:latin typeface="+mn-ea"/>
                  <a:ea typeface="+mn-ea"/>
                </a:rPr>
                <a:t>另一種猜測是他們</a:t>
              </a:r>
              <a:r>
                <a:rPr lang="zh-TW" altLang="en-US" sz="3200" spc="-70" dirty="0">
                  <a:latin typeface="+mn-ea"/>
                  <a:ea typeface="+mn-ea"/>
                </a:rPr>
                <a:t>可能</a:t>
              </a:r>
              <a:r>
                <a:rPr lang="zh-TW" altLang="en-US" sz="3200" b="1" spc="-70" dirty="0">
                  <a:solidFill>
                    <a:srgbClr val="0000FF"/>
                  </a:solidFill>
                  <a:latin typeface="+mn-ea"/>
                  <a:ea typeface="+mn-ea"/>
                </a:rPr>
                <a:t>無法</a:t>
              </a:r>
              <a:r>
                <a:rPr lang="zh-TW" altLang="en-US" sz="3200" spc="-70" dirty="0">
                  <a:latin typeface="+mn-ea"/>
                  <a:ea typeface="+mn-ea"/>
                </a:rPr>
                <a:t>將印度－阿拉伯記數系統中整數的位值概念</a:t>
              </a:r>
              <a:r>
                <a:rPr lang="zh-TW" altLang="en-US" sz="3200" b="1" spc="-70" dirty="0">
                  <a:solidFill>
                    <a:srgbClr val="0000FF"/>
                  </a:solidFill>
                  <a:latin typeface="+mn-ea"/>
                  <a:ea typeface="+mn-ea"/>
                </a:rPr>
                <a:t>延伸至小數</a:t>
              </a:r>
              <a:r>
                <a:rPr lang="zh-TW" altLang="en-US" sz="3200" spc="-70" dirty="0">
                  <a:latin typeface="+mn-ea"/>
                  <a:ea typeface="+mn-ea"/>
                </a:rPr>
                <a:t>，</a:t>
              </a:r>
              <a:r>
                <a:rPr lang="zh-TW" altLang="en-US" sz="3200" b="1" spc="-70" dirty="0">
                  <a:solidFill>
                    <a:srgbClr val="0000FF"/>
                  </a:solidFill>
                  <a:latin typeface="+mn-ea"/>
                  <a:ea typeface="+mn-ea"/>
                </a:rPr>
                <a:t>反而類比整數位值</a:t>
              </a:r>
              <a:r>
                <a:rPr lang="zh-TW" altLang="en-US" sz="3200" spc="-70" dirty="0" smtClean="0">
                  <a:latin typeface="+mn-ea"/>
                  <a:ea typeface="+mn-ea"/>
                </a:rPr>
                <a:t>，從右到左為個、十、百、千、萬，所以</a:t>
              </a:r>
              <a:r>
                <a:rPr lang="en-US" altLang="zh-TW" sz="3200" spc="-70" dirty="0" smtClean="0">
                  <a:latin typeface="+mn-ea"/>
                  <a:ea typeface="+mn-ea"/>
                </a:rPr>
                <a:t>8</a:t>
              </a:r>
              <a:r>
                <a:rPr lang="zh-TW" altLang="en-US" sz="3200" spc="-70" dirty="0" smtClean="0">
                  <a:latin typeface="+mn-ea"/>
                  <a:ea typeface="+mn-ea"/>
                </a:rPr>
                <a:t>為萬位數字。</a:t>
              </a:r>
              <a:endParaRPr lang="zh-TW" altLang="en-US" sz="3200" spc="-70" dirty="0">
                <a:solidFill>
                  <a:srgbClr val="0000CC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91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76" y="3500976"/>
            <a:ext cx="7827218" cy="315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圓角化對角線角落矩形 24"/>
          <p:cNvSpPr/>
          <p:nvPr/>
        </p:nvSpPr>
        <p:spPr bwMode="auto">
          <a:xfrm>
            <a:off x="179512" y="2852936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1" y="1277878"/>
            <a:ext cx="67246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899592" y="1581074"/>
            <a:ext cx="2808312" cy="4384694"/>
            <a:chOff x="4354262" y="2204864"/>
            <a:chExt cx="2808312" cy="4384694"/>
          </a:xfrm>
        </p:grpSpPr>
        <p:sp>
          <p:nvSpPr>
            <p:cNvPr id="3" name="橢圓 2"/>
            <p:cNvSpPr/>
            <p:nvPr/>
          </p:nvSpPr>
          <p:spPr bwMode="auto">
            <a:xfrm>
              <a:off x="6082454" y="5830189"/>
              <a:ext cx="1080120" cy="75936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圓角矩形 4"/>
            <p:cNvSpPr/>
            <p:nvPr/>
          </p:nvSpPr>
          <p:spPr bwMode="auto">
            <a:xfrm>
              <a:off x="4354262" y="2204864"/>
              <a:ext cx="2449986" cy="648072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直線單箭頭接點 11"/>
            <p:cNvCxnSpPr>
              <a:endCxn id="3" idx="1"/>
            </p:cNvCxnSpPr>
            <p:nvPr/>
          </p:nvCxnSpPr>
          <p:spPr bwMode="auto">
            <a:xfrm>
              <a:off x="5794422" y="2852936"/>
              <a:ext cx="446212" cy="308846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5" name="群組 34"/>
          <p:cNvGrpSpPr/>
          <p:nvPr/>
        </p:nvGrpSpPr>
        <p:grpSpPr>
          <a:xfrm>
            <a:off x="3833061" y="1624152"/>
            <a:ext cx="3294580" cy="4385629"/>
            <a:chOff x="3867994" y="2204864"/>
            <a:chExt cx="3294580" cy="4385629"/>
          </a:xfrm>
        </p:grpSpPr>
        <p:sp>
          <p:nvSpPr>
            <p:cNvPr id="36" name="橢圓 35"/>
            <p:cNvSpPr/>
            <p:nvPr/>
          </p:nvSpPr>
          <p:spPr bwMode="auto">
            <a:xfrm>
              <a:off x="3867994" y="5831124"/>
              <a:ext cx="1080120" cy="75936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圓角矩形 36"/>
            <p:cNvSpPr/>
            <p:nvPr/>
          </p:nvSpPr>
          <p:spPr bwMode="auto">
            <a:xfrm>
              <a:off x="4354262" y="2204864"/>
              <a:ext cx="2808312" cy="648072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8" name="直線單箭頭接點 37"/>
            <p:cNvCxnSpPr/>
            <p:nvPr/>
          </p:nvCxnSpPr>
          <p:spPr bwMode="auto">
            <a:xfrm flipH="1">
              <a:off x="4678941" y="2852936"/>
              <a:ext cx="144017" cy="304538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6" name="群組 25"/>
          <p:cNvGrpSpPr/>
          <p:nvPr/>
        </p:nvGrpSpPr>
        <p:grpSpPr>
          <a:xfrm>
            <a:off x="179512" y="3500976"/>
            <a:ext cx="8657336" cy="3051537"/>
            <a:chOff x="539552" y="3602768"/>
            <a:chExt cx="8225288" cy="3051537"/>
          </a:xfrm>
        </p:grpSpPr>
        <p:grpSp>
          <p:nvGrpSpPr>
            <p:cNvPr id="27" name="群組 26"/>
            <p:cNvGrpSpPr/>
            <p:nvPr/>
          </p:nvGrpSpPr>
          <p:grpSpPr>
            <a:xfrm>
              <a:off x="539552" y="3602768"/>
              <a:ext cx="8225288" cy="3051537"/>
              <a:chOff x="831317" y="1476288"/>
              <a:chExt cx="7730576" cy="3413574"/>
            </a:xfrm>
          </p:grpSpPr>
          <p:grpSp>
            <p:nvGrpSpPr>
              <p:cNvPr id="29" name="群組 28"/>
              <p:cNvGrpSpPr/>
              <p:nvPr/>
            </p:nvGrpSpPr>
            <p:grpSpPr>
              <a:xfrm>
                <a:off x="831317" y="1476288"/>
                <a:ext cx="7730576" cy="2096856"/>
                <a:chOff x="831317" y="1476288"/>
                <a:chExt cx="7730576" cy="2096856"/>
              </a:xfrm>
            </p:grpSpPr>
            <p:pic>
              <p:nvPicPr>
                <p:cNvPr id="32" name="圖片 31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2137"/>
                <a:stretch/>
              </p:blipFill>
              <p:spPr>
                <a:xfrm>
                  <a:off x="831317" y="1484784"/>
                  <a:ext cx="2014753" cy="208836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33" name="圖片 3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100"/>
                <a:stretch/>
              </p:blipFill>
              <p:spPr>
                <a:xfrm>
                  <a:off x="5002074" y="1476288"/>
                  <a:ext cx="3559819" cy="208836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34" name="圖片 33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100" r="43244"/>
                <a:stretch/>
              </p:blipFill>
              <p:spPr>
                <a:xfrm>
                  <a:off x="2841501" y="1484784"/>
                  <a:ext cx="2172003" cy="208836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</p:grpSp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402" y="2520468"/>
                <a:ext cx="7653600" cy="1476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8739" y="3965662"/>
                <a:ext cx="7610400" cy="92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" name="文字方塊 27"/>
            <p:cNvSpPr txBox="1"/>
            <p:nvPr/>
          </p:nvSpPr>
          <p:spPr>
            <a:xfrm>
              <a:off x="1619672" y="3810559"/>
              <a:ext cx="705678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3200" spc="-70" dirty="0" smtClean="0">
                  <a:latin typeface="+mn-ea"/>
                  <a:ea typeface="+mn-ea"/>
                </a:rPr>
                <a:t>另一種猜測是他們</a:t>
              </a:r>
              <a:r>
                <a:rPr lang="zh-TW" altLang="en-US" sz="3200" spc="-70" dirty="0">
                  <a:latin typeface="+mn-ea"/>
                  <a:ea typeface="+mn-ea"/>
                </a:rPr>
                <a:t>可能</a:t>
              </a:r>
              <a:r>
                <a:rPr lang="zh-TW" altLang="en-US" sz="3200" b="1" spc="-70" dirty="0">
                  <a:solidFill>
                    <a:srgbClr val="0000FF"/>
                  </a:solidFill>
                  <a:latin typeface="+mn-ea"/>
                  <a:ea typeface="+mn-ea"/>
                </a:rPr>
                <a:t>無法</a:t>
              </a:r>
              <a:r>
                <a:rPr lang="zh-TW" altLang="en-US" sz="3200" spc="-70" dirty="0">
                  <a:latin typeface="+mn-ea"/>
                  <a:ea typeface="+mn-ea"/>
                </a:rPr>
                <a:t>將印度－阿拉伯記數系統中整數的位值概念</a:t>
              </a:r>
              <a:r>
                <a:rPr lang="zh-TW" altLang="en-US" sz="3200" b="1" spc="-70" dirty="0">
                  <a:solidFill>
                    <a:srgbClr val="0000FF"/>
                  </a:solidFill>
                  <a:latin typeface="+mn-ea"/>
                  <a:ea typeface="+mn-ea"/>
                </a:rPr>
                <a:t>延伸至小數</a:t>
              </a:r>
              <a:r>
                <a:rPr lang="zh-TW" altLang="en-US" sz="3200" spc="-70" dirty="0">
                  <a:latin typeface="+mn-ea"/>
                  <a:ea typeface="+mn-ea"/>
                </a:rPr>
                <a:t>，</a:t>
              </a:r>
              <a:r>
                <a:rPr lang="zh-TW" altLang="en-US" sz="3200" b="1" spc="-70" dirty="0">
                  <a:solidFill>
                    <a:srgbClr val="0000FF"/>
                  </a:solidFill>
                  <a:latin typeface="+mn-ea"/>
                  <a:ea typeface="+mn-ea"/>
                </a:rPr>
                <a:t>反而類比整數位值</a:t>
              </a:r>
              <a:r>
                <a:rPr lang="zh-TW" altLang="en-US" sz="3200" spc="-70" dirty="0" smtClean="0">
                  <a:latin typeface="+mn-ea"/>
                  <a:ea typeface="+mn-ea"/>
                </a:rPr>
                <a:t>，從右到左為個、十、百、千、萬，所以</a:t>
              </a:r>
              <a:r>
                <a:rPr lang="en-US" altLang="zh-TW" sz="3200" spc="-70" dirty="0" smtClean="0">
                  <a:latin typeface="+mn-ea"/>
                  <a:ea typeface="+mn-ea"/>
                </a:rPr>
                <a:t>8</a:t>
              </a:r>
              <a:r>
                <a:rPr lang="zh-TW" altLang="en-US" sz="3200" spc="-70" dirty="0" smtClean="0">
                  <a:latin typeface="+mn-ea"/>
                  <a:ea typeface="+mn-ea"/>
                </a:rPr>
                <a:t>為萬位數字。</a:t>
              </a:r>
              <a:endParaRPr lang="zh-TW" altLang="en-US" sz="3200" spc="-70" dirty="0">
                <a:solidFill>
                  <a:srgbClr val="0000CC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04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5" y="3656454"/>
            <a:ext cx="8401718" cy="2820516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179512" y="2813896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18753"/>
            <a:ext cx="2961127" cy="1070287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1" y="1277878"/>
            <a:ext cx="67246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5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圓角化對角線角落矩形 1"/>
          <p:cNvSpPr/>
          <p:nvPr/>
        </p:nvSpPr>
        <p:spPr bwMode="auto">
          <a:xfrm>
            <a:off x="179512" y="1340832"/>
            <a:ext cx="3888432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dist" eaLnBrk="1" hangingPunct="1"/>
            <a:r>
              <a:rPr lang="zh-TW" altLang="en-US" sz="3000" dirty="0">
                <a:solidFill>
                  <a:srgbClr val="FFFFFF"/>
                </a:solidFill>
              </a:rPr>
              <a:t>小數點的意義的澄清</a:t>
            </a:r>
            <a:endParaRPr kumimoji="0" lang="zh-TW" altLang="en-US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354216" y="2132856"/>
            <a:ext cx="8538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9863" indent="-1439863">
              <a:lnSpc>
                <a:spcPct val="125000"/>
              </a:lnSpc>
            </a:pPr>
            <a:r>
              <a:rPr lang="zh-TW" altLang="en-US" sz="3200" u="sng" spc="-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思考</a:t>
            </a:r>
            <a:r>
              <a:rPr lang="en-US" altLang="zh-TW" sz="3200" u="sng" spc="-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zh-TW" altLang="en-US" sz="3200" spc="-70" dirty="0" smtClean="0">
                <a:latin typeface="+mn-ea"/>
                <a:ea typeface="+mn-ea"/>
              </a:rPr>
              <a:t>：下方這些</a:t>
            </a:r>
            <a:r>
              <a:rPr lang="zh-TW" altLang="en-US" sz="3200" spc="-70" dirty="0">
                <a:latin typeface="+mn-ea"/>
                <a:ea typeface="+mn-ea"/>
              </a:rPr>
              <a:t>小數中</a:t>
            </a:r>
            <a:r>
              <a:rPr lang="zh-TW" altLang="en-US" sz="3200" spc="-70" dirty="0" smtClean="0">
                <a:latin typeface="+mn-ea"/>
                <a:ea typeface="+mn-ea"/>
              </a:rPr>
              <a:t>，哪些小</a:t>
            </a:r>
            <a:r>
              <a:rPr lang="zh-TW" altLang="en-US" sz="3200" spc="-70" dirty="0">
                <a:latin typeface="+mn-ea"/>
                <a:ea typeface="+mn-ea"/>
              </a:rPr>
              <a:t>數的位名</a:t>
            </a:r>
            <a:r>
              <a:rPr lang="zh-TW" altLang="en-US" sz="3200" b="1" spc="-70" dirty="0">
                <a:solidFill>
                  <a:srgbClr val="0000FF"/>
                </a:solidFill>
                <a:latin typeface="+mn-ea"/>
                <a:ea typeface="+mn-ea"/>
              </a:rPr>
              <a:t>左右對稱</a:t>
            </a:r>
            <a:r>
              <a:rPr lang="zh-TW" altLang="en-US" sz="3200" spc="-70" dirty="0">
                <a:latin typeface="+mn-ea"/>
                <a:ea typeface="+mn-ea"/>
              </a:rPr>
              <a:t>？你是怎麼判斷的</a:t>
            </a:r>
            <a:r>
              <a:rPr lang="en-US" altLang="zh-TW" sz="3200" spc="-70" dirty="0" smtClean="0">
                <a:latin typeface="+mn-ea"/>
                <a:ea typeface="+mn-ea"/>
              </a:rPr>
              <a:t>?</a:t>
            </a:r>
            <a:endParaRPr lang="en-US" altLang="zh-TW" sz="3200" spc="-70" dirty="0"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5984158" y="4797152"/>
            <a:ext cx="1944216" cy="6480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123.45</a:t>
            </a:r>
            <a:endParaRPr kumimoji="0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3737567" y="3681968"/>
            <a:ext cx="1944216" cy="6480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23.67</a:t>
            </a:r>
            <a:endParaRPr kumimoji="0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6012160" y="3646904"/>
            <a:ext cx="1944216" cy="6480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45.678</a:t>
            </a:r>
            <a:endParaRPr kumimoji="0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1475656" y="4797152"/>
            <a:ext cx="1944216" cy="6480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1.7</a:t>
            </a:r>
            <a:endParaRPr kumimoji="0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3737567" y="4797152"/>
            <a:ext cx="1944216" cy="6480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12.7</a:t>
            </a:r>
            <a:endParaRPr kumimoji="0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1475656" y="3635826"/>
            <a:ext cx="1944216" cy="6480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234.567</a:t>
            </a:r>
            <a:endParaRPr kumimoji="0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圓角矩形 5"/>
          <p:cNvSpPr/>
          <p:nvPr/>
        </p:nvSpPr>
        <p:spPr bwMode="auto">
          <a:xfrm>
            <a:off x="1238971" y="5661248"/>
            <a:ext cx="6768752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dist" eaLnBrk="1" hangingPunct="1"/>
            <a:r>
              <a:rPr lang="zh-TW" altLang="en-US" sz="3600" b="1" spc="-70" dirty="0">
                <a:solidFill>
                  <a:sysClr val="windowText" lastClr="000000"/>
                </a:solidFill>
                <a:latin typeface="+mn-ea"/>
              </a:rPr>
              <a:t>小數點並不是位值的對稱中心</a:t>
            </a:r>
            <a:endParaRPr kumimoji="0" lang="zh-TW" altLang="en-US" sz="36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pic>
        <p:nvPicPr>
          <p:cNvPr id="18" name="Picture 2" descr="http://www.kuqin.com/upimg/allimg/111105/2056416014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78" b="89968" l="3125" r="90000">
                        <a14:foregroundMark x1="9375" y1="54693" x2="16667" y2="69903"/>
                        <a14:foregroundMark x1="47292" y1="15210" x2="30417" y2="37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245"/>
          <a:stretch/>
        </p:blipFill>
        <p:spPr bwMode="auto">
          <a:xfrm>
            <a:off x="4490811" y="4133414"/>
            <a:ext cx="1190972" cy="132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kuqin.com/upimg/allimg/111105/2056416014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78" b="89968" l="3125" r="90000">
                        <a14:foregroundMark x1="9375" y1="54693" x2="16667" y2="69903"/>
                        <a14:foregroundMark x1="47292" y1="15210" x2="30417" y2="37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94" r="4634"/>
          <a:stretch/>
        </p:blipFill>
        <p:spPr bwMode="auto">
          <a:xfrm>
            <a:off x="2019139" y="2934708"/>
            <a:ext cx="857250" cy="132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kuqin.com/upimg/allimg/111105/2056416014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78" b="89968" l="3125" r="90000">
                        <a14:foregroundMark x1="9375" y1="54693" x2="16667" y2="69903"/>
                        <a14:foregroundMark x1="47292" y1="15210" x2="30417" y2="37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245"/>
          <a:stretch/>
        </p:blipFill>
        <p:spPr bwMode="auto">
          <a:xfrm>
            <a:off x="6764288" y="4112062"/>
            <a:ext cx="1190972" cy="132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kuqin.com/upimg/allimg/111105/2056416014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78" b="89968" l="3125" r="90000">
                        <a14:foregroundMark x1="9375" y1="54693" x2="16667" y2="69903"/>
                        <a14:foregroundMark x1="47292" y1="15210" x2="30417" y2="37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94" r="4634"/>
          <a:stretch/>
        </p:blipFill>
        <p:spPr bwMode="auto">
          <a:xfrm>
            <a:off x="4281050" y="2856740"/>
            <a:ext cx="857250" cy="132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kuqin.com/upimg/allimg/111105/2056416014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78" b="89968" l="3125" r="90000">
                        <a14:foregroundMark x1="9375" y1="54693" x2="16667" y2="69903"/>
                        <a14:foregroundMark x1="47292" y1="15210" x2="30417" y2="37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94" r="4634"/>
          <a:stretch/>
        </p:blipFill>
        <p:spPr bwMode="auto">
          <a:xfrm>
            <a:off x="6502524" y="2828160"/>
            <a:ext cx="857250" cy="132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kuqin.com/upimg/allimg/111105/2056416014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78" b="89968" l="3125" r="90000">
                        <a14:foregroundMark x1="9375" y1="54693" x2="16667" y2="69903"/>
                        <a14:foregroundMark x1="47292" y1="15210" x2="30417" y2="37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94" r="4634"/>
          <a:stretch/>
        </p:blipFill>
        <p:spPr bwMode="auto">
          <a:xfrm>
            <a:off x="2056892" y="3901724"/>
            <a:ext cx="857250" cy="132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48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37" grpId="0" animBg="1"/>
      <p:bldP spid="39" grpId="0" animBg="1"/>
      <p:bldP spid="40" grpId="0" animBg="1"/>
      <p:bldP spid="41" grpId="0" animBg="1"/>
      <p:bldP spid="42" grpId="0" animBg="1"/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圓角化對角線角落矩形 1"/>
          <p:cNvSpPr/>
          <p:nvPr/>
        </p:nvSpPr>
        <p:spPr bwMode="auto">
          <a:xfrm>
            <a:off x="179512" y="1340832"/>
            <a:ext cx="3888432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dist" eaLnBrk="1" hangingPunct="1"/>
            <a:r>
              <a:rPr lang="zh-TW" altLang="en-US" sz="3000" dirty="0">
                <a:solidFill>
                  <a:srgbClr val="FFFFFF"/>
                </a:solidFill>
              </a:rPr>
              <a:t>小數點的意義的澄清</a:t>
            </a:r>
            <a:endParaRPr kumimoji="0" lang="zh-TW" altLang="en-US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354216" y="2132856"/>
            <a:ext cx="8538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5225" indent="-1165225">
              <a:lnSpc>
                <a:spcPct val="125000"/>
              </a:lnSpc>
            </a:pPr>
            <a:r>
              <a:rPr lang="zh-TW" altLang="en-US" sz="3200" spc="-70" dirty="0" smtClean="0">
                <a:latin typeface="+mn-ea"/>
                <a:ea typeface="+mn-ea"/>
              </a:rPr>
              <a:t>分析：倘若</a:t>
            </a:r>
            <a:r>
              <a:rPr lang="zh-TW" altLang="en-US" sz="3200" spc="-70" dirty="0">
                <a:latin typeface="+mn-ea"/>
                <a:ea typeface="+mn-ea"/>
              </a:rPr>
              <a:t>小數點是位值的對稱中心，</a:t>
            </a:r>
            <a:r>
              <a:rPr lang="zh-TW" altLang="en-US" sz="3200" b="1" spc="-70" dirty="0">
                <a:solidFill>
                  <a:srgbClr val="FF3300"/>
                </a:solidFill>
                <a:latin typeface="+mn-ea"/>
                <a:ea typeface="+mn-ea"/>
              </a:rPr>
              <a:t>那麼左邊有“</a:t>
            </a:r>
            <a:r>
              <a:rPr lang="zh-TW" altLang="en-US" sz="3200" b="1" u="sng" spc="-70" dirty="0">
                <a:solidFill>
                  <a:srgbClr val="FF3300"/>
                </a:solidFill>
                <a:latin typeface="+mn-ea"/>
                <a:ea typeface="+mn-ea"/>
              </a:rPr>
              <a:t>個位</a:t>
            </a:r>
            <a:r>
              <a:rPr lang="zh-TW" altLang="en-US" sz="3200" b="1" spc="-70" dirty="0">
                <a:solidFill>
                  <a:srgbClr val="FF3300"/>
                </a:solidFill>
                <a:latin typeface="+mn-ea"/>
                <a:ea typeface="+mn-ea"/>
              </a:rPr>
              <a:t>”</a:t>
            </a:r>
            <a:r>
              <a:rPr lang="zh-TW" altLang="en-US" sz="3200" spc="-70" dirty="0">
                <a:latin typeface="+mn-ea"/>
                <a:ea typeface="+mn-ea"/>
              </a:rPr>
              <a:t>，那麼右邊是不是也該有個</a:t>
            </a:r>
            <a:r>
              <a:rPr lang="zh-TW" altLang="en-US" sz="3200" b="1" spc="-70" dirty="0">
                <a:solidFill>
                  <a:srgbClr val="FF3300"/>
                </a:solidFill>
                <a:latin typeface="+mn-ea"/>
                <a:ea typeface="+mn-ea"/>
              </a:rPr>
              <a:t>“</a:t>
            </a:r>
            <a:r>
              <a:rPr lang="zh-TW" altLang="en-US" sz="3200" b="1" u="sng" spc="-70" dirty="0">
                <a:solidFill>
                  <a:srgbClr val="FF3300"/>
                </a:solidFill>
                <a:latin typeface="+mn-ea"/>
                <a:ea typeface="+mn-ea"/>
              </a:rPr>
              <a:t>個分位</a:t>
            </a:r>
            <a:r>
              <a:rPr lang="zh-TW" altLang="en-US" sz="3200" b="1" spc="-70" dirty="0">
                <a:solidFill>
                  <a:srgbClr val="FF3300"/>
                </a:solidFill>
                <a:latin typeface="+mn-ea"/>
                <a:ea typeface="+mn-ea"/>
              </a:rPr>
              <a:t>”</a:t>
            </a:r>
            <a:r>
              <a:rPr lang="zh-TW" altLang="en-US" sz="3200" spc="-70" dirty="0">
                <a:latin typeface="+mn-ea"/>
                <a:ea typeface="+mn-ea"/>
              </a:rPr>
              <a:t>呢？因此，這裡需要澄清一下，</a:t>
            </a:r>
            <a:r>
              <a:rPr lang="zh-TW" altLang="en-US" sz="3200" b="1" u="sng" spc="-70" dirty="0">
                <a:solidFill>
                  <a:srgbClr val="0000FF"/>
                </a:solidFill>
                <a:latin typeface="+mn-ea"/>
                <a:ea typeface="+mn-ea"/>
              </a:rPr>
              <a:t>“個位”才是位值的對稱中心</a:t>
            </a:r>
            <a:r>
              <a:rPr lang="zh-TW" altLang="en-US" sz="3200" u="sng" spc="-70" dirty="0">
                <a:latin typeface="+mn-ea"/>
                <a:ea typeface="+mn-ea"/>
              </a:rPr>
              <a:t>，</a:t>
            </a:r>
            <a:r>
              <a:rPr lang="zh-TW" altLang="en-US" sz="3200" b="1" u="sng" spc="-70" dirty="0">
                <a:solidFill>
                  <a:srgbClr val="0000FF"/>
                </a:solidFill>
                <a:latin typeface="+mn-ea"/>
                <a:ea typeface="+mn-ea"/>
              </a:rPr>
              <a:t>小數點只告訴我們個位數字在哪裡</a:t>
            </a:r>
            <a:r>
              <a:rPr lang="zh-TW" altLang="en-US" sz="3200" spc="-70" dirty="0">
                <a:latin typeface="+mn-ea"/>
                <a:ea typeface="+mn-ea"/>
              </a:rPr>
              <a:t>，當我們討論位名時，不可以將小數點看成對稱中心，必須將個位看成對稱中心。</a:t>
            </a:r>
          </a:p>
        </p:txBody>
      </p:sp>
    </p:spTree>
    <p:extLst>
      <p:ext uri="{BB962C8B-B14F-4D97-AF65-F5344CB8AC3E}">
        <p14:creationId xmlns:p14="http://schemas.microsoft.com/office/powerpoint/2010/main" val="27308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圓角化對角線角落矩形 1"/>
          <p:cNvSpPr/>
          <p:nvPr/>
        </p:nvSpPr>
        <p:spPr bwMode="auto">
          <a:xfrm>
            <a:off x="179512" y="1340832"/>
            <a:ext cx="3888432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dist" eaLnBrk="1" hangingPunct="1"/>
            <a:r>
              <a:rPr lang="zh-TW" altLang="en-US" sz="3000" dirty="0">
                <a:solidFill>
                  <a:srgbClr val="FFFFFF"/>
                </a:solidFill>
              </a:rPr>
              <a:t>小數點的意義的澄清</a:t>
            </a:r>
            <a:endParaRPr kumimoji="0" lang="zh-TW" altLang="en-US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354216" y="2132856"/>
            <a:ext cx="8538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9863" indent="-1439863">
              <a:lnSpc>
                <a:spcPct val="125000"/>
              </a:lnSpc>
            </a:pPr>
            <a:r>
              <a:rPr lang="zh-TW" altLang="en-US" sz="3200" u="sng" spc="-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思考</a:t>
            </a:r>
            <a:r>
              <a:rPr lang="en-US" altLang="zh-TW" sz="3200" u="sng" spc="-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lang="zh-TW" altLang="en-US" sz="3200" spc="-70" dirty="0">
                <a:latin typeface="+mn-ea"/>
                <a:ea typeface="+mn-ea"/>
              </a:rPr>
              <a:t>：在整數系統中有「個位、十位、百位、千位」等位名，在小數系統中有「十分位、百分位、千分位」等位名，</a:t>
            </a:r>
            <a:r>
              <a:rPr lang="zh-TW" altLang="en-US" sz="3200" b="1" spc="-70" dirty="0">
                <a:solidFill>
                  <a:srgbClr val="FF0000"/>
                </a:solidFill>
                <a:latin typeface="+mn-ea"/>
                <a:ea typeface="+mn-ea"/>
              </a:rPr>
              <a:t>為什麼沒有</a:t>
            </a:r>
            <a:r>
              <a:rPr lang="en-US" altLang="zh-TW" sz="3200" b="1" spc="-70" dirty="0">
                <a:solidFill>
                  <a:srgbClr val="FF0000"/>
                </a:solidFill>
                <a:latin typeface="+mn-ea"/>
                <a:ea typeface="+mn-ea"/>
              </a:rPr>
              <a:t>『</a:t>
            </a:r>
            <a:r>
              <a:rPr lang="zh-TW" altLang="en-US" sz="3200" b="1" spc="-70" dirty="0">
                <a:solidFill>
                  <a:srgbClr val="FF0000"/>
                </a:solidFill>
                <a:latin typeface="+mn-ea"/>
                <a:ea typeface="+mn-ea"/>
              </a:rPr>
              <a:t>個分位</a:t>
            </a:r>
            <a:r>
              <a:rPr lang="en-US" altLang="zh-TW" sz="3200" b="1" spc="-70" dirty="0">
                <a:solidFill>
                  <a:srgbClr val="FF0000"/>
                </a:solidFill>
                <a:latin typeface="+mn-ea"/>
                <a:ea typeface="+mn-ea"/>
              </a:rPr>
              <a:t>』</a:t>
            </a:r>
            <a:r>
              <a:rPr lang="zh-TW" altLang="en-US" sz="3200" b="1" spc="-70" dirty="0">
                <a:solidFill>
                  <a:srgbClr val="FF0000"/>
                </a:solidFill>
                <a:latin typeface="+mn-ea"/>
                <a:ea typeface="+mn-ea"/>
              </a:rPr>
              <a:t>的位名</a:t>
            </a:r>
            <a:r>
              <a:rPr lang="zh-TW" altLang="en-US" sz="3200" spc="-70" dirty="0">
                <a:latin typeface="+mn-ea"/>
                <a:ea typeface="+mn-ea"/>
              </a:rPr>
              <a:t>？</a:t>
            </a:r>
            <a:endParaRPr lang="en-US" altLang="zh-TW" sz="3200" spc="-7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10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圓角化對角線角落矩形 1"/>
          <p:cNvSpPr/>
          <p:nvPr/>
        </p:nvSpPr>
        <p:spPr bwMode="auto">
          <a:xfrm>
            <a:off x="179512" y="1340832"/>
            <a:ext cx="3888432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dist" eaLnBrk="1" hangingPunct="1"/>
            <a:r>
              <a:rPr lang="zh-TW" altLang="en-US" sz="3000" dirty="0">
                <a:solidFill>
                  <a:srgbClr val="FFFFFF"/>
                </a:solidFill>
              </a:rPr>
              <a:t>小數點的意義的澄清</a:t>
            </a:r>
            <a:endParaRPr kumimoji="0" lang="zh-TW" altLang="en-US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354216" y="2132856"/>
            <a:ext cx="85382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5225" indent="-1165225">
              <a:lnSpc>
                <a:spcPct val="120000"/>
              </a:lnSpc>
            </a:pPr>
            <a:r>
              <a:rPr lang="zh-TW" altLang="en-US" sz="3200" spc="-70" dirty="0">
                <a:latin typeface="+mn-ea"/>
                <a:ea typeface="+mn-ea"/>
              </a:rPr>
              <a:t>分析：</a:t>
            </a:r>
            <a:r>
              <a:rPr lang="zh-TW" altLang="en-US" sz="3200" b="1" u="sng" spc="-70" dirty="0">
                <a:solidFill>
                  <a:srgbClr val="FF0000"/>
                </a:solidFill>
                <a:latin typeface="+mn-ea"/>
                <a:ea typeface="+mn-ea"/>
              </a:rPr>
              <a:t>以個位為對稱中心</a:t>
            </a:r>
            <a:r>
              <a:rPr lang="zh-TW" altLang="en-US" sz="3200" spc="-70" dirty="0">
                <a:latin typeface="+mn-ea"/>
                <a:ea typeface="+mn-ea"/>
              </a:rPr>
              <a:t>，個位的左邊是十位</a:t>
            </a:r>
            <a:r>
              <a:rPr lang="zh-TW" altLang="en-US" sz="3200" spc="-70" dirty="0" smtClean="0">
                <a:latin typeface="+mn-ea"/>
                <a:ea typeface="+mn-ea"/>
              </a:rPr>
              <a:t>，右邊</a:t>
            </a:r>
            <a:r>
              <a:rPr lang="zh-TW" altLang="en-US" sz="3200" spc="-70" dirty="0">
                <a:latin typeface="+mn-ea"/>
                <a:ea typeface="+mn-ea"/>
              </a:rPr>
              <a:t>是十分位，十位和十分位對稱於個位；再延伸一位，個位的左邊是百位</a:t>
            </a:r>
            <a:r>
              <a:rPr lang="zh-TW" altLang="en-US" sz="3200" spc="-70" dirty="0" smtClean="0">
                <a:latin typeface="+mn-ea"/>
                <a:ea typeface="+mn-ea"/>
              </a:rPr>
              <a:t>，右邊</a:t>
            </a:r>
            <a:r>
              <a:rPr lang="zh-TW" altLang="en-US" sz="3200" spc="-70" dirty="0">
                <a:latin typeface="+mn-ea"/>
                <a:ea typeface="+mn-ea"/>
              </a:rPr>
              <a:t>是百分位，百位和百分位對稱於</a:t>
            </a:r>
            <a:r>
              <a:rPr lang="zh-TW" altLang="en-US" sz="3200" spc="-70" dirty="0" smtClean="0">
                <a:latin typeface="+mn-ea"/>
                <a:ea typeface="+mn-ea"/>
              </a:rPr>
              <a:t>個位</a:t>
            </a:r>
            <a:r>
              <a:rPr lang="en-US" altLang="zh-TW" sz="3200" spc="-70" dirty="0" smtClean="0">
                <a:latin typeface="+mn-ea"/>
                <a:ea typeface="+mn-ea"/>
              </a:rPr>
              <a:t>……</a:t>
            </a:r>
            <a:r>
              <a:rPr lang="zh-TW" altLang="en-US" sz="3200" spc="-70" dirty="0" smtClean="0">
                <a:latin typeface="+mn-ea"/>
                <a:ea typeface="+mn-ea"/>
              </a:rPr>
              <a:t>以此類推</a:t>
            </a:r>
            <a:r>
              <a:rPr lang="zh-TW" altLang="en-US" sz="3200" spc="-70" dirty="0">
                <a:latin typeface="+mn-ea"/>
                <a:ea typeface="+mn-ea"/>
              </a:rPr>
              <a:t>。因此不存在個分位。。</a:t>
            </a:r>
          </a:p>
        </p:txBody>
      </p:sp>
      <p:pic>
        <p:nvPicPr>
          <p:cNvPr id="12" name="圖片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09" y="5229200"/>
            <a:ext cx="5925076" cy="146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179512" y="2924944"/>
            <a:ext cx="4564124" cy="576128"/>
            <a:chOff x="179512" y="3212912"/>
            <a:chExt cx="4564124" cy="576128"/>
          </a:xfrm>
        </p:grpSpPr>
        <p:sp>
          <p:nvSpPr>
            <p:cNvPr id="2" name="圓角化對角線角落矩形 1"/>
            <p:cNvSpPr/>
            <p:nvPr/>
          </p:nvSpPr>
          <p:spPr bwMode="auto">
            <a:xfrm>
              <a:off x="179512" y="3212976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2339752" y="3212912"/>
              <a:ext cx="2403884" cy="576128"/>
              <a:chOff x="2339752" y="3212912"/>
              <a:chExt cx="2403884" cy="576128"/>
            </a:xfrm>
          </p:grpSpPr>
          <p:grpSp>
            <p:nvGrpSpPr>
              <p:cNvPr id="16" name="群組 15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15" name="直線單箭頭接點 14"/>
                <p:cNvCxnSpPr>
                  <a:stCxn id="7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7" name="橢圓 6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6" name="直線單箭頭接點 25"/>
                <p:cNvCxnSpPr>
                  <a:stCxn id="27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7" name="橢圓 26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0" name="橢圓 29"/>
              <p:cNvSpPr/>
              <p:nvPr/>
            </p:nvSpPr>
            <p:spPr bwMode="auto">
              <a:xfrm>
                <a:off x="416757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8" name="文字方塊 37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1" y="1277878"/>
            <a:ext cx="67246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25" y="3789040"/>
            <a:ext cx="8589177" cy="1404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79512" y="2852936"/>
            <a:ext cx="4564124" cy="576128"/>
            <a:chOff x="179512" y="3212912"/>
            <a:chExt cx="4564124" cy="576128"/>
          </a:xfrm>
        </p:grpSpPr>
        <p:sp>
          <p:nvSpPr>
            <p:cNvPr id="2" name="圓角化對角線角落矩形 1"/>
            <p:cNvSpPr/>
            <p:nvPr/>
          </p:nvSpPr>
          <p:spPr bwMode="auto">
            <a:xfrm>
              <a:off x="179512" y="3212976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grpSp>
          <p:nvGrpSpPr>
            <p:cNvPr id="38" name="群組 37"/>
            <p:cNvGrpSpPr/>
            <p:nvPr/>
          </p:nvGrpSpPr>
          <p:grpSpPr>
            <a:xfrm>
              <a:off x="2339752" y="3212912"/>
              <a:ext cx="2403884" cy="576128"/>
              <a:chOff x="2339752" y="3212912"/>
              <a:chExt cx="2403884" cy="576128"/>
            </a:xfrm>
          </p:grpSpPr>
          <p:grpSp>
            <p:nvGrpSpPr>
              <p:cNvPr id="39" name="群組 38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55" name="直線單箭頭接點 54"/>
                <p:cNvCxnSpPr>
                  <a:stCxn id="56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56" name="橢圓 55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0" name="群組 39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53" name="直線單箭頭接點 52"/>
                <p:cNvCxnSpPr>
                  <a:stCxn id="54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54" name="橢圓 53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2" name="橢圓 51"/>
              <p:cNvSpPr/>
              <p:nvPr/>
            </p:nvSpPr>
            <p:spPr bwMode="auto">
              <a:xfrm>
                <a:off x="416757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1" y="1277878"/>
            <a:ext cx="67246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59" y="3647737"/>
            <a:ext cx="8604000" cy="251756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9" name="圓角化對角線角落矩形 8"/>
          <p:cNvSpPr/>
          <p:nvPr/>
        </p:nvSpPr>
        <p:spPr bwMode="auto">
          <a:xfrm>
            <a:off x="214282" y="4071942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071546"/>
            <a:ext cx="6996750" cy="32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857760"/>
            <a:ext cx="8346635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26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8" name="文字方塊 37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79512" y="2852936"/>
            <a:ext cx="4564124" cy="576128"/>
            <a:chOff x="179512" y="3212912"/>
            <a:chExt cx="4564124" cy="576128"/>
          </a:xfrm>
        </p:grpSpPr>
        <p:sp>
          <p:nvSpPr>
            <p:cNvPr id="2" name="圓角化對角線角落矩形 1"/>
            <p:cNvSpPr/>
            <p:nvPr/>
          </p:nvSpPr>
          <p:spPr bwMode="auto">
            <a:xfrm>
              <a:off x="179512" y="3212976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2339752" y="3212912"/>
              <a:ext cx="2403884" cy="576128"/>
              <a:chOff x="2339752" y="3212912"/>
              <a:chExt cx="2403884" cy="576128"/>
            </a:xfrm>
          </p:grpSpPr>
          <p:grpSp>
            <p:nvGrpSpPr>
              <p:cNvPr id="39" name="群組 38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40" name="直線單箭頭接點 39"/>
                <p:cNvCxnSpPr>
                  <a:stCxn id="41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41" name="橢圓 40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75000"/>
                        </a:schemeClr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2" name="群組 41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43" name="直線單箭頭接點 42"/>
                <p:cNvCxnSpPr>
                  <a:stCxn id="44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44" name="橢圓 43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47" name="橢圓 46"/>
              <p:cNvSpPr/>
              <p:nvPr/>
            </p:nvSpPr>
            <p:spPr bwMode="auto">
              <a:xfrm>
                <a:off x="416757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1" y="1277878"/>
            <a:ext cx="67246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604000" cy="141109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628372" y="5517232"/>
            <a:ext cx="3654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5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98.7654</a:t>
            </a:r>
            <a:endParaRPr lang="zh-TW" altLang="en-US" sz="54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131904" y="5636758"/>
            <a:ext cx="576000" cy="756000"/>
          </a:xfrm>
          <a:prstGeom prst="rect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手繪多邊形 12"/>
          <p:cNvSpPr/>
          <p:nvPr/>
        </p:nvSpPr>
        <p:spPr bwMode="auto">
          <a:xfrm>
            <a:off x="2857500" y="5269106"/>
            <a:ext cx="1531620" cy="411604"/>
          </a:xfrm>
          <a:custGeom>
            <a:avLst/>
            <a:gdLst>
              <a:gd name="connsiteX0" fmla="*/ 0 w 1531620"/>
              <a:gd name="connsiteY0" fmla="*/ 411604 h 411604"/>
              <a:gd name="connsiteX1" fmla="*/ 560070 w 1531620"/>
              <a:gd name="connsiteY1" fmla="*/ 124 h 411604"/>
              <a:gd name="connsiteX2" fmla="*/ 1531620 w 1531620"/>
              <a:gd name="connsiteY2" fmla="*/ 377314 h 4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1620" h="411604">
                <a:moveTo>
                  <a:pt x="0" y="411604"/>
                </a:moveTo>
                <a:cubicBezTo>
                  <a:pt x="152400" y="208721"/>
                  <a:pt x="304800" y="5839"/>
                  <a:pt x="560070" y="124"/>
                </a:cubicBezTo>
                <a:cubicBezTo>
                  <a:pt x="815340" y="-5591"/>
                  <a:pt x="1173480" y="185861"/>
                  <a:pt x="1531620" y="377314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4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9" name="圓角化對角線角落矩形 8"/>
          <p:cNvSpPr/>
          <p:nvPr/>
        </p:nvSpPr>
        <p:spPr bwMode="auto">
          <a:xfrm>
            <a:off x="179512" y="364502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5" name="文字方塊 14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7" y="1282070"/>
            <a:ext cx="59721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437112"/>
            <a:ext cx="7791450" cy="1371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8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-40446" y="4149080"/>
            <a:ext cx="8788909" cy="2708920"/>
            <a:chOff x="-40446" y="4149080"/>
            <a:chExt cx="8788909" cy="2708920"/>
          </a:xfrm>
        </p:grpSpPr>
        <p:grpSp>
          <p:nvGrpSpPr>
            <p:cNvPr id="10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2319260" y="4149080"/>
              <a:ext cx="6429203" cy="2376264"/>
            </a:xfrm>
            <a:prstGeom prst="cloudCallout">
              <a:avLst>
                <a:gd name="adj1" fmla="val -53097"/>
                <a:gd name="adj2" fmla="val 31071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843808" y="4625841"/>
              <a:ext cx="56166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3200" dirty="0"/>
                <a:t>本題評量的重點是對</a:t>
              </a:r>
              <a:r>
                <a:rPr lang="zh-TW" altLang="en-US" sz="3200" b="1" dirty="0">
                  <a:solidFill>
                    <a:srgbClr val="0000FF"/>
                  </a:solidFill>
                </a:rPr>
                <a:t>分數、小數、百分數相互轉化</a:t>
              </a:r>
              <a:r>
                <a:rPr lang="zh-TW" altLang="en-US" sz="3200" dirty="0"/>
                <a:t>的理解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8" name="文字方塊 17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7" y="1282070"/>
            <a:ext cx="59721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59" y="3284984"/>
            <a:ext cx="7179146" cy="33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9" name="文字方塊 1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16" name="圓角化對角線角落矩形 15"/>
          <p:cNvSpPr/>
          <p:nvPr/>
        </p:nvSpPr>
        <p:spPr bwMode="auto">
          <a:xfrm>
            <a:off x="395536" y="4167391"/>
            <a:ext cx="720080" cy="2088232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測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結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果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7" y="1282070"/>
            <a:ext cx="5972175" cy="193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65248"/>
            <a:ext cx="7684246" cy="1296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59" y="3284984"/>
            <a:ext cx="7179146" cy="33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sp>
        <p:nvSpPr>
          <p:cNvPr id="25" name="圓角化對角線角落矩形 24"/>
          <p:cNvSpPr/>
          <p:nvPr/>
        </p:nvSpPr>
        <p:spPr bwMode="auto">
          <a:xfrm>
            <a:off x="395536" y="4167391"/>
            <a:ext cx="720080" cy="2088232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測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結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果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7" y="1282070"/>
            <a:ext cx="5972175" cy="193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1007604" y="1751273"/>
            <a:ext cx="3088818" cy="4132534"/>
            <a:chOff x="2339752" y="3104128"/>
            <a:chExt cx="3088818" cy="4132534"/>
          </a:xfrm>
        </p:grpSpPr>
        <p:sp>
          <p:nvSpPr>
            <p:cNvPr id="3" name="橢圓 2"/>
            <p:cNvSpPr/>
            <p:nvPr/>
          </p:nvSpPr>
          <p:spPr bwMode="auto">
            <a:xfrm>
              <a:off x="4600478" y="6654063"/>
              <a:ext cx="828092" cy="58259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圓角矩形 4"/>
            <p:cNvSpPr/>
            <p:nvPr/>
          </p:nvSpPr>
          <p:spPr bwMode="auto">
            <a:xfrm>
              <a:off x="2339752" y="3104128"/>
              <a:ext cx="2250250" cy="648073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直線單箭頭接點 11"/>
            <p:cNvCxnSpPr>
              <a:endCxn id="3" idx="1"/>
            </p:cNvCxnSpPr>
            <p:nvPr/>
          </p:nvCxnSpPr>
          <p:spPr bwMode="auto">
            <a:xfrm>
              <a:off x="4247964" y="3752201"/>
              <a:ext cx="473785" cy="298718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4" name="群組 23"/>
          <p:cNvGrpSpPr/>
          <p:nvPr/>
        </p:nvGrpSpPr>
        <p:grpSpPr>
          <a:xfrm>
            <a:off x="1015176" y="2537554"/>
            <a:ext cx="5283184" cy="3365199"/>
            <a:chOff x="2339752" y="3104128"/>
            <a:chExt cx="5283184" cy="3365199"/>
          </a:xfrm>
        </p:grpSpPr>
        <p:sp>
          <p:nvSpPr>
            <p:cNvPr id="26" name="橢圓 25"/>
            <p:cNvSpPr/>
            <p:nvPr/>
          </p:nvSpPr>
          <p:spPr bwMode="auto">
            <a:xfrm>
              <a:off x="6794844" y="5886728"/>
              <a:ext cx="828092" cy="58259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圓角矩形 26"/>
            <p:cNvSpPr/>
            <p:nvPr/>
          </p:nvSpPr>
          <p:spPr bwMode="auto">
            <a:xfrm>
              <a:off x="2339752" y="3104128"/>
              <a:ext cx="2250250" cy="648073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直線單箭頭接點 27"/>
            <p:cNvCxnSpPr>
              <a:endCxn id="26" idx="1"/>
            </p:cNvCxnSpPr>
            <p:nvPr/>
          </p:nvCxnSpPr>
          <p:spPr bwMode="auto">
            <a:xfrm>
              <a:off x="4582430" y="3752201"/>
              <a:ext cx="2333685" cy="221984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6" name="群組 35"/>
          <p:cNvGrpSpPr/>
          <p:nvPr/>
        </p:nvGrpSpPr>
        <p:grpSpPr>
          <a:xfrm>
            <a:off x="1403648" y="3448927"/>
            <a:ext cx="7463484" cy="2954396"/>
            <a:chOff x="3752943" y="3788976"/>
            <a:chExt cx="6004365" cy="2497474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943" y="3788976"/>
              <a:ext cx="6004365" cy="24974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8" name="文字方塊 37"/>
            <p:cNvSpPr txBox="1"/>
            <p:nvPr/>
          </p:nvSpPr>
          <p:spPr>
            <a:xfrm>
              <a:off x="4788024" y="4000426"/>
              <a:ext cx="4781310" cy="215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3200" dirty="0">
                  <a:latin typeface="+mn-ea"/>
                  <a:ea typeface="+mn-ea"/>
                </a:rPr>
                <a:t>可能的原因是</a:t>
              </a:r>
              <a:r>
                <a:rPr lang="zh-TW" altLang="en-US" sz="3200" b="1" dirty="0">
                  <a:solidFill>
                    <a:srgbClr val="0000FF"/>
                  </a:solidFill>
                  <a:latin typeface="+mn-ea"/>
                  <a:ea typeface="+mn-ea"/>
                </a:rPr>
                <a:t>沒注意到題目是問“何者不正確”</a:t>
              </a:r>
              <a:r>
                <a:rPr lang="zh-TW" altLang="en-US" sz="3200" dirty="0">
                  <a:latin typeface="+mn-ea"/>
                  <a:ea typeface="+mn-ea"/>
                </a:rPr>
                <a:t>，亦或是學生對於分數轉化成百分數的</a:t>
              </a:r>
              <a:r>
                <a:rPr lang="zh-TW" altLang="en-US" sz="3200" b="1" dirty="0">
                  <a:solidFill>
                    <a:srgbClr val="0000FF"/>
                  </a:solidFill>
                  <a:latin typeface="+mn-ea"/>
                  <a:ea typeface="+mn-ea"/>
                </a:rPr>
                <a:t>方法不太熟練</a:t>
              </a:r>
              <a:r>
                <a:rPr lang="zh-TW" altLang="en-US" sz="3200" dirty="0">
                  <a:latin typeface="+mn-ea"/>
                  <a:ea typeface="+mn-ea"/>
                </a:rPr>
                <a:t>，導致學生判斷出錯。</a:t>
              </a:r>
              <a:endParaRPr lang="zh-TW" altLang="en-US" sz="3200" dirty="0">
                <a:solidFill>
                  <a:srgbClr val="0000CC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92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59" y="3284984"/>
            <a:ext cx="7179146" cy="33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sp>
        <p:nvSpPr>
          <p:cNvPr id="25" name="圓角化對角線角落矩形 24"/>
          <p:cNvSpPr/>
          <p:nvPr/>
        </p:nvSpPr>
        <p:spPr bwMode="auto">
          <a:xfrm>
            <a:off x="395536" y="4167391"/>
            <a:ext cx="720080" cy="2088232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測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結</a:t>
            </a:r>
            <a:endParaRPr kumimoji="0" lang="en-US" altLang="zh-TW" sz="3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果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7" y="1282070"/>
            <a:ext cx="5972175" cy="193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3709953" y="1779254"/>
            <a:ext cx="2674772" cy="4154428"/>
            <a:chOff x="2339752" y="3104128"/>
            <a:chExt cx="2674772" cy="4154428"/>
          </a:xfrm>
        </p:grpSpPr>
        <p:sp>
          <p:nvSpPr>
            <p:cNvPr id="3" name="橢圓 2"/>
            <p:cNvSpPr/>
            <p:nvPr/>
          </p:nvSpPr>
          <p:spPr bwMode="auto">
            <a:xfrm>
              <a:off x="3056069" y="6675957"/>
              <a:ext cx="828092" cy="58259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圓角矩形 4"/>
            <p:cNvSpPr/>
            <p:nvPr/>
          </p:nvSpPr>
          <p:spPr bwMode="auto">
            <a:xfrm>
              <a:off x="2339752" y="3104128"/>
              <a:ext cx="2674772" cy="648073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直線單箭頭接點 11"/>
            <p:cNvCxnSpPr>
              <a:endCxn id="3" idx="1"/>
            </p:cNvCxnSpPr>
            <p:nvPr/>
          </p:nvCxnSpPr>
          <p:spPr bwMode="auto">
            <a:xfrm>
              <a:off x="2769751" y="3752201"/>
              <a:ext cx="407589" cy="300907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6" name="群組 35"/>
          <p:cNvGrpSpPr/>
          <p:nvPr/>
        </p:nvGrpSpPr>
        <p:grpSpPr>
          <a:xfrm>
            <a:off x="1552721" y="3498940"/>
            <a:ext cx="7463484" cy="2954396"/>
            <a:chOff x="3752943" y="3788976"/>
            <a:chExt cx="6004365" cy="2497474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943" y="3788976"/>
              <a:ext cx="6004365" cy="24974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8" name="文字方塊 37"/>
            <p:cNvSpPr txBox="1"/>
            <p:nvPr/>
          </p:nvSpPr>
          <p:spPr>
            <a:xfrm>
              <a:off x="4907482" y="4000426"/>
              <a:ext cx="4661853" cy="215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3200" dirty="0" smtClean="0">
                  <a:latin typeface="+mn-ea"/>
                  <a:ea typeface="+mn-ea"/>
                </a:rPr>
                <a:t>全部</a:t>
              </a:r>
              <a:r>
                <a:rPr lang="zh-TW" altLang="en-US" sz="3200" dirty="0">
                  <a:latin typeface="+mn-ea"/>
                  <a:ea typeface="+mn-ea"/>
                </a:rPr>
                <a:t>學生中有</a:t>
              </a:r>
              <a:r>
                <a:rPr lang="en-US" altLang="zh-TW" sz="3200" dirty="0">
                  <a:latin typeface="+mn-ea"/>
                  <a:ea typeface="+mn-ea"/>
                </a:rPr>
                <a:t>7</a:t>
              </a:r>
              <a:r>
                <a:rPr lang="zh-TW" altLang="en-US" sz="3200" dirty="0">
                  <a:latin typeface="+mn-ea"/>
                  <a:ea typeface="+mn-ea"/>
                </a:rPr>
                <a:t>％的學生選擇選項②：學生對百分數轉化成小數</a:t>
              </a:r>
              <a:r>
                <a:rPr lang="zh-TW" altLang="en-US" sz="3200" b="1" dirty="0">
                  <a:solidFill>
                    <a:srgbClr val="0000FF"/>
                  </a:solidFill>
                  <a:latin typeface="+mn-ea"/>
                  <a:ea typeface="+mn-ea"/>
                </a:rPr>
                <a:t>不理解</a:t>
              </a:r>
              <a:r>
                <a:rPr lang="zh-TW" altLang="en-US" sz="3200" dirty="0">
                  <a:latin typeface="+mn-ea"/>
                  <a:ea typeface="+mn-ea"/>
                </a:rPr>
                <a:t>，也可能是</a:t>
              </a:r>
              <a:r>
                <a:rPr lang="zh-TW" altLang="en-US" sz="3200" b="1" dirty="0">
                  <a:solidFill>
                    <a:srgbClr val="0000FF"/>
                  </a:solidFill>
                  <a:latin typeface="+mn-ea"/>
                  <a:ea typeface="+mn-ea"/>
                </a:rPr>
                <a:t>轉化的方法有問題</a:t>
              </a:r>
              <a:r>
                <a:rPr lang="zh-TW" altLang="en-US" sz="3200" dirty="0">
                  <a:latin typeface="+mn-ea"/>
                  <a:ea typeface="+mn-ea"/>
                </a:rPr>
                <a:t>。</a:t>
              </a:r>
              <a:endParaRPr lang="zh-TW" altLang="en-US" sz="3200" dirty="0">
                <a:solidFill>
                  <a:srgbClr val="0000CC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95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8" name="文字方塊 27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7" y="1282070"/>
            <a:ext cx="5972175" cy="193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8" y="4110332"/>
            <a:ext cx="8640000" cy="2415012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179512" y="3284856"/>
            <a:ext cx="7361006" cy="576192"/>
            <a:chOff x="179512" y="3284856"/>
            <a:chExt cx="7361006" cy="576192"/>
          </a:xfrm>
        </p:grpSpPr>
        <p:grpSp>
          <p:nvGrpSpPr>
            <p:cNvPr id="33" name="群組 32"/>
            <p:cNvGrpSpPr/>
            <p:nvPr/>
          </p:nvGrpSpPr>
          <p:grpSpPr>
            <a:xfrm>
              <a:off x="179512" y="3284856"/>
              <a:ext cx="6436332" cy="576192"/>
              <a:chOff x="179512" y="3212912"/>
              <a:chExt cx="6436332" cy="576192"/>
            </a:xfrm>
          </p:grpSpPr>
          <p:sp>
            <p:nvSpPr>
              <p:cNvPr id="34" name="圓角化對角線角落矩形 33"/>
              <p:cNvSpPr/>
              <p:nvPr/>
            </p:nvSpPr>
            <p:spPr bwMode="auto">
              <a:xfrm>
                <a:off x="179512" y="3212976"/>
                <a:ext cx="1872208" cy="576000"/>
              </a:xfrm>
              <a:prstGeom prst="round2DiagRect">
                <a:avLst>
                  <a:gd name="adj1" fmla="val 29825"/>
                  <a:gd name="adj2" fmla="val 0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13500000" scaled="1"/>
                <a:tileRect/>
              </a:gra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0" rIns="9144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30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charset="0"/>
                  </a:rPr>
                  <a:t>教學建議</a:t>
                </a:r>
              </a:p>
            </p:txBody>
          </p:sp>
          <p:grpSp>
            <p:nvGrpSpPr>
              <p:cNvPr id="35" name="群組 34"/>
              <p:cNvGrpSpPr/>
              <p:nvPr/>
            </p:nvGrpSpPr>
            <p:grpSpPr>
              <a:xfrm>
                <a:off x="2339752" y="3212912"/>
                <a:ext cx="4276092" cy="576192"/>
                <a:chOff x="2339752" y="3212912"/>
                <a:chExt cx="4276092" cy="576192"/>
              </a:xfrm>
            </p:grpSpPr>
            <p:grpSp>
              <p:nvGrpSpPr>
                <p:cNvPr id="36" name="群組 35"/>
                <p:cNvGrpSpPr/>
                <p:nvPr/>
              </p:nvGrpSpPr>
              <p:grpSpPr>
                <a:xfrm>
                  <a:off x="233975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48" name="直線單箭頭接點 47"/>
                  <p:cNvCxnSpPr>
                    <a:stCxn id="49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49" name="橢圓 48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rPr>
                      <a:t>1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8" name="群組 37"/>
                <p:cNvGrpSpPr/>
                <p:nvPr/>
              </p:nvGrpSpPr>
              <p:grpSpPr>
                <a:xfrm>
                  <a:off x="3248236" y="3212912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46" name="直線單箭頭接點 45"/>
                  <p:cNvCxnSpPr>
                    <a:stCxn id="47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47" name="橢圓 46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2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9" name="群組 38"/>
                <p:cNvGrpSpPr/>
                <p:nvPr/>
              </p:nvGrpSpPr>
              <p:grpSpPr>
                <a:xfrm>
                  <a:off x="416757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44" name="直線單箭頭接點 43"/>
                  <p:cNvCxnSpPr>
                    <a:stCxn id="45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45" name="橢圓 44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3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0" name="群組 39"/>
                <p:cNvGrpSpPr/>
                <p:nvPr/>
              </p:nvGrpSpPr>
              <p:grpSpPr>
                <a:xfrm>
                  <a:off x="5076056" y="3212912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42" name="直線單箭頭接點 41"/>
                  <p:cNvCxnSpPr>
                    <a:stCxn id="43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43" name="橢圓 42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4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41" name="橢圓 40"/>
                <p:cNvSpPr/>
                <p:nvPr/>
              </p:nvSpPr>
              <p:spPr bwMode="auto">
                <a:xfrm>
                  <a:off x="6039780" y="3213040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5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31" name="直線單箭頭接點 30"/>
            <p:cNvCxnSpPr/>
            <p:nvPr/>
          </p:nvCxnSpPr>
          <p:spPr bwMode="auto">
            <a:xfrm flipV="1">
              <a:off x="6621182" y="3572920"/>
              <a:ext cx="360040" cy="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橢圓 50"/>
            <p:cNvSpPr/>
            <p:nvPr/>
          </p:nvSpPr>
          <p:spPr bwMode="auto">
            <a:xfrm>
              <a:off x="6964454" y="3284984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6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4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8" name="文字方塊 27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7" y="1282070"/>
            <a:ext cx="5972175" cy="193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8640000" cy="182583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5" y="4149482"/>
            <a:ext cx="5054384" cy="16560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32" y="4142569"/>
            <a:ext cx="3474448" cy="16560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1" y="5949280"/>
            <a:ext cx="7305675" cy="723900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79512" y="3262124"/>
            <a:ext cx="7361006" cy="607038"/>
            <a:chOff x="179512" y="3262124"/>
            <a:chExt cx="7361006" cy="607038"/>
          </a:xfrm>
        </p:grpSpPr>
        <p:grpSp>
          <p:nvGrpSpPr>
            <p:cNvPr id="4" name="群組 3"/>
            <p:cNvGrpSpPr/>
            <p:nvPr/>
          </p:nvGrpSpPr>
          <p:grpSpPr>
            <a:xfrm>
              <a:off x="179512" y="3262124"/>
              <a:ext cx="6436332" cy="607038"/>
              <a:chOff x="179512" y="3542042"/>
              <a:chExt cx="6436332" cy="607038"/>
            </a:xfrm>
          </p:grpSpPr>
          <p:grpSp>
            <p:nvGrpSpPr>
              <p:cNvPr id="31" name="群組 30"/>
              <p:cNvGrpSpPr/>
              <p:nvPr/>
            </p:nvGrpSpPr>
            <p:grpSpPr>
              <a:xfrm>
                <a:off x="179512" y="3542042"/>
                <a:ext cx="5472608" cy="580750"/>
                <a:chOff x="179512" y="3712282"/>
                <a:chExt cx="5472608" cy="580750"/>
              </a:xfrm>
            </p:grpSpPr>
            <p:sp>
              <p:nvSpPr>
                <p:cNvPr id="33" name="圓角化對角線角落矩形 32"/>
                <p:cNvSpPr/>
                <p:nvPr/>
              </p:nvSpPr>
              <p:spPr bwMode="auto">
                <a:xfrm>
                  <a:off x="179512" y="3712282"/>
                  <a:ext cx="1872208" cy="576000"/>
                </a:xfrm>
                <a:prstGeom prst="round2DiagRect">
                  <a:avLst>
                    <a:gd name="adj1" fmla="val 29825"/>
                    <a:gd name="adj2" fmla="val 0"/>
                  </a:avLst>
                </a:prstGeom>
                <a:gradFill flip="none" rotWithShape="1"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13500000" scaled="1"/>
                  <a:tileRect/>
                </a:gradFill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0" rIns="9144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di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TW" altLang="en-US" sz="3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" charset="0"/>
                    </a:rPr>
                    <a:t>教學建議</a:t>
                  </a:r>
                </a:p>
              </p:txBody>
            </p:sp>
            <p:grpSp>
              <p:nvGrpSpPr>
                <p:cNvPr id="34" name="群組 33"/>
                <p:cNvGrpSpPr/>
                <p:nvPr/>
              </p:nvGrpSpPr>
              <p:grpSpPr>
                <a:xfrm>
                  <a:off x="2339752" y="3716904"/>
                  <a:ext cx="3312368" cy="576128"/>
                  <a:chOff x="2339752" y="3212912"/>
                  <a:chExt cx="3312368" cy="576128"/>
                </a:xfrm>
              </p:grpSpPr>
              <p:grpSp>
                <p:nvGrpSpPr>
                  <p:cNvPr id="35" name="群組 34"/>
                  <p:cNvGrpSpPr/>
                  <p:nvPr/>
                </p:nvGrpSpPr>
                <p:grpSpPr>
                  <a:xfrm>
                    <a:off x="2339752" y="3212976"/>
                    <a:ext cx="936104" cy="576064"/>
                    <a:chOff x="2339752" y="3212976"/>
                    <a:chExt cx="936104" cy="576064"/>
                  </a:xfrm>
                </p:grpSpPr>
                <p:cxnSp>
                  <p:nvCxnSpPr>
                    <p:cNvPr id="44" name="直線單箭頭接點 43"/>
                    <p:cNvCxnSpPr>
                      <a:stCxn id="45" idx="6"/>
                    </p:cNvCxnSpPr>
                    <p:nvPr/>
                  </p:nvCxnSpPr>
                  <p:spPr bwMode="auto">
                    <a:xfrm flipV="1">
                      <a:off x="2915816" y="3500976"/>
                      <a:ext cx="360040" cy="32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sp>
                  <p:nvSpPr>
                    <p:cNvPr id="45" name="橢圓 44"/>
                    <p:cNvSpPr/>
                    <p:nvPr/>
                  </p:nvSpPr>
                  <p:spPr bwMode="auto">
                    <a:xfrm>
                      <a:off x="2339752" y="3212976"/>
                      <a:ext cx="576064" cy="576064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6" name="群組 35"/>
                  <p:cNvGrpSpPr/>
                  <p:nvPr/>
                </p:nvGrpSpPr>
                <p:grpSpPr>
                  <a:xfrm>
                    <a:off x="3248236" y="3212912"/>
                    <a:ext cx="936104" cy="576064"/>
                    <a:chOff x="2339752" y="3212976"/>
                    <a:chExt cx="936104" cy="576064"/>
                  </a:xfrm>
                </p:grpSpPr>
                <p:cxnSp>
                  <p:nvCxnSpPr>
                    <p:cNvPr id="42" name="直線單箭頭接點 41"/>
                    <p:cNvCxnSpPr>
                      <a:stCxn id="43" idx="6"/>
                    </p:cNvCxnSpPr>
                    <p:nvPr/>
                  </p:nvCxnSpPr>
                  <p:spPr bwMode="auto">
                    <a:xfrm flipV="1">
                      <a:off x="2915816" y="3500976"/>
                      <a:ext cx="360040" cy="32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sp>
                  <p:nvSpPr>
                    <p:cNvPr id="43" name="橢圓 42"/>
                    <p:cNvSpPr/>
                    <p:nvPr/>
                  </p:nvSpPr>
                  <p:spPr bwMode="auto">
                    <a:xfrm>
                      <a:off x="2339752" y="3212976"/>
                      <a:ext cx="576064" cy="57606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8" name="群組 37"/>
                  <p:cNvGrpSpPr/>
                  <p:nvPr/>
                </p:nvGrpSpPr>
                <p:grpSpPr>
                  <a:xfrm>
                    <a:off x="4167572" y="3212976"/>
                    <a:ext cx="936104" cy="576064"/>
                    <a:chOff x="2339752" y="3212976"/>
                    <a:chExt cx="936104" cy="576064"/>
                  </a:xfrm>
                </p:grpSpPr>
                <p:cxnSp>
                  <p:nvCxnSpPr>
                    <p:cNvPr id="40" name="直線單箭頭接點 39"/>
                    <p:cNvCxnSpPr>
                      <a:stCxn id="41" idx="6"/>
                    </p:cNvCxnSpPr>
                    <p:nvPr/>
                  </p:nvCxnSpPr>
                  <p:spPr bwMode="auto">
                    <a:xfrm flipV="1">
                      <a:off x="2915816" y="3500976"/>
                      <a:ext cx="360040" cy="32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sp>
                  <p:nvSpPr>
                    <p:cNvPr id="41" name="橢圓 40"/>
                    <p:cNvSpPr/>
                    <p:nvPr/>
                  </p:nvSpPr>
                  <p:spPr bwMode="auto">
                    <a:xfrm>
                      <a:off x="2339752" y="3212976"/>
                      <a:ext cx="576064" cy="576064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39" name="橢圓 38"/>
                  <p:cNvSpPr/>
                  <p:nvPr/>
                </p:nvSpPr>
                <p:spPr bwMode="auto">
                  <a:xfrm>
                    <a:off x="5076056" y="3212912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4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cxnSp>
            <p:nvCxnSpPr>
              <p:cNvPr id="46" name="直線單箭頭接點 45"/>
              <p:cNvCxnSpPr/>
              <p:nvPr/>
            </p:nvCxnSpPr>
            <p:spPr bwMode="auto">
              <a:xfrm flipV="1">
                <a:off x="5652120" y="3860888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7" name="橢圓 46"/>
              <p:cNvSpPr/>
              <p:nvPr/>
            </p:nvSpPr>
            <p:spPr bwMode="auto">
              <a:xfrm>
                <a:off x="6039780" y="357301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5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48" name="直線單箭頭接點 47"/>
            <p:cNvCxnSpPr/>
            <p:nvPr/>
          </p:nvCxnSpPr>
          <p:spPr bwMode="auto">
            <a:xfrm flipV="1">
              <a:off x="6621182" y="3572920"/>
              <a:ext cx="360040" cy="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0" name="橢圓 49"/>
            <p:cNvSpPr/>
            <p:nvPr/>
          </p:nvSpPr>
          <p:spPr bwMode="auto">
            <a:xfrm>
              <a:off x="6964454" y="3284984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6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52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8" name="文字方塊 27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7" y="1282070"/>
            <a:ext cx="5972175" cy="193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26" y="4149080"/>
            <a:ext cx="8448675" cy="23336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79512" y="3284984"/>
            <a:ext cx="7361006" cy="580750"/>
            <a:chOff x="179512" y="3284984"/>
            <a:chExt cx="7361006" cy="580750"/>
          </a:xfrm>
        </p:grpSpPr>
        <p:grpSp>
          <p:nvGrpSpPr>
            <p:cNvPr id="2" name="群組 1"/>
            <p:cNvGrpSpPr/>
            <p:nvPr/>
          </p:nvGrpSpPr>
          <p:grpSpPr>
            <a:xfrm>
              <a:off x="179512" y="3284984"/>
              <a:ext cx="6436332" cy="580750"/>
              <a:chOff x="179512" y="3568330"/>
              <a:chExt cx="6436332" cy="580750"/>
            </a:xfrm>
          </p:grpSpPr>
          <p:grpSp>
            <p:nvGrpSpPr>
              <p:cNvPr id="23" name="群組 22"/>
              <p:cNvGrpSpPr/>
              <p:nvPr/>
            </p:nvGrpSpPr>
            <p:grpSpPr>
              <a:xfrm>
                <a:off x="179512" y="3568330"/>
                <a:ext cx="5472608" cy="580750"/>
                <a:chOff x="179512" y="3645024"/>
                <a:chExt cx="5472608" cy="580750"/>
              </a:xfrm>
            </p:grpSpPr>
            <p:sp>
              <p:nvSpPr>
                <p:cNvPr id="24" name="圓角化對角線角落矩形 23"/>
                <p:cNvSpPr/>
                <p:nvPr/>
              </p:nvSpPr>
              <p:spPr bwMode="auto">
                <a:xfrm>
                  <a:off x="179512" y="3645024"/>
                  <a:ext cx="1872208" cy="576000"/>
                </a:xfrm>
                <a:prstGeom prst="round2DiagRect">
                  <a:avLst>
                    <a:gd name="adj1" fmla="val 29825"/>
                    <a:gd name="adj2" fmla="val 0"/>
                  </a:avLst>
                </a:prstGeom>
                <a:gradFill flip="none" rotWithShape="1"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13500000" scaled="1"/>
                  <a:tileRect/>
                </a:gradFill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0" rIns="9144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di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TW" altLang="en-US" sz="3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" charset="0"/>
                    </a:rPr>
                    <a:t>教學建議</a:t>
                  </a:r>
                </a:p>
              </p:txBody>
            </p:sp>
            <p:grpSp>
              <p:nvGrpSpPr>
                <p:cNvPr id="25" name="群組 24"/>
                <p:cNvGrpSpPr/>
                <p:nvPr/>
              </p:nvGrpSpPr>
              <p:grpSpPr>
                <a:xfrm>
                  <a:off x="2339752" y="3649646"/>
                  <a:ext cx="3312368" cy="576128"/>
                  <a:chOff x="2339752" y="3212912"/>
                  <a:chExt cx="3312368" cy="576128"/>
                </a:xfrm>
              </p:grpSpPr>
              <p:grpSp>
                <p:nvGrpSpPr>
                  <p:cNvPr id="26" name="群組 25"/>
                  <p:cNvGrpSpPr/>
                  <p:nvPr/>
                </p:nvGrpSpPr>
                <p:grpSpPr>
                  <a:xfrm>
                    <a:off x="2339752" y="3212976"/>
                    <a:ext cx="936104" cy="576064"/>
                    <a:chOff x="2339752" y="3212976"/>
                    <a:chExt cx="936104" cy="576064"/>
                  </a:xfrm>
                </p:grpSpPr>
                <p:cxnSp>
                  <p:nvCxnSpPr>
                    <p:cNvPr id="53" name="直線單箭頭接點 52"/>
                    <p:cNvCxnSpPr>
                      <a:stCxn id="54" idx="6"/>
                    </p:cNvCxnSpPr>
                    <p:nvPr/>
                  </p:nvCxnSpPr>
                  <p:spPr bwMode="auto">
                    <a:xfrm flipV="1">
                      <a:off x="2915816" y="3500976"/>
                      <a:ext cx="360040" cy="32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sp>
                  <p:nvSpPr>
                    <p:cNvPr id="54" name="橢圓 53"/>
                    <p:cNvSpPr/>
                    <p:nvPr/>
                  </p:nvSpPr>
                  <p:spPr bwMode="auto">
                    <a:xfrm>
                      <a:off x="2339752" y="3212976"/>
                      <a:ext cx="576064" cy="576064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6" name="群組 45"/>
                  <p:cNvGrpSpPr/>
                  <p:nvPr/>
                </p:nvGrpSpPr>
                <p:grpSpPr>
                  <a:xfrm>
                    <a:off x="3248236" y="3212912"/>
                    <a:ext cx="936104" cy="576064"/>
                    <a:chOff x="2339752" y="3212976"/>
                    <a:chExt cx="936104" cy="576064"/>
                  </a:xfrm>
                </p:grpSpPr>
                <p:cxnSp>
                  <p:nvCxnSpPr>
                    <p:cNvPr id="51" name="直線單箭頭接點 50"/>
                    <p:cNvCxnSpPr>
                      <a:stCxn id="52" idx="6"/>
                    </p:cNvCxnSpPr>
                    <p:nvPr/>
                  </p:nvCxnSpPr>
                  <p:spPr bwMode="auto">
                    <a:xfrm flipV="1">
                      <a:off x="2915816" y="3500976"/>
                      <a:ext cx="360040" cy="32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sp>
                  <p:nvSpPr>
                    <p:cNvPr id="52" name="橢圓 51"/>
                    <p:cNvSpPr/>
                    <p:nvPr/>
                  </p:nvSpPr>
                  <p:spPr bwMode="auto">
                    <a:xfrm>
                      <a:off x="2339752" y="3212976"/>
                      <a:ext cx="576064" cy="576064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7" name="群組 46"/>
                  <p:cNvGrpSpPr/>
                  <p:nvPr/>
                </p:nvGrpSpPr>
                <p:grpSpPr>
                  <a:xfrm>
                    <a:off x="4167572" y="3212976"/>
                    <a:ext cx="936104" cy="576064"/>
                    <a:chOff x="2339752" y="3212976"/>
                    <a:chExt cx="936104" cy="576064"/>
                  </a:xfrm>
                </p:grpSpPr>
                <p:cxnSp>
                  <p:nvCxnSpPr>
                    <p:cNvPr id="49" name="直線單箭頭接點 48"/>
                    <p:cNvCxnSpPr>
                      <a:stCxn id="50" idx="6"/>
                    </p:cNvCxnSpPr>
                    <p:nvPr/>
                  </p:nvCxnSpPr>
                  <p:spPr bwMode="auto">
                    <a:xfrm flipV="1">
                      <a:off x="2915816" y="3500976"/>
                      <a:ext cx="360040" cy="32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sp>
                  <p:nvSpPr>
                    <p:cNvPr id="50" name="橢圓 49"/>
                    <p:cNvSpPr/>
                    <p:nvPr/>
                  </p:nvSpPr>
                  <p:spPr bwMode="auto">
                    <a:xfrm>
                      <a:off x="2339752" y="3212976"/>
                      <a:ext cx="576064" cy="57606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48" name="橢圓 47"/>
                  <p:cNvSpPr/>
                  <p:nvPr/>
                </p:nvSpPr>
                <p:spPr bwMode="auto">
                  <a:xfrm>
                    <a:off x="5076056" y="3212912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4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cxnSp>
            <p:nvCxnSpPr>
              <p:cNvPr id="71" name="直線單箭頭接點 70"/>
              <p:cNvCxnSpPr/>
              <p:nvPr/>
            </p:nvCxnSpPr>
            <p:spPr bwMode="auto">
              <a:xfrm flipV="1">
                <a:off x="5652120" y="3860888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2" name="橢圓 71"/>
              <p:cNvSpPr/>
              <p:nvPr/>
            </p:nvSpPr>
            <p:spPr bwMode="auto">
              <a:xfrm>
                <a:off x="6039780" y="357301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5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33" name="直線單箭頭接點 32"/>
            <p:cNvCxnSpPr/>
            <p:nvPr/>
          </p:nvCxnSpPr>
          <p:spPr bwMode="auto">
            <a:xfrm flipV="1">
              <a:off x="6621182" y="3572920"/>
              <a:ext cx="360040" cy="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橢圓 34"/>
            <p:cNvSpPr/>
            <p:nvPr/>
          </p:nvSpPr>
          <p:spPr bwMode="auto">
            <a:xfrm>
              <a:off x="6964454" y="3284984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6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18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8" name="文字方塊 27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7" y="1282070"/>
            <a:ext cx="5972175" cy="193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7772400" cy="21812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79512" y="3284984"/>
            <a:ext cx="7361006" cy="580750"/>
            <a:chOff x="179512" y="3284984"/>
            <a:chExt cx="7361006" cy="580750"/>
          </a:xfrm>
        </p:grpSpPr>
        <p:cxnSp>
          <p:nvCxnSpPr>
            <p:cNvPr id="55" name="直線單箭頭接點 54"/>
            <p:cNvCxnSpPr/>
            <p:nvPr/>
          </p:nvCxnSpPr>
          <p:spPr bwMode="auto">
            <a:xfrm flipV="1">
              <a:off x="5652120" y="3573016"/>
              <a:ext cx="360040" cy="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" name="群組 1"/>
            <p:cNvGrpSpPr/>
            <p:nvPr/>
          </p:nvGrpSpPr>
          <p:grpSpPr>
            <a:xfrm>
              <a:off x="179512" y="3284984"/>
              <a:ext cx="6436332" cy="580750"/>
              <a:chOff x="179512" y="3573016"/>
              <a:chExt cx="6436332" cy="580750"/>
            </a:xfrm>
          </p:grpSpPr>
          <p:grpSp>
            <p:nvGrpSpPr>
              <p:cNvPr id="31" name="群組 30"/>
              <p:cNvGrpSpPr/>
              <p:nvPr/>
            </p:nvGrpSpPr>
            <p:grpSpPr>
              <a:xfrm>
                <a:off x="179512" y="3573016"/>
                <a:ext cx="5472608" cy="580750"/>
                <a:chOff x="179512" y="3645024"/>
                <a:chExt cx="5472608" cy="580750"/>
              </a:xfrm>
            </p:grpSpPr>
            <p:sp>
              <p:nvSpPr>
                <p:cNvPr id="33" name="圓角化對角線角落矩形 32"/>
                <p:cNvSpPr/>
                <p:nvPr/>
              </p:nvSpPr>
              <p:spPr bwMode="auto">
                <a:xfrm>
                  <a:off x="179512" y="3645024"/>
                  <a:ext cx="1872208" cy="576000"/>
                </a:xfrm>
                <a:prstGeom prst="round2DiagRect">
                  <a:avLst>
                    <a:gd name="adj1" fmla="val 29825"/>
                    <a:gd name="adj2" fmla="val 0"/>
                  </a:avLst>
                </a:prstGeom>
                <a:gradFill flip="none" rotWithShape="1"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13500000" scaled="1"/>
                  <a:tileRect/>
                </a:gradFill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0" rIns="9144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di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TW" altLang="en-US" sz="3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" charset="0"/>
                    </a:rPr>
                    <a:t>教學建議</a:t>
                  </a:r>
                </a:p>
              </p:txBody>
            </p:sp>
            <p:grpSp>
              <p:nvGrpSpPr>
                <p:cNvPr id="34" name="群組 33"/>
                <p:cNvGrpSpPr/>
                <p:nvPr/>
              </p:nvGrpSpPr>
              <p:grpSpPr>
                <a:xfrm>
                  <a:off x="2339752" y="3649646"/>
                  <a:ext cx="3312368" cy="576128"/>
                  <a:chOff x="2339752" y="3212912"/>
                  <a:chExt cx="3312368" cy="576128"/>
                </a:xfrm>
              </p:grpSpPr>
              <p:grpSp>
                <p:nvGrpSpPr>
                  <p:cNvPr id="35" name="群組 34"/>
                  <p:cNvGrpSpPr/>
                  <p:nvPr/>
                </p:nvGrpSpPr>
                <p:grpSpPr>
                  <a:xfrm>
                    <a:off x="2339752" y="3212976"/>
                    <a:ext cx="936104" cy="576064"/>
                    <a:chOff x="2339752" y="3212976"/>
                    <a:chExt cx="936104" cy="576064"/>
                  </a:xfrm>
                </p:grpSpPr>
                <p:cxnSp>
                  <p:nvCxnSpPr>
                    <p:cNvPr id="44" name="直線單箭頭接點 43"/>
                    <p:cNvCxnSpPr>
                      <a:stCxn id="45" idx="6"/>
                    </p:cNvCxnSpPr>
                    <p:nvPr/>
                  </p:nvCxnSpPr>
                  <p:spPr bwMode="auto">
                    <a:xfrm flipV="1">
                      <a:off x="2915816" y="3500976"/>
                      <a:ext cx="360040" cy="32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sp>
                  <p:nvSpPr>
                    <p:cNvPr id="45" name="橢圓 44"/>
                    <p:cNvSpPr/>
                    <p:nvPr/>
                  </p:nvSpPr>
                  <p:spPr bwMode="auto">
                    <a:xfrm>
                      <a:off x="2339752" y="3212976"/>
                      <a:ext cx="576064" cy="576064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6" name="群組 35"/>
                  <p:cNvGrpSpPr/>
                  <p:nvPr/>
                </p:nvGrpSpPr>
                <p:grpSpPr>
                  <a:xfrm>
                    <a:off x="3248236" y="3212912"/>
                    <a:ext cx="936104" cy="576064"/>
                    <a:chOff x="2339752" y="3212976"/>
                    <a:chExt cx="936104" cy="576064"/>
                  </a:xfrm>
                </p:grpSpPr>
                <p:cxnSp>
                  <p:nvCxnSpPr>
                    <p:cNvPr id="42" name="直線單箭頭接點 41"/>
                    <p:cNvCxnSpPr>
                      <a:stCxn id="43" idx="6"/>
                    </p:cNvCxnSpPr>
                    <p:nvPr/>
                  </p:nvCxnSpPr>
                  <p:spPr bwMode="auto">
                    <a:xfrm flipV="1">
                      <a:off x="2915816" y="3500976"/>
                      <a:ext cx="360040" cy="32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sp>
                  <p:nvSpPr>
                    <p:cNvPr id="43" name="橢圓 42"/>
                    <p:cNvSpPr/>
                    <p:nvPr/>
                  </p:nvSpPr>
                  <p:spPr bwMode="auto">
                    <a:xfrm>
                      <a:off x="2339752" y="3212976"/>
                      <a:ext cx="576064" cy="576064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8" name="群組 37"/>
                  <p:cNvGrpSpPr/>
                  <p:nvPr/>
                </p:nvGrpSpPr>
                <p:grpSpPr>
                  <a:xfrm>
                    <a:off x="4167572" y="3212976"/>
                    <a:ext cx="936104" cy="576064"/>
                    <a:chOff x="2339752" y="3212976"/>
                    <a:chExt cx="936104" cy="576064"/>
                  </a:xfrm>
                </p:grpSpPr>
                <p:cxnSp>
                  <p:nvCxnSpPr>
                    <p:cNvPr id="40" name="直線單箭頭接點 39"/>
                    <p:cNvCxnSpPr>
                      <a:stCxn id="41" idx="6"/>
                    </p:cNvCxnSpPr>
                    <p:nvPr/>
                  </p:nvCxnSpPr>
                  <p:spPr bwMode="auto">
                    <a:xfrm flipV="1">
                      <a:off x="2915816" y="3500976"/>
                      <a:ext cx="360040" cy="32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sp>
                  <p:nvSpPr>
                    <p:cNvPr id="41" name="橢圓 40"/>
                    <p:cNvSpPr/>
                    <p:nvPr/>
                  </p:nvSpPr>
                  <p:spPr bwMode="auto">
                    <a:xfrm>
                      <a:off x="2339752" y="3212976"/>
                      <a:ext cx="576064" cy="576064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39" name="橢圓 38"/>
                  <p:cNvSpPr/>
                  <p:nvPr/>
                </p:nvSpPr>
                <p:spPr bwMode="auto">
                  <a:xfrm>
                    <a:off x="5076056" y="3212912"/>
                    <a:ext cx="576064" cy="576064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4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56" name="橢圓 55"/>
              <p:cNvSpPr/>
              <p:nvPr/>
            </p:nvSpPr>
            <p:spPr bwMode="auto">
              <a:xfrm>
                <a:off x="6039780" y="357301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5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46" name="直線單箭頭接點 45"/>
            <p:cNvCxnSpPr/>
            <p:nvPr/>
          </p:nvCxnSpPr>
          <p:spPr bwMode="auto">
            <a:xfrm flipV="1">
              <a:off x="6621182" y="3572920"/>
              <a:ext cx="360040" cy="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8" name="橢圓 47"/>
            <p:cNvSpPr/>
            <p:nvPr/>
          </p:nvSpPr>
          <p:spPr bwMode="auto">
            <a:xfrm>
              <a:off x="6964454" y="3284984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6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62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56266" y="730414"/>
            <a:ext cx="213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：王麗娟鳳珠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3" name="群組 13"/>
          <p:cNvGrpSpPr/>
          <p:nvPr/>
        </p:nvGrpSpPr>
        <p:grpSpPr>
          <a:xfrm>
            <a:off x="-40446" y="3573016"/>
            <a:ext cx="8788910" cy="3284984"/>
            <a:chOff x="-40446" y="3573016"/>
            <a:chExt cx="8788910" cy="3284984"/>
          </a:xfrm>
        </p:grpSpPr>
        <p:grpSp>
          <p:nvGrpSpPr>
            <p:cNvPr id="4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1619672" y="3573016"/>
              <a:ext cx="7128792" cy="2160240"/>
            </a:xfrm>
            <a:prstGeom prst="cloudCallout">
              <a:avLst>
                <a:gd name="adj1" fmla="val -41897"/>
                <a:gd name="adj2" fmla="val 56369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319261" y="4005064"/>
              <a:ext cx="60200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3200" dirty="0" smtClean="0"/>
                <a:t>本題是評量學生利用小數乘法直式算則解題的能力。</a:t>
              </a:r>
              <a:endParaRPr lang="zh-TW" altLang="en-US" sz="3200" dirty="0"/>
            </a:p>
          </p:txBody>
        </p:sp>
      </p:grpSp>
      <p:grpSp>
        <p:nvGrpSpPr>
          <p:cNvPr id="8" name="群組 15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7" name="文字方塊 16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445"/>
          <a:stretch>
            <a:fillRect/>
          </a:stretch>
        </p:blipFill>
        <p:spPr bwMode="auto">
          <a:xfrm>
            <a:off x="-36" y="1071546"/>
            <a:ext cx="7823333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42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8" name="文字方塊 27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7" y="1282070"/>
            <a:ext cx="5972175" cy="193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7" y="4077072"/>
            <a:ext cx="8191500" cy="20669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5" y="3998009"/>
            <a:ext cx="7270823" cy="123119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7" y="5451625"/>
            <a:ext cx="6140703" cy="121773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179512" y="3284984"/>
            <a:ext cx="7361006" cy="576128"/>
            <a:chOff x="179512" y="3284984"/>
            <a:chExt cx="7361006" cy="576128"/>
          </a:xfrm>
        </p:grpSpPr>
        <p:grpSp>
          <p:nvGrpSpPr>
            <p:cNvPr id="23" name="群組 22"/>
            <p:cNvGrpSpPr/>
            <p:nvPr/>
          </p:nvGrpSpPr>
          <p:grpSpPr>
            <a:xfrm>
              <a:off x="179512" y="3284984"/>
              <a:ext cx="6431572" cy="576128"/>
              <a:chOff x="179512" y="3212912"/>
              <a:chExt cx="6431572" cy="576128"/>
            </a:xfrm>
          </p:grpSpPr>
          <p:sp>
            <p:nvSpPr>
              <p:cNvPr id="24" name="圓角化對角線角落矩形 23"/>
              <p:cNvSpPr/>
              <p:nvPr/>
            </p:nvSpPr>
            <p:spPr bwMode="auto">
              <a:xfrm>
                <a:off x="179512" y="3212976"/>
                <a:ext cx="1872208" cy="576000"/>
              </a:xfrm>
              <a:prstGeom prst="round2DiagRect">
                <a:avLst>
                  <a:gd name="adj1" fmla="val 29825"/>
                  <a:gd name="adj2" fmla="val 0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13500000" scaled="1"/>
                <a:tileRect/>
              </a:gra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0" rIns="9144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30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charset="0"/>
                  </a:rPr>
                  <a:t>教學建議</a:t>
                </a:r>
              </a:p>
            </p:txBody>
          </p:sp>
          <p:grpSp>
            <p:nvGrpSpPr>
              <p:cNvPr id="25" name="群組 24"/>
              <p:cNvGrpSpPr/>
              <p:nvPr/>
            </p:nvGrpSpPr>
            <p:grpSpPr>
              <a:xfrm>
                <a:off x="2339752" y="3212912"/>
                <a:ext cx="4271332" cy="576128"/>
                <a:chOff x="2339752" y="3212912"/>
                <a:chExt cx="4271332" cy="576128"/>
              </a:xfrm>
            </p:grpSpPr>
            <p:grpSp>
              <p:nvGrpSpPr>
                <p:cNvPr id="26" name="群組 25"/>
                <p:cNvGrpSpPr/>
                <p:nvPr/>
              </p:nvGrpSpPr>
              <p:grpSpPr>
                <a:xfrm>
                  <a:off x="233975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56" name="直線單箭頭接點 55"/>
                  <p:cNvCxnSpPr>
                    <a:stCxn id="57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57" name="橢圓 56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1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6" name="群組 45"/>
                <p:cNvGrpSpPr/>
                <p:nvPr/>
              </p:nvGrpSpPr>
              <p:grpSpPr>
                <a:xfrm>
                  <a:off x="3248236" y="3212912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54" name="直線單箭頭接點 53"/>
                  <p:cNvCxnSpPr>
                    <a:stCxn id="55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55" name="橢圓 54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</a:rPr>
                      <a:t>2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7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7" name="群組 46"/>
                <p:cNvGrpSpPr/>
                <p:nvPr/>
              </p:nvGrpSpPr>
              <p:grpSpPr>
                <a:xfrm>
                  <a:off x="416757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52" name="直線單箭頭接點 51"/>
                  <p:cNvCxnSpPr>
                    <a:stCxn id="53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53" name="橢圓 52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3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48" name="橢圓 47"/>
                <p:cNvSpPr/>
                <p:nvPr/>
              </p:nvSpPr>
              <p:spPr bwMode="auto">
                <a:xfrm>
                  <a:off x="6035020" y="3212912"/>
                  <a:ext cx="576064" cy="57606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5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49" name="群組 48"/>
                <p:cNvGrpSpPr/>
                <p:nvPr/>
              </p:nvGrpSpPr>
              <p:grpSpPr>
                <a:xfrm>
                  <a:off x="5110346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50" name="直線單箭頭接點 49"/>
                  <p:cNvCxnSpPr>
                    <a:stCxn id="51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51" name="橢圓 50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4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</p:grpSp>
        <p:cxnSp>
          <p:nvCxnSpPr>
            <p:cNvPr id="33" name="直線單箭頭接點 32"/>
            <p:cNvCxnSpPr/>
            <p:nvPr/>
          </p:nvCxnSpPr>
          <p:spPr bwMode="auto">
            <a:xfrm flipV="1">
              <a:off x="6621182" y="3572920"/>
              <a:ext cx="360040" cy="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橢圓 34"/>
            <p:cNvSpPr/>
            <p:nvPr/>
          </p:nvSpPr>
          <p:spPr bwMode="auto">
            <a:xfrm>
              <a:off x="6964454" y="3284984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6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74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8" name="文字方塊 27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7" y="1282070"/>
            <a:ext cx="5972175" cy="193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179512" y="3284984"/>
            <a:ext cx="7361006" cy="576128"/>
            <a:chOff x="179512" y="3284984"/>
            <a:chExt cx="7361006" cy="576128"/>
          </a:xfrm>
        </p:grpSpPr>
        <p:grpSp>
          <p:nvGrpSpPr>
            <p:cNvPr id="23" name="群組 22"/>
            <p:cNvGrpSpPr/>
            <p:nvPr/>
          </p:nvGrpSpPr>
          <p:grpSpPr>
            <a:xfrm>
              <a:off x="179512" y="3284984"/>
              <a:ext cx="6431572" cy="576128"/>
              <a:chOff x="179512" y="3212912"/>
              <a:chExt cx="6431572" cy="576128"/>
            </a:xfrm>
          </p:grpSpPr>
          <p:sp>
            <p:nvSpPr>
              <p:cNvPr id="24" name="圓角化對角線角落矩形 23"/>
              <p:cNvSpPr/>
              <p:nvPr/>
            </p:nvSpPr>
            <p:spPr bwMode="auto">
              <a:xfrm>
                <a:off x="179512" y="3212976"/>
                <a:ext cx="1872208" cy="576000"/>
              </a:xfrm>
              <a:prstGeom prst="round2DiagRect">
                <a:avLst>
                  <a:gd name="adj1" fmla="val 29825"/>
                  <a:gd name="adj2" fmla="val 0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13500000" scaled="1"/>
                <a:tileRect/>
              </a:gra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0" rIns="9144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30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charset="0"/>
                  </a:rPr>
                  <a:t>教學建議</a:t>
                </a:r>
              </a:p>
            </p:txBody>
          </p:sp>
          <p:grpSp>
            <p:nvGrpSpPr>
              <p:cNvPr id="25" name="群組 24"/>
              <p:cNvGrpSpPr/>
              <p:nvPr/>
            </p:nvGrpSpPr>
            <p:grpSpPr>
              <a:xfrm>
                <a:off x="2339752" y="3212912"/>
                <a:ext cx="4271332" cy="576128"/>
                <a:chOff x="2339752" y="3212912"/>
                <a:chExt cx="4271332" cy="576128"/>
              </a:xfrm>
            </p:grpSpPr>
            <p:grpSp>
              <p:nvGrpSpPr>
                <p:cNvPr id="26" name="群組 25"/>
                <p:cNvGrpSpPr/>
                <p:nvPr/>
              </p:nvGrpSpPr>
              <p:grpSpPr>
                <a:xfrm>
                  <a:off x="233975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56" name="直線單箭頭接點 55"/>
                  <p:cNvCxnSpPr>
                    <a:stCxn id="57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57" name="橢圓 56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1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6" name="群組 45"/>
                <p:cNvGrpSpPr/>
                <p:nvPr/>
              </p:nvGrpSpPr>
              <p:grpSpPr>
                <a:xfrm>
                  <a:off x="3248236" y="3212912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54" name="直線單箭頭接點 53"/>
                  <p:cNvCxnSpPr>
                    <a:stCxn id="55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55" name="橢圓 54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</a:rPr>
                      <a:t>2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7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7" name="群組 46"/>
                <p:cNvGrpSpPr/>
                <p:nvPr/>
              </p:nvGrpSpPr>
              <p:grpSpPr>
                <a:xfrm>
                  <a:off x="416757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52" name="直線單箭頭接點 51"/>
                  <p:cNvCxnSpPr>
                    <a:stCxn id="53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53" name="橢圓 52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3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48" name="橢圓 47"/>
                <p:cNvSpPr/>
                <p:nvPr/>
              </p:nvSpPr>
              <p:spPr bwMode="auto">
                <a:xfrm>
                  <a:off x="6035020" y="3212912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5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49" name="群組 48"/>
                <p:cNvGrpSpPr/>
                <p:nvPr/>
              </p:nvGrpSpPr>
              <p:grpSpPr>
                <a:xfrm>
                  <a:off x="5110346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50" name="直線單箭頭接點 49"/>
                  <p:cNvCxnSpPr>
                    <a:stCxn id="51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51" name="橢圓 50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4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</p:grpSp>
        <p:cxnSp>
          <p:nvCxnSpPr>
            <p:cNvPr id="32" name="直線單箭頭接點 31"/>
            <p:cNvCxnSpPr/>
            <p:nvPr/>
          </p:nvCxnSpPr>
          <p:spPr bwMode="auto">
            <a:xfrm flipV="1">
              <a:off x="6621182" y="3572920"/>
              <a:ext cx="360040" cy="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橢圓 33"/>
            <p:cNvSpPr/>
            <p:nvPr/>
          </p:nvSpPr>
          <p:spPr bwMode="auto">
            <a:xfrm>
              <a:off x="6964454" y="3284984"/>
              <a:ext cx="576064" cy="576064"/>
            </a:xfrm>
            <a:prstGeom prst="ellipse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charset="0"/>
                </a:rPr>
                <a:t>6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077072"/>
            <a:ext cx="8591550" cy="21431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4" name="文字方塊 3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8" name="文字方塊 27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sp>
        <p:nvSpPr>
          <p:cNvPr id="25" name="圓角化對角線角落矩形 24"/>
          <p:cNvSpPr/>
          <p:nvPr/>
        </p:nvSpPr>
        <p:spPr bwMode="auto">
          <a:xfrm>
            <a:off x="323528" y="1191357"/>
            <a:ext cx="2088232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CC"/>
              </a:gs>
              <a:gs pos="100000">
                <a:srgbClr val="000048"/>
              </a:gs>
            </a:gsLst>
            <a:lin ang="13500000" scaled="1"/>
            <a:tileRect/>
          </a:gradFill>
          <a:ln w="28575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精熟學習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832257" y="1907421"/>
                <a:ext cx="526106" cy="1014317"/>
              </a:xfrm>
              <a:prstGeom prst="rect">
                <a:avLst/>
              </a:prstGeom>
              <a:solidFill>
                <a:srgbClr val="66FF66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257" y="1907421"/>
                <a:ext cx="526106" cy="10143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991309" y="1907421"/>
                <a:ext cx="526106" cy="1017523"/>
              </a:xfrm>
              <a:prstGeom prst="rect">
                <a:avLst/>
              </a:prstGeom>
              <a:solidFill>
                <a:srgbClr val="66FF66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309" y="1907421"/>
                <a:ext cx="526106" cy="10175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621408" y="1907420"/>
                <a:ext cx="526106" cy="1014317"/>
              </a:xfrm>
              <a:prstGeom prst="rect">
                <a:avLst/>
              </a:prstGeom>
              <a:solidFill>
                <a:srgbClr val="66FF66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408" y="1907420"/>
                <a:ext cx="526106" cy="10143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160058" y="1903068"/>
                <a:ext cx="526106" cy="1017523"/>
              </a:xfrm>
              <a:prstGeom prst="rect">
                <a:avLst/>
              </a:prstGeom>
              <a:solidFill>
                <a:srgbClr val="66FF66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058" y="1903068"/>
                <a:ext cx="526106" cy="10175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331670" y="1907421"/>
                <a:ext cx="526106" cy="1014317"/>
              </a:xfrm>
              <a:prstGeom prst="rect">
                <a:avLst/>
              </a:prstGeom>
              <a:solidFill>
                <a:srgbClr val="66FF66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70" y="1907421"/>
                <a:ext cx="526106" cy="10143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340185" y="1907421"/>
                <a:ext cx="526106" cy="1017523"/>
              </a:xfrm>
              <a:prstGeom prst="rect">
                <a:avLst/>
              </a:prstGeom>
              <a:solidFill>
                <a:srgbClr val="66FF66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185" y="1907421"/>
                <a:ext cx="526106" cy="101752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228184" y="3400002"/>
                <a:ext cx="981359" cy="102752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400002"/>
                <a:ext cx="981359" cy="10275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23528" y="3414589"/>
                <a:ext cx="981359" cy="101752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414589"/>
                <a:ext cx="981359" cy="101752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187503" y="3390000"/>
                <a:ext cx="981359" cy="102752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/>
                            </a:rPr>
                            <m:t>75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503" y="3390000"/>
                <a:ext cx="981359" cy="102752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752785" y="3400002"/>
                <a:ext cx="981359" cy="101752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/>
                            </a:rPr>
                            <m:t>60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785" y="3400002"/>
                <a:ext cx="981359" cy="101752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7611487" y="3389999"/>
                <a:ext cx="1208985" cy="102752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/>
                            </a:rPr>
                            <m:t>125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487" y="3389999"/>
                <a:ext cx="1208985" cy="102752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605958" y="3409587"/>
                <a:ext cx="1208984" cy="102752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/>
                            </a:rPr>
                            <m:t>375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958" y="3409587"/>
                <a:ext cx="1208984" cy="102752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835220" y="5001313"/>
                <a:ext cx="1119217" cy="584775"/>
              </a:xfrm>
              <a:prstGeom prst="rect">
                <a:avLst/>
              </a:prstGeom>
              <a:solidFill>
                <a:srgbClr val="66CCFF"/>
              </a:solidFill>
              <a:ln>
                <a:solidFill>
                  <a:srgbClr val="00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/>
                        </a:rPr>
                        <m:t>2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5%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220" y="5001313"/>
                <a:ext cx="1119217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619672" y="5004464"/>
                <a:ext cx="1119217" cy="584775"/>
              </a:xfrm>
              <a:prstGeom prst="rect">
                <a:avLst/>
              </a:prstGeom>
              <a:solidFill>
                <a:srgbClr val="66CCFF"/>
              </a:solidFill>
              <a:ln>
                <a:solidFill>
                  <a:srgbClr val="00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/>
                        </a:rPr>
                        <m:t>2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0%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004464"/>
                <a:ext cx="1119217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12453" y="5004465"/>
                <a:ext cx="1119217" cy="584775"/>
              </a:xfrm>
              <a:prstGeom prst="rect">
                <a:avLst/>
              </a:prstGeom>
              <a:solidFill>
                <a:srgbClr val="66CCFF"/>
              </a:solidFill>
              <a:ln>
                <a:solidFill>
                  <a:srgbClr val="00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/>
                        </a:rPr>
                        <m:t>7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5%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53" y="5004465"/>
                <a:ext cx="1119217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722849" y="5002007"/>
                <a:ext cx="1119217" cy="584775"/>
              </a:xfrm>
              <a:prstGeom prst="rect">
                <a:avLst/>
              </a:prstGeom>
              <a:solidFill>
                <a:srgbClr val="66CCFF"/>
              </a:solidFill>
              <a:ln>
                <a:solidFill>
                  <a:srgbClr val="00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/>
                        </a:rPr>
                        <m:t>6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0%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849" y="5002007"/>
                <a:ext cx="1119217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007757" y="5004465"/>
                <a:ext cx="1431802" cy="584775"/>
              </a:xfrm>
              <a:prstGeom prst="rect">
                <a:avLst/>
              </a:prstGeom>
              <a:solidFill>
                <a:srgbClr val="66CCFF"/>
              </a:solidFill>
              <a:ln>
                <a:solidFill>
                  <a:srgbClr val="00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/>
                        </a:rPr>
                        <m:t>1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2.5%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757" y="5004465"/>
                <a:ext cx="1431802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135962" y="5001445"/>
                <a:ext cx="1431802" cy="584775"/>
              </a:xfrm>
              <a:prstGeom prst="rect">
                <a:avLst/>
              </a:prstGeom>
              <a:solidFill>
                <a:srgbClr val="66CCFF"/>
              </a:solidFill>
              <a:ln>
                <a:solidFill>
                  <a:srgbClr val="00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/>
                        </a:rPr>
                        <m:t>3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.75%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962" y="5001445"/>
                <a:ext cx="1431802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66691" y="6068629"/>
                <a:ext cx="1066318" cy="584775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rgbClr val="99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/>
                        </a:rPr>
                        <m:t>0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.25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91" y="6068629"/>
                <a:ext cx="1066318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>
                <a:solidFill>
                  <a:srgbClr val="99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3541741" y="6068626"/>
                <a:ext cx="838691" cy="584775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rgbClr val="99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/>
                        </a:rPr>
                        <m:t>0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.2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741" y="6068626"/>
                <a:ext cx="838691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solidFill>
                  <a:srgbClr val="99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712601" y="6068629"/>
                <a:ext cx="1066318" cy="584775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rgbClr val="99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/>
                        </a:rPr>
                        <m:t>0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.75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601" y="6068629"/>
                <a:ext cx="1066318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solidFill>
                  <a:srgbClr val="99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6094950" y="6068625"/>
                <a:ext cx="838691" cy="584775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rgbClr val="99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/>
                        </a:rPr>
                        <m:t>0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.6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950" y="6068625"/>
                <a:ext cx="838691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>
                <a:solidFill>
                  <a:srgbClr val="99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7310504" y="6084585"/>
                <a:ext cx="1293944" cy="584775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rgbClr val="99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/>
                        </a:rPr>
                        <m:t>0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.125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504" y="6084585"/>
                <a:ext cx="1293944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solidFill>
                  <a:srgbClr val="99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1938434" y="6068627"/>
                <a:ext cx="1293944" cy="584775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rgbClr val="99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/>
                        </a:rPr>
                        <m:t>0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.375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434" y="6068627"/>
                <a:ext cx="1293944" cy="5847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>
                <a:solidFill>
                  <a:srgbClr val="9900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群組 39"/>
          <p:cNvGrpSpPr/>
          <p:nvPr/>
        </p:nvGrpSpPr>
        <p:grpSpPr>
          <a:xfrm>
            <a:off x="1594723" y="2921738"/>
            <a:ext cx="6621257" cy="3162847"/>
            <a:chOff x="1594723" y="2921738"/>
            <a:chExt cx="6621257" cy="3162847"/>
          </a:xfrm>
        </p:grpSpPr>
        <p:cxnSp>
          <p:nvCxnSpPr>
            <p:cNvPr id="8" name="直線接點 7"/>
            <p:cNvCxnSpPr>
              <a:stCxn id="13" idx="2"/>
              <a:endCxn id="19" idx="0"/>
            </p:cNvCxnSpPr>
            <p:nvPr/>
          </p:nvCxnSpPr>
          <p:spPr bwMode="auto">
            <a:xfrm>
              <a:off x="1594723" y="2921738"/>
              <a:ext cx="6621257" cy="4682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9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直線接點 34"/>
            <p:cNvCxnSpPr>
              <a:stCxn id="19" idx="2"/>
              <a:endCxn id="26" idx="0"/>
            </p:cNvCxnSpPr>
            <p:nvPr/>
          </p:nvCxnSpPr>
          <p:spPr bwMode="auto">
            <a:xfrm flipH="1">
              <a:off x="3723658" y="4417524"/>
              <a:ext cx="4492322" cy="5869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9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直線接點 37"/>
            <p:cNvCxnSpPr>
              <a:stCxn id="26" idx="2"/>
              <a:endCxn id="33" idx="0"/>
            </p:cNvCxnSpPr>
            <p:nvPr/>
          </p:nvCxnSpPr>
          <p:spPr bwMode="auto">
            <a:xfrm>
              <a:off x="3723658" y="5589240"/>
              <a:ext cx="4233818" cy="49534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9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群組 41"/>
          <p:cNvGrpSpPr/>
          <p:nvPr/>
        </p:nvGrpSpPr>
        <p:grpSpPr>
          <a:xfrm>
            <a:off x="772062" y="2960737"/>
            <a:ext cx="4473698" cy="3107892"/>
            <a:chOff x="619662" y="2808337"/>
            <a:chExt cx="4473698" cy="3107892"/>
          </a:xfrm>
        </p:grpSpPr>
        <p:cxnSp>
          <p:nvCxnSpPr>
            <p:cNvPr id="43" name="直線接點 42"/>
            <p:cNvCxnSpPr/>
            <p:nvPr/>
          </p:nvCxnSpPr>
          <p:spPr bwMode="auto">
            <a:xfrm>
              <a:off x="2732061" y="2808337"/>
              <a:ext cx="793722" cy="4682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直線接點 43"/>
            <p:cNvCxnSpPr>
              <a:stCxn id="17" idx="2"/>
              <a:endCxn id="23" idx="0"/>
            </p:cNvCxnSpPr>
            <p:nvPr/>
          </p:nvCxnSpPr>
          <p:spPr bwMode="auto">
            <a:xfrm flipH="1">
              <a:off x="619662" y="4265125"/>
              <a:ext cx="2906121" cy="58694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直線接點 44"/>
            <p:cNvCxnSpPr>
              <a:stCxn id="23" idx="2"/>
              <a:endCxn id="31" idx="0"/>
            </p:cNvCxnSpPr>
            <p:nvPr/>
          </p:nvCxnSpPr>
          <p:spPr bwMode="auto">
            <a:xfrm>
              <a:off x="619662" y="5436840"/>
              <a:ext cx="4473698" cy="47938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2" name="群組 51"/>
          <p:cNvGrpSpPr/>
          <p:nvPr/>
        </p:nvGrpSpPr>
        <p:grpSpPr>
          <a:xfrm>
            <a:off x="1099850" y="2924944"/>
            <a:ext cx="7294979" cy="3143685"/>
            <a:chOff x="-287816" y="2808337"/>
            <a:chExt cx="7294979" cy="3143685"/>
          </a:xfrm>
        </p:grpSpPr>
        <p:cxnSp>
          <p:nvCxnSpPr>
            <p:cNvPr id="53" name="直線接點 52"/>
            <p:cNvCxnSpPr>
              <a:endCxn id="15" idx="0"/>
            </p:cNvCxnSpPr>
            <p:nvPr/>
          </p:nvCxnSpPr>
          <p:spPr bwMode="auto">
            <a:xfrm>
              <a:off x="2732061" y="2808337"/>
              <a:ext cx="2599137" cy="47505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直線接點 53"/>
            <p:cNvCxnSpPr>
              <a:stCxn id="15" idx="2"/>
              <a:endCxn id="21" idx="0"/>
            </p:cNvCxnSpPr>
            <p:nvPr/>
          </p:nvCxnSpPr>
          <p:spPr bwMode="auto">
            <a:xfrm>
              <a:off x="5331198" y="4310920"/>
              <a:ext cx="1675965" cy="5737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直線接點 54"/>
            <p:cNvCxnSpPr>
              <a:stCxn id="21" idx="2"/>
              <a:endCxn id="29" idx="0"/>
            </p:cNvCxnSpPr>
            <p:nvPr/>
          </p:nvCxnSpPr>
          <p:spPr bwMode="auto">
            <a:xfrm flipH="1">
              <a:off x="-287816" y="5469481"/>
              <a:ext cx="7294979" cy="4825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1" name="群組 60"/>
          <p:cNvGrpSpPr/>
          <p:nvPr/>
        </p:nvGrpSpPr>
        <p:grpSpPr>
          <a:xfrm>
            <a:off x="814208" y="2924944"/>
            <a:ext cx="4440154" cy="3143682"/>
            <a:chOff x="-1717072" y="2812691"/>
            <a:chExt cx="4440154" cy="3143682"/>
          </a:xfrm>
        </p:grpSpPr>
        <p:cxnSp>
          <p:nvCxnSpPr>
            <p:cNvPr id="62" name="直線接點 61"/>
            <p:cNvCxnSpPr>
              <a:stCxn id="10" idx="2"/>
              <a:endCxn id="16" idx="0"/>
            </p:cNvCxnSpPr>
            <p:nvPr/>
          </p:nvCxnSpPr>
          <p:spPr bwMode="auto">
            <a:xfrm flipH="1">
              <a:off x="-1717072" y="2812691"/>
              <a:ext cx="4440154" cy="48964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直線接點 62"/>
            <p:cNvCxnSpPr>
              <a:stCxn id="16" idx="2"/>
              <a:endCxn id="22" idx="0"/>
            </p:cNvCxnSpPr>
            <p:nvPr/>
          </p:nvCxnSpPr>
          <p:spPr bwMode="auto">
            <a:xfrm>
              <a:off x="-1717072" y="4319859"/>
              <a:ext cx="1365073" cy="5723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直線接點 63"/>
            <p:cNvCxnSpPr>
              <a:stCxn id="22" idx="2"/>
              <a:endCxn id="30" idx="0"/>
            </p:cNvCxnSpPr>
            <p:nvPr/>
          </p:nvCxnSpPr>
          <p:spPr bwMode="auto">
            <a:xfrm>
              <a:off x="-351999" y="5476986"/>
              <a:ext cx="1781806" cy="4793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1" name="群組 70"/>
          <p:cNvGrpSpPr/>
          <p:nvPr/>
        </p:nvGrpSpPr>
        <p:grpSpPr>
          <a:xfrm>
            <a:off x="2243465" y="2920591"/>
            <a:ext cx="4270831" cy="3148034"/>
            <a:chOff x="-6074002" y="5309975"/>
            <a:chExt cx="4270831" cy="3148034"/>
          </a:xfrm>
        </p:grpSpPr>
        <p:cxnSp>
          <p:nvCxnSpPr>
            <p:cNvPr id="72" name="直線接點 71"/>
            <p:cNvCxnSpPr>
              <a:stCxn id="12" idx="2"/>
              <a:endCxn id="18" idx="0"/>
            </p:cNvCxnSpPr>
            <p:nvPr/>
          </p:nvCxnSpPr>
          <p:spPr bwMode="auto">
            <a:xfrm flipH="1">
              <a:off x="-6074002" y="5309975"/>
              <a:ext cx="4179646" cy="4794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直線接點 72"/>
            <p:cNvCxnSpPr>
              <a:stCxn id="18" idx="2"/>
              <a:endCxn id="24" idx="0"/>
            </p:cNvCxnSpPr>
            <p:nvPr/>
          </p:nvCxnSpPr>
          <p:spPr bwMode="auto">
            <a:xfrm>
              <a:off x="-6074002" y="6806909"/>
              <a:ext cx="3038993" cy="58448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直線接點 73"/>
            <p:cNvCxnSpPr>
              <a:stCxn id="24" idx="2"/>
              <a:endCxn id="32" idx="0"/>
            </p:cNvCxnSpPr>
            <p:nvPr/>
          </p:nvCxnSpPr>
          <p:spPr bwMode="auto">
            <a:xfrm>
              <a:off x="-3035009" y="7976166"/>
              <a:ext cx="1231838" cy="48184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1" name="群組 80"/>
          <p:cNvGrpSpPr/>
          <p:nvPr/>
        </p:nvGrpSpPr>
        <p:grpSpPr>
          <a:xfrm>
            <a:off x="2585406" y="2924944"/>
            <a:ext cx="5017832" cy="3143683"/>
            <a:chOff x="-10002891" y="7397107"/>
            <a:chExt cx="5017832" cy="3143683"/>
          </a:xfrm>
        </p:grpSpPr>
        <p:cxnSp>
          <p:nvCxnSpPr>
            <p:cNvPr id="82" name="直線接點 81"/>
            <p:cNvCxnSpPr>
              <a:stCxn id="14" idx="2"/>
              <a:endCxn id="20" idx="0"/>
            </p:cNvCxnSpPr>
            <p:nvPr/>
          </p:nvCxnSpPr>
          <p:spPr bwMode="auto">
            <a:xfrm flipH="1">
              <a:off x="-7377847" y="7397107"/>
              <a:ext cx="2392788" cy="48464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直線接點 82"/>
            <p:cNvCxnSpPr>
              <a:stCxn id="20" idx="2"/>
              <a:endCxn id="27" idx="0"/>
            </p:cNvCxnSpPr>
            <p:nvPr/>
          </p:nvCxnSpPr>
          <p:spPr bwMode="auto">
            <a:xfrm>
              <a:off x="-7377847" y="8909275"/>
              <a:ext cx="1641413" cy="56433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直線接點 83"/>
            <p:cNvCxnSpPr>
              <a:stCxn id="27" idx="2"/>
              <a:endCxn id="34" idx="0"/>
            </p:cNvCxnSpPr>
            <p:nvPr/>
          </p:nvCxnSpPr>
          <p:spPr bwMode="auto">
            <a:xfrm flipH="1">
              <a:off x="-10002891" y="10058383"/>
              <a:ext cx="4266457" cy="48240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9089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9" name="圓角化對角線角落矩形 8"/>
          <p:cNvSpPr/>
          <p:nvPr/>
        </p:nvSpPr>
        <p:spPr bwMode="auto">
          <a:xfrm>
            <a:off x="395536" y="450912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</a:t>
            </a:r>
            <a:r>
              <a:rPr lang="zh-TW" altLang="en-US" sz="2000" b="1" dirty="0" smtClean="0">
                <a:solidFill>
                  <a:srgbClr val="0000FF"/>
                </a:solidFill>
              </a:rPr>
              <a:t>：方建良</a:t>
            </a:r>
            <a:endParaRPr lang="zh-TW" alt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10531" y="1263301"/>
            <a:ext cx="8493797" cy="2831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zh-TW" sz="2800" dirty="0"/>
              <a:t>題號</a:t>
            </a:r>
            <a:r>
              <a:rPr lang="en-US" altLang="zh-TW" sz="2800" dirty="0"/>
              <a:t>13</a:t>
            </a:r>
            <a:endParaRPr lang="zh-TW" altLang="zh-TW" sz="2800" dirty="0"/>
          </a:p>
          <a:p>
            <a:pPr>
              <a:lnSpc>
                <a:spcPts val="3600"/>
              </a:lnSpc>
            </a:pPr>
            <a:r>
              <a:rPr lang="en-US" altLang="zh-TW" sz="2800" dirty="0"/>
              <a:t>     </a:t>
            </a:r>
            <a:r>
              <a:rPr lang="zh-TW" altLang="zh-TW" sz="2800" dirty="0"/>
              <a:t>下列有關因數與倍數的敘述，何者正確？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zh-TW" sz="2800" dirty="0"/>
              <a:t>① </a:t>
            </a:r>
            <a:r>
              <a:rPr lang="en-US" altLang="zh-TW" sz="2800" dirty="0"/>
              <a:t>60</a:t>
            </a:r>
            <a:r>
              <a:rPr lang="zh-TW" altLang="zh-TW" sz="2800" dirty="0"/>
              <a:t>是</a:t>
            </a:r>
            <a:r>
              <a:rPr lang="en-US" altLang="zh-TW" sz="2800" dirty="0"/>
              <a:t>60</a:t>
            </a:r>
            <a:r>
              <a:rPr lang="zh-TW" altLang="zh-TW" sz="2800" dirty="0"/>
              <a:t>的因數，也是</a:t>
            </a:r>
            <a:r>
              <a:rPr lang="en-US" altLang="zh-TW" sz="2800" dirty="0"/>
              <a:t>60</a:t>
            </a:r>
            <a:r>
              <a:rPr lang="zh-TW" altLang="zh-TW" sz="2800" dirty="0"/>
              <a:t>的倍數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zh-TW" sz="2800" dirty="0"/>
              <a:t>② </a:t>
            </a:r>
            <a:r>
              <a:rPr lang="en-US" altLang="zh-TW" sz="2800" dirty="0"/>
              <a:t>60</a:t>
            </a:r>
            <a:r>
              <a:rPr lang="zh-TW" altLang="zh-TW" sz="2800" b="1" u="dbl" dirty="0"/>
              <a:t>不</a:t>
            </a:r>
            <a:r>
              <a:rPr lang="zh-TW" altLang="zh-TW" sz="2800" dirty="0"/>
              <a:t>是</a:t>
            </a:r>
            <a:r>
              <a:rPr lang="en-US" altLang="zh-TW" sz="2800" dirty="0"/>
              <a:t>60</a:t>
            </a:r>
            <a:r>
              <a:rPr lang="zh-TW" altLang="zh-TW" sz="2800" dirty="0"/>
              <a:t>的因數，卻是</a:t>
            </a:r>
            <a:r>
              <a:rPr lang="en-US" altLang="zh-TW" sz="2800" dirty="0"/>
              <a:t>60</a:t>
            </a:r>
            <a:r>
              <a:rPr lang="zh-TW" altLang="zh-TW" sz="2800" dirty="0"/>
              <a:t>的倍數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zh-TW" sz="2800" dirty="0"/>
              <a:t>③ </a:t>
            </a:r>
            <a:r>
              <a:rPr lang="en-US" altLang="zh-TW" sz="2800" dirty="0"/>
              <a:t>60</a:t>
            </a:r>
            <a:r>
              <a:rPr lang="zh-TW" altLang="zh-TW" sz="2800" dirty="0"/>
              <a:t>是</a:t>
            </a:r>
            <a:r>
              <a:rPr lang="en-US" altLang="zh-TW" sz="2800" dirty="0"/>
              <a:t>60</a:t>
            </a:r>
            <a:r>
              <a:rPr lang="zh-TW" altLang="zh-TW" sz="2800" dirty="0"/>
              <a:t>的因數，卻</a:t>
            </a:r>
            <a:r>
              <a:rPr lang="zh-TW" altLang="zh-TW" sz="2800" b="1" u="dbl" dirty="0"/>
              <a:t>不</a:t>
            </a:r>
            <a:r>
              <a:rPr lang="zh-TW" altLang="zh-TW" sz="2800" dirty="0"/>
              <a:t>是</a:t>
            </a:r>
            <a:r>
              <a:rPr lang="en-US" altLang="zh-TW" sz="2800" dirty="0"/>
              <a:t>60</a:t>
            </a:r>
            <a:r>
              <a:rPr lang="zh-TW" altLang="zh-TW" sz="2800" dirty="0"/>
              <a:t>的倍數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zh-TW" sz="2800" dirty="0"/>
              <a:t>④ </a:t>
            </a:r>
            <a:r>
              <a:rPr lang="en-US" altLang="zh-TW" sz="2800" dirty="0"/>
              <a:t>60</a:t>
            </a:r>
            <a:r>
              <a:rPr lang="zh-TW" altLang="zh-TW" sz="2800" b="1" u="dbl" dirty="0"/>
              <a:t>不</a:t>
            </a:r>
            <a:r>
              <a:rPr lang="zh-TW" altLang="zh-TW" sz="2800" dirty="0"/>
              <a:t>是</a:t>
            </a:r>
            <a:r>
              <a:rPr lang="en-US" altLang="zh-TW" sz="2800" dirty="0"/>
              <a:t>60</a:t>
            </a:r>
            <a:r>
              <a:rPr lang="zh-TW" altLang="zh-TW" sz="2800" dirty="0"/>
              <a:t>的因數，也</a:t>
            </a:r>
            <a:r>
              <a:rPr lang="zh-TW" altLang="zh-TW" sz="2800" b="1" u="dbl" dirty="0"/>
              <a:t>不</a:t>
            </a:r>
            <a:r>
              <a:rPr lang="zh-TW" altLang="zh-TW" sz="2800" dirty="0"/>
              <a:t>是</a:t>
            </a:r>
            <a:r>
              <a:rPr lang="en-US" altLang="zh-TW" sz="2800" dirty="0"/>
              <a:t>60</a:t>
            </a:r>
            <a:r>
              <a:rPr lang="zh-TW" altLang="zh-TW" sz="2800" dirty="0"/>
              <a:t>的倍數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44401" y="5157192"/>
            <a:ext cx="8226056" cy="138499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smtClean="0"/>
              <a:t>N-3-03</a:t>
            </a:r>
            <a:r>
              <a:rPr lang="zh-TW" altLang="en-US" sz="2800" dirty="0" smtClean="0"/>
              <a:t>  能</a:t>
            </a:r>
            <a:r>
              <a:rPr lang="zh-TW" altLang="en-US" sz="2800" dirty="0"/>
              <a:t>理解因數、倍數、公因數與公倍數</a:t>
            </a:r>
          </a:p>
          <a:p>
            <a:pPr>
              <a:lnSpc>
                <a:spcPct val="150000"/>
              </a:lnSpc>
            </a:pPr>
            <a:r>
              <a:rPr lang="en-US" altLang="zh-TW" sz="2800" dirty="0" smtClean="0"/>
              <a:t>5-n-04</a:t>
            </a:r>
            <a:r>
              <a:rPr lang="zh-TW" altLang="en-US" sz="2800" dirty="0" smtClean="0"/>
              <a:t>   能</a:t>
            </a:r>
            <a:r>
              <a:rPr lang="zh-TW" altLang="en-US" sz="2800" dirty="0"/>
              <a:t>理解因數和倍數。</a:t>
            </a:r>
          </a:p>
        </p:txBody>
      </p:sp>
    </p:spTree>
    <p:extLst>
      <p:ext uri="{BB962C8B-B14F-4D97-AF65-F5344CB8AC3E}">
        <p14:creationId xmlns:p14="http://schemas.microsoft.com/office/powerpoint/2010/main" val="10398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-108520" y="3959835"/>
            <a:ext cx="9090187" cy="2929454"/>
            <a:chOff x="-40446" y="3928546"/>
            <a:chExt cx="9090187" cy="2929454"/>
          </a:xfrm>
        </p:grpSpPr>
        <p:grpSp>
          <p:nvGrpSpPr>
            <p:cNvPr id="10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1920949" y="3928546"/>
              <a:ext cx="7128792" cy="2160240"/>
            </a:xfrm>
            <a:prstGeom prst="cloudCallout">
              <a:avLst>
                <a:gd name="adj1" fmla="val -58705"/>
                <a:gd name="adj2" fmla="val -26829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722246" y="4257332"/>
              <a:ext cx="60200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zh-TW" sz="3200" dirty="0"/>
                <a:t>本題在評量學生</a:t>
              </a:r>
              <a:r>
                <a:rPr lang="zh-TW" altLang="zh-TW" sz="3200" dirty="0" smtClean="0"/>
                <a:t>對</a:t>
              </a:r>
              <a:r>
                <a:rPr lang="zh-TW" altLang="en-US" sz="3200" b="1" dirty="0">
                  <a:solidFill>
                    <a:srgbClr val="0000FF"/>
                  </a:solidFill>
                </a:rPr>
                <a:t>基本的因數、倍數判別方法</a:t>
              </a:r>
              <a:endParaRPr lang="zh-TW" altLang="en-US" sz="3200" dirty="0"/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602418" y="1244450"/>
            <a:ext cx="8493797" cy="268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TW" altLang="zh-TW" sz="2800" dirty="0"/>
              <a:t>題號</a:t>
            </a:r>
            <a:r>
              <a:rPr lang="en-US" altLang="zh-TW" sz="2800" dirty="0"/>
              <a:t>13</a:t>
            </a:r>
            <a:endParaRPr lang="zh-TW" altLang="zh-TW" sz="2800" dirty="0"/>
          </a:p>
          <a:p>
            <a:pPr>
              <a:lnSpc>
                <a:spcPts val="3400"/>
              </a:lnSpc>
            </a:pPr>
            <a:r>
              <a:rPr lang="en-US" altLang="zh-TW" sz="2800" dirty="0"/>
              <a:t>     </a:t>
            </a:r>
            <a:r>
              <a:rPr lang="zh-TW" altLang="zh-TW" sz="2800" dirty="0"/>
              <a:t>下列有關因數與倍數的敘述，何者正確？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zh-TW" sz="2800" dirty="0"/>
              <a:t>① </a:t>
            </a:r>
            <a:r>
              <a:rPr lang="en-US" altLang="zh-TW" sz="2800" dirty="0"/>
              <a:t>60</a:t>
            </a:r>
            <a:r>
              <a:rPr lang="zh-TW" altLang="zh-TW" sz="2800" dirty="0"/>
              <a:t>是</a:t>
            </a:r>
            <a:r>
              <a:rPr lang="en-US" altLang="zh-TW" sz="2800" dirty="0"/>
              <a:t>60</a:t>
            </a:r>
            <a:r>
              <a:rPr lang="zh-TW" altLang="zh-TW" sz="2800" dirty="0"/>
              <a:t>的因數，也是</a:t>
            </a:r>
            <a:r>
              <a:rPr lang="en-US" altLang="zh-TW" sz="2800" dirty="0"/>
              <a:t>60</a:t>
            </a:r>
            <a:r>
              <a:rPr lang="zh-TW" altLang="zh-TW" sz="2800" dirty="0"/>
              <a:t>的倍數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zh-TW" sz="2800" dirty="0"/>
              <a:t>② </a:t>
            </a:r>
            <a:r>
              <a:rPr lang="en-US" altLang="zh-TW" sz="2800" dirty="0"/>
              <a:t>60</a:t>
            </a:r>
            <a:r>
              <a:rPr lang="zh-TW" altLang="zh-TW" sz="2800" b="1" u="dbl" dirty="0"/>
              <a:t>不</a:t>
            </a:r>
            <a:r>
              <a:rPr lang="zh-TW" altLang="zh-TW" sz="2800" dirty="0"/>
              <a:t>是</a:t>
            </a:r>
            <a:r>
              <a:rPr lang="en-US" altLang="zh-TW" sz="2800" dirty="0"/>
              <a:t>60</a:t>
            </a:r>
            <a:r>
              <a:rPr lang="zh-TW" altLang="zh-TW" sz="2800" dirty="0"/>
              <a:t>的因數，卻是</a:t>
            </a:r>
            <a:r>
              <a:rPr lang="en-US" altLang="zh-TW" sz="2800" dirty="0"/>
              <a:t>60</a:t>
            </a:r>
            <a:r>
              <a:rPr lang="zh-TW" altLang="zh-TW" sz="2800" dirty="0"/>
              <a:t>的倍數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zh-TW" sz="2800" dirty="0"/>
              <a:t>③ </a:t>
            </a:r>
            <a:r>
              <a:rPr lang="en-US" altLang="zh-TW" sz="2800" dirty="0"/>
              <a:t>60</a:t>
            </a:r>
            <a:r>
              <a:rPr lang="zh-TW" altLang="zh-TW" sz="2800" dirty="0"/>
              <a:t>是</a:t>
            </a:r>
            <a:r>
              <a:rPr lang="en-US" altLang="zh-TW" sz="2800" dirty="0"/>
              <a:t>60</a:t>
            </a:r>
            <a:r>
              <a:rPr lang="zh-TW" altLang="zh-TW" sz="2800" dirty="0"/>
              <a:t>的因數，卻</a:t>
            </a:r>
            <a:r>
              <a:rPr lang="zh-TW" altLang="zh-TW" sz="2800" b="1" u="dbl" dirty="0"/>
              <a:t>不</a:t>
            </a:r>
            <a:r>
              <a:rPr lang="zh-TW" altLang="zh-TW" sz="2800" dirty="0"/>
              <a:t>是</a:t>
            </a:r>
            <a:r>
              <a:rPr lang="en-US" altLang="zh-TW" sz="2800" dirty="0"/>
              <a:t>60</a:t>
            </a:r>
            <a:r>
              <a:rPr lang="zh-TW" altLang="zh-TW" sz="2800" dirty="0"/>
              <a:t>的倍數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zh-TW" sz="2800" dirty="0"/>
              <a:t>④ </a:t>
            </a:r>
            <a:r>
              <a:rPr lang="en-US" altLang="zh-TW" sz="2800" dirty="0"/>
              <a:t>60</a:t>
            </a:r>
            <a:r>
              <a:rPr lang="zh-TW" altLang="zh-TW" sz="2800" b="1" u="dbl" dirty="0"/>
              <a:t>不</a:t>
            </a:r>
            <a:r>
              <a:rPr lang="zh-TW" altLang="zh-TW" sz="2800" dirty="0"/>
              <a:t>是</a:t>
            </a:r>
            <a:r>
              <a:rPr lang="en-US" altLang="zh-TW" sz="2800" dirty="0"/>
              <a:t>60</a:t>
            </a:r>
            <a:r>
              <a:rPr lang="zh-TW" altLang="zh-TW" sz="2800" dirty="0"/>
              <a:t>的因數，也</a:t>
            </a:r>
            <a:r>
              <a:rPr lang="zh-TW" altLang="zh-TW" sz="2800" b="1" u="dbl" dirty="0"/>
              <a:t>不</a:t>
            </a:r>
            <a:r>
              <a:rPr lang="zh-TW" altLang="zh-TW" sz="2800" dirty="0"/>
              <a:t>是</a:t>
            </a:r>
            <a:r>
              <a:rPr lang="en-US" altLang="zh-TW" sz="2800" dirty="0"/>
              <a:t>60</a:t>
            </a:r>
            <a:r>
              <a:rPr lang="zh-TW" altLang="zh-TW" sz="2800" dirty="0"/>
              <a:t>的倍數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617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013177"/>
            <a:ext cx="9204735" cy="155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1289692">
            <a:off x="173675" y="126876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33" y="1927971"/>
            <a:ext cx="7837077" cy="30630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75977" y="5157192"/>
            <a:ext cx="71885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本題通過率為</a:t>
            </a:r>
            <a:r>
              <a:rPr lang="en-US" altLang="zh-TW" sz="2800" kern="0" dirty="0">
                <a:latin typeface="Times New Roman" panose="02020603050405020304" pitchFamily="18" charset="0"/>
              </a:rPr>
              <a:t>66%</a:t>
            </a:r>
            <a:r>
              <a:rPr lang="zh-TW" altLang="zh-TW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，難度指標值為</a:t>
            </a:r>
            <a:r>
              <a:rPr lang="en-US" altLang="zh-TW" sz="2800" kern="0" dirty="0">
                <a:latin typeface="Times New Roman" panose="02020603050405020304" pitchFamily="18" charset="0"/>
              </a:rPr>
              <a:t>0.65</a:t>
            </a:r>
            <a:r>
              <a:rPr lang="zh-TW" altLang="zh-TW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，為常模參照值中屬〝容易〞試題，鑑別度指標值</a:t>
            </a:r>
            <a:r>
              <a:rPr lang="en-US" altLang="zh-TW" sz="2800" kern="0" dirty="0">
                <a:latin typeface="Times New Roman" panose="02020603050405020304" pitchFamily="18" charset="0"/>
              </a:rPr>
              <a:t>0.56</a:t>
            </a:r>
            <a:r>
              <a:rPr lang="zh-TW" altLang="zh-TW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，具誘答力屬〝非常優良〞之試題。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510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47361" y="1142737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73" y="860719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2008" y="2204864"/>
            <a:ext cx="8964488" cy="45625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200" dirty="0" smtClean="0"/>
              <a:t>    </a:t>
            </a:r>
            <a:r>
              <a:rPr lang="zh-TW" altLang="zh-TW" sz="3200" dirty="0" smtClean="0"/>
              <a:t>本題</a:t>
            </a:r>
            <a:r>
              <a:rPr lang="zh-TW" altLang="zh-TW" sz="3200" dirty="0"/>
              <a:t>內容概念在於</a:t>
            </a:r>
            <a:r>
              <a:rPr lang="zh-TW" altLang="zh-TW" sz="3200" dirty="0">
                <a:solidFill>
                  <a:srgbClr val="0000FF"/>
                </a:solidFill>
              </a:rPr>
              <a:t>透過乘法與整除來判斷因數與倍數</a:t>
            </a:r>
            <a:r>
              <a:rPr lang="zh-TW" altLang="zh-TW" sz="3200" dirty="0"/>
              <a:t>，學生可透過基本運算</a:t>
            </a:r>
            <a:r>
              <a:rPr lang="zh-TW" altLang="zh-TW" sz="3200" dirty="0">
                <a:solidFill>
                  <a:srgbClr val="0000FF"/>
                </a:solidFill>
              </a:rPr>
              <a:t>找出其因數</a:t>
            </a:r>
            <a:r>
              <a:rPr lang="zh-TW" altLang="zh-TW" sz="3200" dirty="0"/>
              <a:t>、</a:t>
            </a:r>
            <a:r>
              <a:rPr lang="zh-TW" altLang="zh-TW" sz="3200" dirty="0">
                <a:solidFill>
                  <a:srgbClr val="0000FF"/>
                </a:solidFill>
              </a:rPr>
              <a:t>倍數間的關係</a:t>
            </a:r>
            <a:r>
              <a:rPr lang="en-US" altLang="zh-TW" sz="3200" dirty="0"/>
              <a:t>(</a:t>
            </a:r>
            <a:r>
              <a:rPr lang="zh-TW" altLang="zh-TW" sz="3200" dirty="0"/>
              <a:t>例如</a:t>
            </a:r>
            <a:r>
              <a:rPr lang="en-US" altLang="zh-TW" sz="3200" dirty="0"/>
              <a:t>1*60=60*1=60</a:t>
            </a:r>
            <a:r>
              <a:rPr lang="zh-TW" altLang="zh-TW" sz="3200" dirty="0"/>
              <a:t>，</a:t>
            </a:r>
            <a:r>
              <a:rPr lang="en-US" altLang="zh-TW" sz="3200" dirty="0"/>
              <a:t>60</a:t>
            </a:r>
            <a:r>
              <a:rPr lang="zh-TW" altLang="zh-TW" sz="3200" dirty="0"/>
              <a:t>÷</a:t>
            </a:r>
            <a:r>
              <a:rPr lang="en-US" altLang="zh-TW" sz="3200" dirty="0"/>
              <a:t>1=60</a:t>
            </a:r>
            <a:r>
              <a:rPr lang="zh-TW" altLang="zh-TW" sz="3200" dirty="0"/>
              <a:t>，從中看出</a:t>
            </a:r>
            <a:r>
              <a:rPr lang="en-US" altLang="zh-TW" sz="3200" dirty="0">
                <a:solidFill>
                  <a:srgbClr val="0000FF"/>
                </a:solidFill>
              </a:rPr>
              <a:t>60</a:t>
            </a:r>
            <a:r>
              <a:rPr lang="zh-TW" altLang="zh-TW" sz="3200" dirty="0">
                <a:solidFill>
                  <a:srgbClr val="0000FF"/>
                </a:solidFill>
              </a:rPr>
              <a:t>是</a:t>
            </a:r>
            <a:r>
              <a:rPr lang="en-US" altLang="zh-TW" sz="3200" dirty="0">
                <a:solidFill>
                  <a:srgbClr val="0000FF"/>
                </a:solidFill>
              </a:rPr>
              <a:t>60</a:t>
            </a:r>
            <a:r>
              <a:rPr lang="zh-TW" altLang="zh-TW" sz="3200" dirty="0">
                <a:solidFill>
                  <a:srgbClr val="0000FF"/>
                </a:solidFill>
              </a:rPr>
              <a:t>的因數關係也是本身的倍數之概念</a:t>
            </a:r>
            <a:r>
              <a:rPr lang="en-US" altLang="zh-TW" sz="3200" dirty="0"/>
              <a:t>)</a:t>
            </a:r>
            <a:r>
              <a:rPr lang="zh-TW" altLang="zh-TW" sz="3200" dirty="0"/>
              <a:t>。</a:t>
            </a:r>
          </a:p>
          <a:p>
            <a:pPr>
              <a:lnSpc>
                <a:spcPts val="4400"/>
              </a:lnSpc>
            </a:pPr>
            <a:r>
              <a:rPr lang="en-US" altLang="zh-TW" sz="3200" dirty="0"/>
              <a:t>   </a:t>
            </a:r>
            <a:r>
              <a:rPr lang="zh-TW" altLang="en-US" sz="3200" dirty="0" smtClean="0"/>
              <a:t>    </a:t>
            </a:r>
            <a:r>
              <a:rPr lang="zh-TW" altLang="zh-TW" sz="3200" dirty="0" smtClean="0"/>
              <a:t>另</a:t>
            </a:r>
            <a:r>
              <a:rPr lang="zh-TW" altLang="zh-TW" sz="3200" dirty="0"/>
              <a:t>建議引入本試題概念目標在於協助學童做分數約分、擴分、通分之計算，而非整數內在關係的理論，因此</a:t>
            </a:r>
            <a:r>
              <a:rPr lang="zh-TW" altLang="zh-TW" sz="3200" dirty="0">
                <a:solidFill>
                  <a:srgbClr val="0000FF"/>
                </a:solidFill>
              </a:rPr>
              <a:t>數字大小</a:t>
            </a:r>
            <a:r>
              <a:rPr lang="zh-TW" altLang="zh-TW" sz="3200" dirty="0"/>
              <a:t>應配合分數</a:t>
            </a:r>
            <a:r>
              <a:rPr lang="en-US" altLang="zh-TW" sz="3200" dirty="0"/>
              <a:t>(</a:t>
            </a:r>
            <a:r>
              <a:rPr lang="zh-TW" altLang="zh-TW" sz="3200" dirty="0">
                <a:solidFill>
                  <a:srgbClr val="0000FF"/>
                </a:solidFill>
              </a:rPr>
              <a:t>三位數以內</a:t>
            </a:r>
            <a:r>
              <a:rPr lang="en-US" altLang="zh-TW" sz="3200" dirty="0"/>
              <a:t>)</a:t>
            </a:r>
            <a:r>
              <a:rPr lang="zh-TW" altLang="zh-TW" sz="3200" dirty="0"/>
              <a:t>之教學。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352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台南市國教輔導團國小數學組</a:t>
            </a:r>
            <a:endParaRPr lang="en-US" altLang="zh-TW" dirty="0"/>
          </a:p>
        </p:txBody>
      </p:sp>
      <p:pic>
        <p:nvPicPr>
          <p:cNvPr id="3" name="圖片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38" y="2070100"/>
            <a:ext cx="7403728" cy="4454525"/>
          </a:xfrm>
          <a:prstGeom prst="rect">
            <a:avLst/>
          </a:prstGeom>
        </p:spPr>
      </p:pic>
      <p:sp>
        <p:nvSpPr>
          <p:cNvPr id="5" name="圓角化對角線角落矩形 4"/>
          <p:cNvSpPr/>
          <p:nvPr/>
        </p:nvSpPr>
        <p:spPr bwMode="auto">
          <a:xfrm>
            <a:off x="148134" y="1291462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000" dirty="0" smtClean="0">
                <a:solidFill>
                  <a:srgbClr val="FFFFFF"/>
                </a:solidFill>
              </a:rPr>
              <a:t>影</a:t>
            </a:r>
            <a:r>
              <a:rPr lang="zh-TW" altLang="en-US" sz="3000" dirty="0">
                <a:solidFill>
                  <a:srgbClr val="FFFFFF"/>
                </a:solidFill>
              </a:rPr>
              <a:t>音</a:t>
            </a: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70522" y="-49949"/>
            <a:ext cx="80734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</a:rPr>
              <a:t>來源：均一教育平臺</a:t>
            </a:r>
            <a:endParaRPr lang="en-US" altLang="zh-TW" sz="3200" dirty="0" smtClean="0">
              <a:solidFill>
                <a:schemeClr val="bg1"/>
              </a:solidFill>
            </a:endParaRPr>
          </a:p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err="1" smtClean="0">
                <a:hlinkClick r:id="rId2"/>
              </a:rPr>
              <a:t>www.junyiacademy.org</a:t>
            </a:r>
            <a:r>
              <a:rPr lang="en-US" altLang="zh-TW" dirty="0" smtClean="0">
                <a:hlinkClick r:id="rId2"/>
              </a:rPr>
              <a:t>/course-compare/math-grade-7-a/</a:t>
            </a:r>
            <a:r>
              <a:rPr lang="en-US" altLang="zh-TW" dirty="0" err="1" smtClean="0">
                <a:hlinkClick r:id="rId2"/>
              </a:rPr>
              <a:t>m4nyb</a:t>
            </a:r>
            <a:r>
              <a:rPr lang="en-US" altLang="zh-TW" dirty="0" smtClean="0">
                <a:hlinkClick r:id="rId2"/>
              </a:rPr>
              <a:t>-fs/</a:t>
            </a:r>
            <a:r>
              <a:rPr lang="en-US" altLang="zh-TW" dirty="0" err="1" smtClean="0">
                <a:hlinkClick r:id="rId2"/>
              </a:rPr>
              <a:t>g07</a:t>
            </a:r>
            <a:r>
              <a:rPr lang="en-US" altLang="zh-TW" dirty="0" smtClean="0">
                <a:hlinkClick r:id="rId2"/>
              </a:rPr>
              <a:t>-</a:t>
            </a:r>
            <a:r>
              <a:rPr lang="en-US" altLang="zh-TW" dirty="0" err="1" smtClean="0">
                <a:hlinkClick r:id="rId2"/>
              </a:rPr>
              <a:t>m4nyb</a:t>
            </a:r>
            <a:r>
              <a:rPr lang="en-US" altLang="zh-TW" dirty="0" smtClean="0">
                <a:hlinkClick r:id="rId2"/>
              </a:rPr>
              <a:t>-a/v/</a:t>
            </a:r>
            <a:r>
              <a:rPr lang="en-US" altLang="zh-TW" dirty="0" err="1" smtClean="0">
                <a:hlinkClick r:id="rId2"/>
              </a:rPr>
              <a:t>s6ZltOeHRD4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75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9" name="圓角化對角線角落矩形 8"/>
          <p:cNvSpPr/>
          <p:nvPr/>
        </p:nvSpPr>
        <p:spPr bwMode="auto">
          <a:xfrm>
            <a:off x="395536" y="450912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</a:t>
            </a:r>
            <a:r>
              <a:rPr lang="zh-TW" altLang="en-US" sz="2000" b="1" dirty="0" smtClean="0">
                <a:solidFill>
                  <a:srgbClr val="0000FF"/>
                </a:solidFill>
              </a:rPr>
              <a:t>：方建良</a:t>
            </a:r>
            <a:endParaRPr lang="zh-TW" alt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10530" y="1103410"/>
            <a:ext cx="8493797" cy="3274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zh-TW" altLang="zh-TW" sz="2800" dirty="0"/>
              <a:t>題號</a:t>
            </a:r>
            <a:r>
              <a:rPr lang="en-US" altLang="zh-TW" sz="2800" dirty="0"/>
              <a:t>14</a:t>
            </a:r>
            <a:endParaRPr lang="zh-TW" altLang="zh-TW" sz="2800" dirty="0"/>
          </a:p>
          <a:p>
            <a:pPr>
              <a:lnSpc>
                <a:spcPts val="4200"/>
              </a:lnSpc>
            </a:pPr>
            <a:r>
              <a:rPr lang="en-US" altLang="zh-TW" sz="2800" dirty="0"/>
              <a:t>     </a:t>
            </a:r>
            <a:r>
              <a:rPr lang="zh-TW" altLang="zh-TW" sz="2800" dirty="0"/>
              <a:t>將</a:t>
            </a:r>
            <a:r>
              <a:rPr lang="en-US" altLang="zh-TW" sz="2800" dirty="0"/>
              <a:t>9.647</a:t>
            </a:r>
            <a:r>
              <a:rPr lang="zh-TW" altLang="zh-TW" sz="2800" dirty="0"/>
              <a:t>用四捨五入法取概數到十分位的值為何？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zh-TW" sz="2800" dirty="0"/>
              <a:t>① </a:t>
            </a:r>
            <a:r>
              <a:rPr lang="en-US" altLang="zh-TW" sz="2800" dirty="0"/>
              <a:t>9.6</a:t>
            </a:r>
            <a:br>
              <a:rPr lang="en-US" altLang="zh-TW" sz="2800" dirty="0"/>
            </a:br>
            <a:r>
              <a:rPr lang="zh-TW" altLang="zh-TW" sz="2800" dirty="0"/>
              <a:t>② </a:t>
            </a:r>
            <a:r>
              <a:rPr lang="en-US" altLang="zh-TW" sz="2800" dirty="0"/>
              <a:t>9.65</a:t>
            </a:r>
            <a:br>
              <a:rPr lang="en-US" altLang="zh-TW" sz="2800" dirty="0"/>
            </a:br>
            <a:r>
              <a:rPr lang="zh-TW" altLang="zh-TW" sz="2800" dirty="0"/>
              <a:t>③ </a:t>
            </a:r>
            <a:r>
              <a:rPr lang="en-US" altLang="zh-TW" sz="2800" dirty="0"/>
              <a:t>9.7</a:t>
            </a:r>
            <a:br>
              <a:rPr lang="en-US" altLang="zh-TW" sz="2800" dirty="0"/>
            </a:br>
            <a:r>
              <a:rPr lang="zh-TW" altLang="zh-TW" sz="2800" dirty="0"/>
              <a:t>④ </a:t>
            </a:r>
            <a:r>
              <a:rPr lang="en-US" altLang="zh-TW" sz="2800" dirty="0"/>
              <a:t>10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44401" y="5157192"/>
            <a:ext cx="8226056" cy="15696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N-3-12</a:t>
            </a:r>
            <a:r>
              <a:rPr lang="zh-TW" altLang="en-US" sz="2400" dirty="0"/>
              <a:t>能在具體情境中，對某數在指定位數取概數</a:t>
            </a:r>
            <a:r>
              <a:rPr lang="en-US" altLang="zh-TW" sz="2400" dirty="0"/>
              <a:t>(</a:t>
            </a:r>
            <a:r>
              <a:rPr lang="zh-TW" altLang="en-US" sz="2400" dirty="0"/>
              <a:t>含四捨五入法</a:t>
            </a:r>
            <a:r>
              <a:rPr lang="en-US" altLang="zh-TW" sz="2400" dirty="0"/>
              <a:t>)</a:t>
            </a:r>
            <a:r>
              <a:rPr lang="zh-TW" altLang="en-US" sz="2400" dirty="0"/>
              <a:t>，並做加、減、乘、除之估算。</a:t>
            </a:r>
          </a:p>
          <a:p>
            <a:r>
              <a:rPr lang="en-US" altLang="zh-TW" sz="2400" dirty="0"/>
              <a:t>6-n-07</a:t>
            </a:r>
            <a:r>
              <a:rPr lang="zh-TW" altLang="en-US" sz="2400" dirty="0"/>
              <a:t>能在具體情境中，對整數及小數在指定位數取概數</a:t>
            </a:r>
            <a:r>
              <a:rPr lang="en-US" altLang="zh-TW" sz="2400" dirty="0"/>
              <a:t>(</a:t>
            </a:r>
            <a:r>
              <a:rPr lang="zh-TW" altLang="en-US" sz="2400" dirty="0"/>
              <a:t>含四捨五入法</a:t>
            </a:r>
            <a:r>
              <a:rPr lang="en-US" altLang="zh-TW" sz="2400" dirty="0"/>
              <a:t>)</a:t>
            </a:r>
            <a:r>
              <a:rPr lang="zh-TW" altLang="en-US" sz="2400" dirty="0"/>
              <a:t>，並做加、減、乘、除之估算。</a:t>
            </a:r>
          </a:p>
        </p:txBody>
      </p:sp>
    </p:spTree>
    <p:extLst>
      <p:ext uri="{BB962C8B-B14F-4D97-AF65-F5344CB8AC3E}">
        <p14:creationId xmlns:p14="http://schemas.microsoft.com/office/powerpoint/2010/main" val="146704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-108520" y="3604305"/>
            <a:ext cx="8788910" cy="3284984"/>
            <a:chOff x="-40446" y="3573016"/>
            <a:chExt cx="8788910" cy="3284984"/>
          </a:xfrm>
        </p:grpSpPr>
        <p:grpSp>
          <p:nvGrpSpPr>
            <p:cNvPr id="10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1619672" y="3573016"/>
              <a:ext cx="7128792" cy="2160240"/>
            </a:xfrm>
            <a:prstGeom prst="cloudCallout">
              <a:avLst>
                <a:gd name="adj1" fmla="val -41897"/>
                <a:gd name="adj2" fmla="val 56369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319261" y="4005064"/>
              <a:ext cx="60200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zh-TW" sz="3200" dirty="0"/>
                <a:t>本題在評量學生</a:t>
              </a:r>
              <a:r>
                <a:rPr lang="zh-TW" altLang="zh-TW" sz="3200" dirty="0" smtClean="0"/>
                <a:t>對</a:t>
              </a:r>
              <a:r>
                <a:rPr lang="zh-TW" altLang="en-US" sz="3200" b="1" dirty="0">
                  <a:solidFill>
                    <a:srgbClr val="0000FF"/>
                  </a:solidFill>
                </a:rPr>
                <a:t>取概數的數量範圍擴及小數</a:t>
              </a:r>
              <a:endParaRPr lang="zh-TW" altLang="en-US" sz="3200" dirty="0"/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522408" y="1222824"/>
            <a:ext cx="8493797" cy="268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TW" altLang="en-US" sz="2800" dirty="0"/>
              <a:t>題號</a:t>
            </a:r>
            <a:r>
              <a:rPr lang="en-US" altLang="zh-TW" sz="2800" dirty="0"/>
              <a:t>14</a:t>
            </a:r>
          </a:p>
          <a:p>
            <a:pPr>
              <a:lnSpc>
                <a:spcPts val="3400"/>
              </a:lnSpc>
            </a:pPr>
            <a:r>
              <a:rPr lang="en-US" altLang="zh-TW" sz="2800" dirty="0"/>
              <a:t>     </a:t>
            </a:r>
            <a:r>
              <a:rPr lang="zh-TW" altLang="en-US" sz="2800" dirty="0"/>
              <a:t>將</a:t>
            </a:r>
            <a:r>
              <a:rPr lang="en-US" altLang="zh-TW" sz="2800" dirty="0"/>
              <a:t>9.647</a:t>
            </a:r>
            <a:r>
              <a:rPr lang="zh-TW" altLang="en-US" sz="2800" dirty="0"/>
              <a:t>用四捨五入法取概數到十分位的值為何？</a:t>
            </a:r>
            <a:br>
              <a:rPr lang="zh-TW" altLang="en-US" sz="2800" dirty="0"/>
            </a:br>
            <a:r>
              <a:rPr lang="zh-TW" altLang="en-US" sz="2800" dirty="0"/>
              <a:t>① </a:t>
            </a:r>
            <a:r>
              <a:rPr lang="en-US" altLang="zh-TW" sz="2800" dirty="0"/>
              <a:t>9.6</a:t>
            </a:r>
            <a:br>
              <a:rPr lang="en-US" altLang="zh-TW" sz="2800" dirty="0"/>
            </a:br>
            <a:r>
              <a:rPr lang="en-US" altLang="zh-TW" sz="2800" dirty="0"/>
              <a:t>② 9.65</a:t>
            </a:r>
            <a:br>
              <a:rPr lang="en-US" altLang="zh-TW" sz="2800" dirty="0"/>
            </a:br>
            <a:r>
              <a:rPr lang="en-US" altLang="zh-TW" sz="2800" dirty="0"/>
              <a:t>③ 9.7</a:t>
            </a:r>
            <a:br>
              <a:rPr lang="en-US" altLang="zh-TW" sz="2800" dirty="0"/>
            </a:br>
            <a:r>
              <a:rPr lang="en-US" altLang="zh-TW" sz="2800" dirty="0"/>
              <a:t>④ 10</a:t>
            </a:r>
          </a:p>
        </p:txBody>
      </p:sp>
    </p:spTree>
    <p:extLst>
      <p:ext uri="{BB962C8B-B14F-4D97-AF65-F5344CB8AC3E}">
        <p14:creationId xmlns:p14="http://schemas.microsoft.com/office/powerpoint/2010/main" val="26651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91TGp_education_light">
  <a:themeElements>
    <a:clrScheme name="291TGp_education_light 2">
      <a:dk1>
        <a:srgbClr val="000000"/>
      </a:dk1>
      <a:lt1>
        <a:srgbClr val="FFFFFF"/>
      </a:lt1>
      <a:dk2>
        <a:srgbClr val="193583"/>
      </a:dk2>
      <a:lt2>
        <a:srgbClr val="C0C0C0"/>
      </a:lt2>
      <a:accent1>
        <a:srgbClr val="89CA64"/>
      </a:accent1>
      <a:accent2>
        <a:srgbClr val="D9C215"/>
      </a:accent2>
      <a:accent3>
        <a:srgbClr val="FFFFFF"/>
      </a:accent3>
      <a:accent4>
        <a:srgbClr val="000000"/>
      </a:accent4>
      <a:accent5>
        <a:srgbClr val="C4E1B8"/>
      </a:accent5>
      <a:accent6>
        <a:srgbClr val="C4B012"/>
      </a:accent6>
      <a:hlink>
        <a:srgbClr val="04884E"/>
      </a:hlink>
      <a:folHlink>
        <a:srgbClr val="FF9600"/>
      </a:folHlink>
    </a:clrScheme>
    <a:fontScheme name="291TGp_education_light">
      <a:majorFont>
        <a:latin typeface="標楷體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91TGp_education_light 1">
        <a:dk1>
          <a:srgbClr val="30311D"/>
        </a:dk1>
        <a:lt1>
          <a:srgbClr val="FFFFFF"/>
        </a:lt1>
        <a:dk2>
          <a:srgbClr val="333399"/>
        </a:dk2>
        <a:lt2>
          <a:srgbClr val="C0C0C0"/>
        </a:lt2>
        <a:accent1>
          <a:srgbClr val="3780BD"/>
        </a:accent1>
        <a:accent2>
          <a:srgbClr val="98C13D"/>
        </a:accent2>
        <a:accent3>
          <a:srgbClr val="FFFFFF"/>
        </a:accent3>
        <a:accent4>
          <a:srgbClr val="272817"/>
        </a:accent4>
        <a:accent5>
          <a:srgbClr val="AEC0DB"/>
        </a:accent5>
        <a:accent6>
          <a:srgbClr val="89AF36"/>
        </a:accent6>
        <a:hlink>
          <a:srgbClr val="F5B821"/>
        </a:hlink>
        <a:folHlink>
          <a:srgbClr val="9159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education_light 2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89CA64"/>
        </a:accent1>
        <a:accent2>
          <a:srgbClr val="D9C215"/>
        </a:accent2>
        <a:accent3>
          <a:srgbClr val="FFFFFF"/>
        </a:accent3>
        <a:accent4>
          <a:srgbClr val="000000"/>
        </a:accent4>
        <a:accent5>
          <a:srgbClr val="C4E1B8"/>
        </a:accent5>
        <a:accent6>
          <a:srgbClr val="C4B012"/>
        </a:accent6>
        <a:hlink>
          <a:srgbClr val="04884E"/>
        </a:hlink>
        <a:folHlink>
          <a:srgbClr val="FF9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education_light 3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D4502C"/>
        </a:accent1>
        <a:accent2>
          <a:srgbClr val="D7AE3B"/>
        </a:accent2>
        <a:accent3>
          <a:srgbClr val="FFFFFF"/>
        </a:accent3>
        <a:accent4>
          <a:srgbClr val="000000"/>
        </a:accent4>
        <a:accent5>
          <a:srgbClr val="E6B3AC"/>
        </a:accent5>
        <a:accent6>
          <a:srgbClr val="C39D35"/>
        </a:accent6>
        <a:hlink>
          <a:srgbClr val="1C74B0"/>
        </a:hlink>
        <a:folHlink>
          <a:srgbClr val="85C1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291TGp_education_light</Template>
  <TotalTime>5762</TotalTime>
  <Words>5115</Words>
  <Application>Microsoft Office PowerPoint</Application>
  <PresentationFormat>如螢幕大小 (4:3)</PresentationFormat>
  <Paragraphs>1225</Paragraphs>
  <Slides>129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129</vt:i4>
      </vt:variant>
    </vt:vector>
  </HeadingPairs>
  <TitlesOfParts>
    <vt:vector size="131" baseType="lpstr">
      <vt:lpstr>291TGp_education_light</vt:lpstr>
      <vt:lpstr>點陣圖影像</vt:lpstr>
      <vt:lpstr>數學領域活化教學研習~有效教學在量主題之應用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台南市國教輔導團【國小數學組】 數學領域教師備課研習</dc:title>
  <dc:creator>user</dc:creator>
  <cp:lastModifiedBy>allan</cp:lastModifiedBy>
  <cp:revision>537</cp:revision>
  <dcterms:created xsi:type="dcterms:W3CDTF">2011-02-09T03:06:04Z</dcterms:created>
  <dcterms:modified xsi:type="dcterms:W3CDTF">2015-11-19T05:51:57Z</dcterms:modified>
</cp:coreProperties>
</file>