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77" r:id="rId2"/>
    <p:sldId id="426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427" r:id="rId22"/>
    <p:sldId id="366" r:id="rId23"/>
    <p:sldId id="367" r:id="rId24"/>
    <p:sldId id="368" r:id="rId25"/>
    <p:sldId id="369" r:id="rId26"/>
    <p:sldId id="370" r:id="rId27"/>
    <p:sldId id="371" r:id="rId28"/>
    <p:sldId id="428" r:id="rId29"/>
    <p:sldId id="372" r:id="rId30"/>
    <p:sldId id="373" r:id="rId31"/>
    <p:sldId id="374" r:id="rId32"/>
    <p:sldId id="375" r:id="rId33"/>
    <p:sldId id="376" r:id="rId34"/>
    <p:sldId id="429" r:id="rId35"/>
    <p:sldId id="379" r:id="rId36"/>
    <p:sldId id="380" r:id="rId37"/>
    <p:sldId id="381" r:id="rId38"/>
    <p:sldId id="382" r:id="rId39"/>
    <p:sldId id="438" r:id="rId40"/>
    <p:sldId id="439" r:id="rId41"/>
    <p:sldId id="384" r:id="rId42"/>
    <p:sldId id="385" r:id="rId43"/>
    <p:sldId id="386" r:id="rId44"/>
    <p:sldId id="387" r:id="rId45"/>
    <p:sldId id="388" r:id="rId46"/>
    <p:sldId id="389" r:id="rId47"/>
    <p:sldId id="398" r:id="rId48"/>
    <p:sldId id="399" r:id="rId49"/>
    <p:sldId id="400" r:id="rId50"/>
    <p:sldId id="401" r:id="rId51"/>
    <p:sldId id="440" r:id="rId52"/>
    <p:sldId id="402" r:id="rId53"/>
    <p:sldId id="441" r:id="rId54"/>
    <p:sldId id="403" r:id="rId55"/>
    <p:sldId id="405" r:id="rId56"/>
    <p:sldId id="406" r:id="rId57"/>
    <p:sldId id="407" r:id="rId58"/>
    <p:sldId id="408" r:id="rId59"/>
    <p:sldId id="443" r:id="rId60"/>
    <p:sldId id="442" r:id="rId61"/>
    <p:sldId id="445" r:id="rId62"/>
    <p:sldId id="418" r:id="rId63"/>
    <p:sldId id="419" r:id="rId64"/>
    <p:sldId id="420" r:id="rId65"/>
    <p:sldId id="421" r:id="rId66"/>
    <p:sldId id="422" r:id="rId67"/>
    <p:sldId id="425" r:id="rId68"/>
    <p:sldId id="444" r:id="rId69"/>
    <p:sldId id="447" r:id="rId70"/>
    <p:sldId id="446" r:id="rId7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3300"/>
    <a:srgbClr val="0000CC"/>
    <a:srgbClr val="FFFFFF"/>
    <a:srgbClr val="EBD531"/>
    <a:srgbClr val="FC790C"/>
    <a:srgbClr val="B8E32F"/>
    <a:srgbClr val="FF9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3" autoAdjust="0"/>
  </p:normalViewPr>
  <p:slideViewPr>
    <p:cSldViewPr>
      <p:cViewPr varScale="1">
        <p:scale>
          <a:sx n="56" d="100"/>
          <a:sy n="56" d="100"/>
        </p:scale>
        <p:origin x="-13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B7B50EF-3A8A-4AF1-BAA1-BEA9BF8221AC}" type="datetimeFigureOut">
              <a:rPr lang="zh-TW" altLang="en-US"/>
              <a:pPr>
                <a:defRPr/>
              </a:pPr>
              <a:t>2015/11/19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F60E64D-E6F1-47E8-8B59-FDB64238F6E7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1861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0E61294-414F-4580-B7C0-9AA495C88B1F}" type="datetimeFigureOut">
              <a:rPr lang="zh-TW" altLang="en-US"/>
              <a:pPr>
                <a:defRPr/>
              </a:pPr>
              <a:t>2015/11/19</a:t>
            </a:fld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F58708-449D-4BAD-8820-F6FA961F205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3202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2"/>
          <p:cNvSpPr>
            <a:spLocks noChangeArrowheads="1"/>
          </p:cNvSpPr>
          <p:nvPr/>
        </p:nvSpPr>
        <p:spPr bwMode="gray">
          <a:xfrm>
            <a:off x="0" y="6096000"/>
            <a:ext cx="91440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5" name="Rectangle 252"/>
          <p:cNvSpPr>
            <a:spLocks noChangeArrowheads="1"/>
          </p:cNvSpPr>
          <p:nvPr/>
        </p:nvSpPr>
        <p:spPr bwMode="gray">
          <a:xfrm>
            <a:off x="0" y="914400"/>
            <a:ext cx="4960938" cy="51546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6" name="Rectangle 269"/>
          <p:cNvSpPr>
            <a:spLocks noChangeArrowheads="1"/>
          </p:cNvSpPr>
          <p:nvPr/>
        </p:nvSpPr>
        <p:spPr bwMode="gray">
          <a:xfrm>
            <a:off x="196850" y="4311650"/>
            <a:ext cx="4770438" cy="17541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7" name="Rectangle 254"/>
          <p:cNvSpPr>
            <a:spLocks noChangeArrowheads="1"/>
          </p:cNvSpPr>
          <p:nvPr/>
        </p:nvSpPr>
        <p:spPr bwMode="gray">
          <a:xfrm>
            <a:off x="3308350" y="914400"/>
            <a:ext cx="1654175" cy="16764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>
            <a:off x="3317875" y="2590800"/>
            <a:ext cx="1639888" cy="170338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9" name="Rectangle 259"/>
          <p:cNvSpPr>
            <a:spLocks noChangeArrowheads="1"/>
          </p:cNvSpPr>
          <p:nvPr/>
        </p:nvSpPr>
        <p:spPr bwMode="gray">
          <a:xfrm>
            <a:off x="1654175" y="4300538"/>
            <a:ext cx="1654175" cy="17668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10" name="Line 263"/>
          <p:cNvSpPr>
            <a:spLocks noChangeShapeType="1"/>
          </p:cNvSpPr>
          <p:nvPr/>
        </p:nvSpPr>
        <p:spPr bwMode="gray">
          <a:xfrm>
            <a:off x="3309938" y="904875"/>
            <a:ext cx="0" cy="5191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258"/>
          <p:cNvSpPr>
            <a:spLocks noChangeArrowheads="1"/>
          </p:cNvSpPr>
          <p:nvPr/>
        </p:nvSpPr>
        <p:spPr bwMode="gray">
          <a:xfrm>
            <a:off x="0" y="4300538"/>
            <a:ext cx="1654175" cy="1766887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12" name="Line 265"/>
          <p:cNvSpPr>
            <a:spLocks noChangeShapeType="1"/>
          </p:cNvSpPr>
          <p:nvPr/>
        </p:nvSpPr>
        <p:spPr bwMode="gray">
          <a:xfrm>
            <a:off x="0" y="2590800"/>
            <a:ext cx="4953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266"/>
          <p:cNvSpPr>
            <a:spLocks noChangeShapeType="1"/>
          </p:cNvSpPr>
          <p:nvPr/>
        </p:nvSpPr>
        <p:spPr bwMode="gray">
          <a:xfrm>
            <a:off x="22225" y="4302125"/>
            <a:ext cx="49498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Line 262"/>
          <p:cNvSpPr>
            <a:spLocks noChangeShapeType="1"/>
          </p:cNvSpPr>
          <p:nvPr/>
        </p:nvSpPr>
        <p:spPr bwMode="gray">
          <a:xfrm>
            <a:off x="1666875" y="838200"/>
            <a:ext cx="0" cy="525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273"/>
          <p:cNvSpPr>
            <a:spLocks noChangeShapeType="1"/>
          </p:cNvSpPr>
          <p:nvPr/>
        </p:nvSpPr>
        <p:spPr bwMode="gray">
          <a:xfrm flipV="1">
            <a:off x="4978400" y="21907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Line 274"/>
          <p:cNvSpPr>
            <a:spLocks noChangeShapeType="1"/>
          </p:cNvSpPr>
          <p:nvPr/>
        </p:nvSpPr>
        <p:spPr bwMode="gray">
          <a:xfrm flipV="1">
            <a:off x="4978400" y="55689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Rectangle 271"/>
          <p:cNvSpPr>
            <a:spLocks noChangeArrowheads="1"/>
          </p:cNvSpPr>
          <p:nvPr/>
        </p:nvSpPr>
        <p:spPr bwMode="gray">
          <a:xfrm>
            <a:off x="0" y="0"/>
            <a:ext cx="9144000" cy="8905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gray">
          <a:xfrm>
            <a:off x="152400" y="304800"/>
            <a:ext cx="4995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dist" eaLnBrk="1" hangingPunct="1">
              <a:defRPr/>
            </a:pPr>
            <a:r>
              <a:rPr lang="zh-TW" alt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台南市國教輔導團國小數學組</a:t>
            </a:r>
            <a:endParaRPr lang="en-US" altLang="zh-TW" sz="2800" b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9" name="Rectangle 281"/>
          <p:cNvSpPr>
            <a:spLocks noChangeArrowheads="1"/>
          </p:cNvSpPr>
          <p:nvPr/>
        </p:nvSpPr>
        <p:spPr bwMode="gray">
          <a:xfrm>
            <a:off x="4953000" y="914400"/>
            <a:ext cx="4191000" cy="5181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5532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2716D075-552D-4B16-ADE9-7F515117FCB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02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A45A6-7035-4E3A-A20E-2DCE5205181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10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1981200" cy="6229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791200" cy="6229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947E8-199A-454B-8098-6137F908931D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914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8620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724400" y="1295400"/>
            <a:ext cx="388620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724400" y="3924300"/>
            <a:ext cx="3886200" cy="2476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09CF6-16B4-45FE-9D61-7F752B049CC2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352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924800" cy="51054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BC47B-F208-4A86-BC7B-4E65B2A7ADA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375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71450"/>
            <a:ext cx="7086600" cy="487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8620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FEF08-83A4-420B-A001-8B4F66FAAE84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694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C7508-2390-4EE6-90DB-095C3B6ECC25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03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7EB99-FD76-466B-8097-2172DBCAC9B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95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A8068-3364-4EC6-B9BE-B7DFA6EA3EB7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272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E68F3-DDCA-4D47-BAED-DB28788C69E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32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9ABE50-BEFB-4BC7-BE34-AF8773AAB8EF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1223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69040-53D8-4169-B789-93898D29D2A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89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04934-9DEE-47C0-A8D2-6E42F1F03C52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151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C2D48-9A34-4F70-823B-C2A3E5E01C49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593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8"/>
          <p:cNvSpPr>
            <a:spLocks noChangeArrowheads="1"/>
          </p:cNvSpPr>
          <p:nvPr/>
        </p:nvSpPr>
        <p:spPr bwMode="gray">
          <a:xfrm>
            <a:off x="0" y="723900"/>
            <a:ext cx="9144000" cy="3857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027" name="Rectangle 133"/>
          <p:cNvSpPr>
            <a:spLocks noChangeArrowheads="1"/>
          </p:cNvSpPr>
          <p:nvPr/>
        </p:nvSpPr>
        <p:spPr bwMode="gray">
          <a:xfrm>
            <a:off x="0" y="0"/>
            <a:ext cx="9144000" cy="7239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1028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2147483646 w 3800"/>
              <a:gd name="T3" fmla="*/ 0 h 428"/>
              <a:gd name="T4" fmla="*/ 2147483646 w 3800"/>
              <a:gd name="T5" fmla="*/ 2147483646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85800" y="12954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04025" y="6524625"/>
            <a:ext cx="23225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台南市國教輔導團國小數學組</a:t>
            </a: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86200" y="6505575"/>
            <a:ext cx="838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新細明體" pitchFamily="18" charset="-120"/>
              </a:defRPr>
            </a:lvl1pPr>
          </a:lstStyle>
          <a:p>
            <a:fld id="{62E88827-B914-4721-A58B-0D3EA7DACAAE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171450"/>
            <a:ext cx="70866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72"/>
          <p:cNvSpPr>
            <a:spLocks noChangeArrowheads="1"/>
          </p:cNvSpPr>
          <p:nvPr/>
        </p:nvSpPr>
        <p:spPr bwMode="gray">
          <a:xfrm>
            <a:off x="0" y="0"/>
            <a:ext cx="1074738" cy="1117600"/>
          </a:xfrm>
          <a:prstGeom prst="rect">
            <a:avLst/>
          </a:prstGeom>
          <a:blipFill dpi="0" rotWithShape="1">
            <a:blip r:embed="rId1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l" eaLnBrk="1" hangingPunct="1">
              <a:defRPr/>
            </a:pPr>
            <a:endParaRPr lang="zh-TW" altLang="en-US"/>
          </a:p>
        </p:txBody>
      </p:sp>
      <p:sp>
        <p:nvSpPr>
          <p:cNvPr id="1035" name="Line 160"/>
          <p:cNvSpPr>
            <a:spLocks noChangeShapeType="1"/>
          </p:cNvSpPr>
          <p:nvPr/>
        </p:nvSpPr>
        <p:spPr bwMode="gray">
          <a:xfrm>
            <a:off x="714375" y="-7938"/>
            <a:ext cx="0" cy="114300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Line 163"/>
          <p:cNvSpPr>
            <a:spLocks noChangeShapeType="1"/>
          </p:cNvSpPr>
          <p:nvPr/>
        </p:nvSpPr>
        <p:spPr bwMode="gray">
          <a:xfrm>
            <a:off x="-1588" y="357188"/>
            <a:ext cx="10731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7" name="Line 164"/>
          <p:cNvSpPr>
            <a:spLocks noChangeShapeType="1"/>
          </p:cNvSpPr>
          <p:nvPr/>
        </p:nvSpPr>
        <p:spPr bwMode="gray">
          <a:xfrm>
            <a:off x="3175" y="728663"/>
            <a:ext cx="9140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8" name="Line 165"/>
          <p:cNvSpPr>
            <a:spLocks noChangeShapeType="1"/>
          </p:cNvSpPr>
          <p:nvPr/>
        </p:nvSpPr>
        <p:spPr bwMode="gray">
          <a:xfrm>
            <a:off x="358775" y="-22225"/>
            <a:ext cx="0" cy="1155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69.xml"/><Relationship Id="rId3" Type="http://schemas.openxmlformats.org/officeDocument/2006/relationships/hyperlink" Target="&#28165;&#26970;&#38988;&#24847;.wmv" TargetMode="External"/><Relationship Id="rId7" Type="http://schemas.openxmlformats.org/officeDocument/2006/relationships/slide" Target="slide3.xml"/><Relationship Id="rId12" Type="http://schemas.openxmlformats.org/officeDocument/2006/relationships/slide" Target="slide6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41.xml"/><Relationship Id="rId5" Type="http://schemas.openxmlformats.org/officeDocument/2006/relationships/slide" Target="slide47.xml"/><Relationship Id="rId10" Type="http://schemas.openxmlformats.org/officeDocument/2006/relationships/slide" Target="slide35.xml"/><Relationship Id="rId4" Type="http://schemas.openxmlformats.org/officeDocument/2006/relationships/slide" Target="slide11.xml"/><Relationship Id="rId9" Type="http://schemas.openxmlformats.org/officeDocument/2006/relationships/slide" Target="slide29.xml"/><Relationship Id="rId1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49.emf"/><Relationship Id="rId4" Type="http://schemas.openxmlformats.org/officeDocument/2006/relationships/image" Target="../media/image36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2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nyiacademy.org/" TargetMode="External"/><Relationship Id="rId2" Type="http://schemas.openxmlformats.org/officeDocument/2006/relationships/hyperlink" Target="http://ceag.tn.edu.tw/modules/ceag/index.php?TeamID=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openxmlformats.org/officeDocument/2006/relationships/hyperlink" Target="&#25913;&#35722;&#35731;&#25104;&#25928;&#35722;&#22823;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929188" y="1000125"/>
            <a:ext cx="4071937" cy="2357438"/>
          </a:xfrm>
          <a:effectLst/>
        </p:spPr>
        <p:txBody>
          <a:bodyPr/>
          <a:lstStyle/>
          <a:p>
            <a:pPr algn="l" eaLnBrk="1" hangingPunct="1"/>
            <a:r>
              <a:rPr lang="zh-TW" altLang="en-US" sz="3200" smtClean="0"/>
              <a:t>數學領域活化教學研習</a:t>
            </a:r>
            <a:r>
              <a:rPr lang="en-US" altLang="zh-TW" sz="2800" smtClean="0"/>
              <a:t>~</a:t>
            </a:r>
            <a:r>
              <a:rPr lang="zh-TW" altLang="en-US" sz="2800" smtClean="0"/>
              <a:t>有效教學在量主題之應用</a:t>
            </a:r>
            <a:endParaRPr lang="en-US" altLang="zh-TW" sz="3000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5137398" y="1340768"/>
            <a:ext cx="3655516" cy="4824536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3200" b="1" dirty="0" smtClean="0">
                <a:latin typeface="Times New Roman" pitchFamily="18" charset="0"/>
              </a:rPr>
              <a:t>數學檢測題型分析</a:t>
            </a:r>
            <a:endParaRPr lang="en-US" altLang="zh-TW" sz="3200" b="1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r>
              <a:rPr lang="zh-TW" altLang="en-US" sz="3200" b="1" dirty="0">
                <a:latin typeface="Times New Roman" pitchFamily="18" charset="0"/>
              </a:rPr>
              <a:t>與教學</a:t>
            </a:r>
            <a:r>
              <a:rPr lang="zh-TW" altLang="en-US" sz="3200" b="1" dirty="0" smtClean="0">
                <a:latin typeface="Times New Roman" pitchFamily="18" charset="0"/>
              </a:rPr>
              <a:t>建議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－以答對率偏低題型為例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600"/>
              </a:spcBef>
              <a:buNone/>
            </a:pP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報告人：方建良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仁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德區德南國小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 eaLnBrk="1" hangingPunct="1">
              <a:spcBef>
                <a:spcPts val="600"/>
              </a:spcBef>
              <a:buNone/>
            </a:pP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funallan@gmail.com</a:t>
            </a:r>
            <a:endParaRPr lang="zh-TW" altLang="en-US" dirty="0" smtClean="0">
              <a:latin typeface="Times New Roman" pitchFamily="18" charset="0"/>
            </a:endParaRPr>
          </a:p>
        </p:txBody>
      </p:sp>
      <p:pic>
        <p:nvPicPr>
          <p:cNvPr id="5125" name="Picture 9" descr="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62"/>
            <a:ext cx="1615008" cy="158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7" name="群組 51"/>
          <p:cNvGrpSpPr/>
          <p:nvPr/>
        </p:nvGrpSpPr>
        <p:grpSpPr>
          <a:xfrm>
            <a:off x="2000232" y="1142984"/>
            <a:ext cx="4271332" cy="576128"/>
            <a:chOff x="2339752" y="3212912"/>
            <a:chExt cx="4271332" cy="576128"/>
          </a:xfrm>
        </p:grpSpPr>
        <p:grpSp>
          <p:nvGrpSpPr>
            <p:cNvPr id="18" name="群組 4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65" name="直線單箭頭接點 64"/>
              <p:cNvCxnSpPr>
                <a:stCxn id="6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6" name="橢圓 6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9" name="群組 49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63" name="直線單箭頭接點 62"/>
              <p:cNvCxnSpPr>
                <a:stCxn id="6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4" name="橢圓 6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群組 50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61" name="直線單箭頭接點 60"/>
              <p:cNvCxnSpPr>
                <a:stCxn id="6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2" name="橢圓 6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7" name="橢圓 56"/>
            <p:cNvSpPr/>
            <p:nvPr/>
          </p:nvSpPr>
          <p:spPr bwMode="auto">
            <a:xfrm>
              <a:off x="6035020" y="3212912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1" name="群組 52"/>
            <p:cNvGrpSpPr/>
            <p:nvPr/>
          </p:nvGrpSpPr>
          <p:grpSpPr>
            <a:xfrm>
              <a:off x="5110346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9" name="直線單箭頭接點 58"/>
              <p:cNvCxnSpPr>
                <a:stCxn id="6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0" name="橢圓 5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8" y="2259015"/>
            <a:ext cx="9055542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圖片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43" y="5445224"/>
            <a:ext cx="1198042" cy="1110912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52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179512" y="362443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3906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36" y="4488532"/>
            <a:ext cx="7924800" cy="10287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2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40446" y="3429000"/>
            <a:ext cx="8788909" cy="3429000"/>
            <a:chOff x="-40446" y="3429000"/>
            <a:chExt cx="8788909" cy="3429000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2319260" y="3429000"/>
              <a:ext cx="6429203" cy="3096344"/>
            </a:xfrm>
            <a:prstGeom prst="cloudCallout">
              <a:avLst>
                <a:gd name="adj1" fmla="val -53097"/>
                <a:gd name="adj2" fmla="val 31071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987824" y="4036017"/>
              <a:ext cx="542923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/>
                <a:t>本題是評量學生對直角三角形</a:t>
              </a:r>
              <a:r>
                <a:rPr lang="zh-TW" altLang="en-US" sz="3200" b="1" dirty="0" smtClean="0">
                  <a:solidFill>
                    <a:srgbClr val="0000FF"/>
                  </a:solidFill>
                </a:rPr>
                <a:t>三邊關係的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理解</a:t>
              </a:r>
              <a:r>
                <a:rPr lang="zh-TW" altLang="en-US" sz="3200" dirty="0"/>
                <a:t>、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底和高的辨認</a:t>
              </a:r>
              <a:r>
                <a:rPr lang="zh-TW" altLang="en-US" sz="3200" dirty="0"/>
                <a:t>，及面積的計算。</a:t>
              </a: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39068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字方塊 14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68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390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圓角化對角線角落矩形 14"/>
          <p:cNvSpPr/>
          <p:nvPr/>
        </p:nvSpPr>
        <p:spPr bwMode="auto">
          <a:xfrm>
            <a:off x="179512" y="306902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8976"/>
            <a:ext cx="7632848" cy="28127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0" y="4350246"/>
            <a:ext cx="7596000" cy="1386222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0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4896"/>
            <a:ext cx="7632848" cy="28127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390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sp>
        <p:nvSpPr>
          <p:cNvPr id="30" name="圓角化對角線角落矩形 29"/>
          <p:cNvSpPr/>
          <p:nvPr/>
        </p:nvSpPr>
        <p:spPr bwMode="auto">
          <a:xfrm>
            <a:off x="179512" y="292494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983323" y="2353210"/>
            <a:ext cx="2688577" cy="3524062"/>
            <a:chOff x="983323" y="2353210"/>
            <a:chExt cx="2688577" cy="3524062"/>
          </a:xfrm>
        </p:grpSpPr>
        <p:sp>
          <p:nvSpPr>
            <p:cNvPr id="3" name="橢圓 2"/>
            <p:cNvSpPr/>
            <p:nvPr/>
          </p:nvSpPr>
          <p:spPr bwMode="auto">
            <a:xfrm>
              <a:off x="2843808" y="5294673"/>
              <a:ext cx="828092" cy="5825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圓角矩形 4"/>
            <p:cNvSpPr/>
            <p:nvPr/>
          </p:nvSpPr>
          <p:spPr bwMode="auto">
            <a:xfrm>
              <a:off x="983323" y="2353210"/>
              <a:ext cx="540000" cy="504000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2" name="直線單箭頭接點 11"/>
            <p:cNvCxnSpPr>
              <a:endCxn id="3" idx="1"/>
            </p:cNvCxnSpPr>
            <p:nvPr/>
          </p:nvCxnSpPr>
          <p:spPr bwMode="auto">
            <a:xfrm>
              <a:off x="1523323" y="2857210"/>
              <a:ext cx="1441756" cy="252278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3" name="橢圓 12"/>
          <p:cNvSpPr/>
          <p:nvPr/>
        </p:nvSpPr>
        <p:spPr bwMode="auto">
          <a:xfrm>
            <a:off x="3900482" y="5271227"/>
            <a:ext cx="1008112" cy="654607"/>
          </a:xfrm>
          <a:prstGeom prst="ellipse">
            <a:avLst/>
          </a:prstGeom>
          <a:noFill/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2745552" y="3431613"/>
            <a:ext cx="6048672" cy="2954397"/>
            <a:chOff x="3752943" y="3788976"/>
            <a:chExt cx="5263262" cy="2497474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2943" y="3788976"/>
              <a:ext cx="5263262" cy="24974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文字方塊 37"/>
            <p:cNvSpPr txBox="1"/>
            <p:nvPr/>
          </p:nvSpPr>
          <p:spPr>
            <a:xfrm>
              <a:off x="4788024" y="4000426"/>
              <a:ext cx="4168687" cy="1951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3200" dirty="0">
                  <a:latin typeface="+mn-ea"/>
                  <a:ea typeface="+mn-ea"/>
                </a:rPr>
                <a:t>猜測他們對三角形</a:t>
              </a:r>
              <a:r>
                <a:rPr lang="zh-TW" altLang="en-US" sz="3200" b="1" dirty="0">
                  <a:solidFill>
                    <a:srgbClr val="0000FF"/>
                  </a:solidFill>
                  <a:latin typeface="+mn-ea"/>
                  <a:ea typeface="+mn-ea"/>
                </a:rPr>
                <a:t>面積</a:t>
              </a:r>
              <a:r>
                <a:rPr lang="zh-TW" altLang="en-US" sz="3200" dirty="0">
                  <a:latin typeface="+mn-ea"/>
                  <a:ea typeface="+mn-ea"/>
                </a:rPr>
                <a:t>與</a:t>
              </a:r>
              <a:r>
                <a:rPr lang="zh-TW" altLang="en-US" sz="3200" b="1" dirty="0">
                  <a:solidFill>
                    <a:srgbClr val="0000FF"/>
                  </a:solidFill>
                  <a:latin typeface="+mn-ea"/>
                  <a:ea typeface="+mn-ea"/>
                </a:rPr>
                <a:t>周長</a:t>
              </a:r>
              <a:r>
                <a:rPr lang="zh-TW" altLang="en-US" sz="3200" dirty="0">
                  <a:latin typeface="+mn-ea"/>
                  <a:ea typeface="+mn-ea"/>
                </a:rPr>
                <a:t>計算方法</a:t>
              </a:r>
              <a:r>
                <a:rPr lang="zh-TW" altLang="en-US" sz="3200" b="1" dirty="0">
                  <a:solidFill>
                    <a:srgbClr val="0000FF"/>
                  </a:solidFill>
                  <a:latin typeface="+mn-ea"/>
                  <a:ea typeface="+mn-ea"/>
                </a:rPr>
                <a:t>混淆</a:t>
              </a:r>
              <a:r>
                <a:rPr lang="zh-TW" altLang="en-US" sz="3200" dirty="0">
                  <a:latin typeface="+mn-ea"/>
                  <a:ea typeface="+mn-ea"/>
                </a:rPr>
                <a:t>，無法區分面積與周長的含義。</a:t>
              </a:r>
              <a:endParaRPr lang="zh-TW" altLang="en-US" sz="3200" dirty="0">
                <a:solidFill>
                  <a:srgbClr val="0000CC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401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4896"/>
            <a:ext cx="7632848" cy="28127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390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32" name="群組 31"/>
          <p:cNvGrpSpPr/>
          <p:nvPr/>
        </p:nvGrpSpPr>
        <p:grpSpPr>
          <a:xfrm>
            <a:off x="5265408" y="2332451"/>
            <a:ext cx="1934884" cy="3524062"/>
            <a:chOff x="983323" y="2353210"/>
            <a:chExt cx="1934884" cy="3524062"/>
          </a:xfrm>
        </p:grpSpPr>
        <p:sp>
          <p:nvSpPr>
            <p:cNvPr id="33" name="橢圓 32"/>
            <p:cNvSpPr/>
            <p:nvPr/>
          </p:nvSpPr>
          <p:spPr bwMode="auto">
            <a:xfrm>
              <a:off x="2090115" y="5294673"/>
              <a:ext cx="828092" cy="5825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圓角矩形 33"/>
            <p:cNvSpPr/>
            <p:nvPr/>
          </p:nvSpPr>
          <p:spPr bwMode="auto">
            <a:xfrm>
              <a:off x="983323" y="2353210"/>
              <a:ext cx="540000" cy="504000"/>
            </a:xfrm>
            <a:prstGeom prst="roundRect">
              <a:avLst/>
            </a:prstGeom>
            <a:noFill/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5" name="直線單箭頭接點 34"/>
            <p:cNvCxnSpPr>
              <a:endCxn id="33" idx="1"/>
            </p:cNvCxnSpPr>
            <p:nvPr/>
          </p:nvCxnSpPr>
          <p:spPr bwMode="auto">
            <a:xfrm>
              <a:off x="1490508" y="2877969"/>
              <a:ext cx="720878" cy="250202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0" name="圓角化對角線角落矩形 29"/>
          <p:cNvSpPr/>
          <p:nvPr/>
        </p:nvSpPr>
        <p:spPr bwMode="auto">
          <a:xfrm>
            <a:off x="179512" y="292494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539552" y="3602768"/>
            <a:ext cx="8225288" cy="3051537"/>
            <a:chOff x="539552" y="3602768"/>
            <a:chExt cx="8225288" cy="3051537"/>
          </a:xfrm>
        </p:grpSpPr>
        <p:grpSp>
          <p:nvGrpSpPr>
            <p:cNvPr id="28" name="群組 27"/>
            <p:cNvGrpSpPr/>
            <p:nvPr/>
          </p:nvGrpSpPr>
          <p:grpSpPr>
            <a:xfrm>
              <a:off x="539552" y="3602768"/>
              <a:ext cx="8225288" cy="3051537"/>
              <a:chOff x="831317" y="1476288"/>
              <a:chExt cx="7730576" cy="3413574"/>
            </a:xfrm>
          </p:grpSpPr>
          <p:grpSp>
            <p:nvGrpSpPr>
              <p:cNvPr id="29" name="群組 28"/>
              <p:cNvGrpSpPr/>
              <p:nvPr/>
            </p:nvGrpSpPr>
            <p:grpSpPr>
              <a:xfrm>
                <a:off x="831317" y="1476288"/>
                <a:ext cx="7730576" cy="2096856"/>
                <a:chOff x="831317" y="1476288"/>
                <a:chExt cx="7730576" cy="2096856"/>
              </a:xfrm>
            </p:grpSpPr>
            <p:pic>
              <p:nvPicPr>
                <p:cNvPr id="41" name="圖片 4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2137"/>
                <a:stretch/>
              </p:blipFill>
              <p:spPr>
                <a:xfrm>
                  <a:off x="831317" y="1484784"/>
                  <a:ext cx="201475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42" name="圖片 41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/>
                <a:stretch/>
              </p:blipFill>
              <p:spPr>
                <a:xfrm>
                  <a:off x="5002074" y="1476288"/>
                  <a:ext cx="3559819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  <p:pic>
              <p:nvPicPr>
                <p:cNvPr id="43" name="圖片 4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100" r="43244"/>
                <a:stretch/>
              </p:blipFill>
              <p:spPr>
                <a:xfrm>
                  <a:off x="2841501" y="1484784"/>
                  <a:ext cx="2172003" cy="2088360"/>
                </a:xfrm>
                <a:prstGeom prst="rect">
                  <a:avLst/>
                </a:prstGeom>
                <a:ln>
                  <a:noFill/>
                </a:ln>
                <a:effectLst/>
              </p:spPr>
            </p:pic>
          </p:grpSp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3402" y="2520468"/>
                <a:ext cx="7653600" cy="1476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8739" y="3965662"/>
                <a:ext cx="7610400" cy="92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" name="文字方塊 37"/>
            <p:cNvSpPr txBox="1"/>
            <p:nvPr/>
          </p:nvSpPr>
          <p:spPr>
            <a:xfrm>
              <a:off x="1619672" y="3645024"/>
              <a:ext cx="7056784" cy="2498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spc="-70" dirty="0">
                  <a:latin typeface="+mn-ea"/>
                  <a:ea typeface="+mn-ea"/>
                </a:rPr>
                <a:t>學生</a:t>
              </a:r>
              <a:r>
                <a:rPr lang="zh-TW" altLang="en-US" sz="3200" spc="-70" dirty="0" smtClean="0">
                  <a:latin typeface="+mn-ea"/>
                  <a:ea typeface="+mn-ea"/>
                </a:rPr>
                <a:t>對面積計算已經</a:t>
              </a:r>
              <a:r>
                <a:rPr lang="zh-TW" altLang="en-US" sz="3200" spc="-70" dirty="0">
                  <a:latin typeface="+mn-ea"/>
                  <a:ea typeface="+mn-ea"/>
                </a:rPr>
                <a:t>掌握，</a:t>
              </a:r>
              <a:r>
                <a:rPr lang="zh-TW" altLang="en-US" sz="3200" spc="-70" dirty="0" smtClean="0">
                  <a:latin typeface="+mn-ea"/>
                  <a:ea typeface="+mn-ea"/>
                </a:rPr>
                <a:t>但對</a:t>
              </a:r>
              <a:r>
                <a:rPr lang="zh-TW" altLang="en-US" sz="3200" spc="-70" dirty="0">
                  <a:latin typeface="+mn-ea"/>
                  <a:ea typeface="+mn-ea"/>
                </a:rPr>
                <a:t>直角三角形三邊關係無法判斷，</a:t>
              </a:r>
              <a:r>
                <a:rPr lang="zh-TW" altLang="en-US" sz="3200" b="1" spc="-70" dirty="0">
                  <a:solidFill>
                    <a:srgbClr val="0000FF"/>
                  </a:solidFill>
                  <a:latin typeface="+mn-ea"/>
                  <a:ea typeface="+mn-ea"/>
                </a:rPr>
                <a:t>不能準確找到兩條直角邊</a:t>
              </a:r>
              <a:r>
                <a:rPr lang="zh-TW" altLang="en-US" sz="3200" spc="-70" dirty="0">
                  <a:latin typeface="+mn-ea"/>
                  <a:ea typeface="+mn-ea"/>
                </a:rPr>
                <a:t>；</a:t>
              </a:r>
              <a:r>
                <a:rPr lang="zh-TW" altLang="en-US" sz="3200" spc="-70" dirty="0" smtClean="0">
                  <a:latin typeface="+mn-ea"/>
                  <a:ea typeface="+mn-ea"/>
                </a:rPr>
                <a:t>另有可能</a:t>
              </a:r>
              <a:r>
                <a:rPr lang="zh-TW" altLang="en-US" sz="3200" spc="-70" dirty="0">
                  <a:latin typeface="+mn-ea"/>
                  <a:ea typeface="+mn-ea"/>
                </a:rPr>
                <a:t>是</a:t>
              </a:r>
              <a:r>
                <a:rPr lang="zh-TW" altLang="en-US" sz="3200" spc="-70" dirty="0" smtClean="0">
                  <a:latin typeface="+mn-ea"/>
                  <a:ea typeface="+mn-ea"/>
                </a:rPr>
                <a:t>學生誤以為直角三角形三邊</a:t>
              </a:r>
              <a:r>
                <a:rPr lang="zh-TW" altLang="en-US" sz="3200" b="1" spc="-70" dirty="0" smtClean="0">
                  <a:solidFill>
                    <a:srgbClr val="0000FF"/>
                  </a:solidFill>
                  <a:latin typeface="+mn-ea"/>
                  <a:ea typeface="+mn-ea"/>
                </a:rPr>
                <a:t>任選其中</a:t>
              </a:r>
              <a:r>
                <a:rPr lang="zh-TW" altLang="en-US" sz="3200" b="1" spc="-70" dirty="0">
                  <a:solidFill>
                    <a:srgbClr val="0000FF"/>
                  </a:solidFill>
                  <a:latin typeface="+mn-ea"/>
                  <a:ea typeface="+mn-ea"/>
                </a:rPr>
                <a:t>兩邊</a:t>
              </a:r>
              <a:r>
                <a:rPr lang="zh-TW" altLang="en-US" sz="3200" spc="-70" dirty="0">
                  <a:latin typeface="+mn-ea"/>
                  <a:ea typeface="+mn-ea"/>
                </a:rPr>
                <a:t>就</a:t>
              </a:r>
              <a:r>
                <a:rPr lang="zh-TW" altLang="en-US" sz="3200" spc="-70" dirty="0" smtClean="0">
                  <a:latin typeface="+mn-ea"/>
                  <a:ea typeface="+mn-ea"/>
                </a:rPr>
                <a:t>可求出。</a:t>
              </a:r>
              <a:endParaRPr lang="zh-TW" altLang="en-US" sz="3200" spc="-70" dirty="0">
                <a:solidFill>
                  <a:srgbClr val="0000CC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36" name="文字方塊 35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598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390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6" y="3847678"/>
            <a:ext cx="8267700" cy="25336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79512" y="2862769"/>
            <a:ext cx="4617311" cy="1070287"/>
            <a:chOff x="179512" y="2862769"/>
            <a:chExt cx="4617311" cy="1070287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2992202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2862769"/>
              <a:ext cx="2961127" cy="1070287"/>
            </a:xfrm>
            <a:prstGeom prst="rect">
              <a:avLst/>
            </a:prstGeom>
          </p:spPr>
        </p:pic>
      </p:grpSp>
      <p:sp>
        <p:nvSpPr>
          <p:cNvPr id="18" name="文字方塊 17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99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79512" y="2848250"/>
            <a:ext cx="5472608" cy="580750"/>
            <a:chOff x="179512" y="3622164"/>
            <a:chExt cx="5472608" cy="580750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622164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2339752" y="3626786"/>
              <a:ext cx="3312368" cy="576128"/>
              <a:chOff x="2339752" y="3212912"/>
              <a:chExt cx="3312368" cy="576128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5" name="直線單箭頭接點 24"/>
                <p:cNvCxnSpPr>
                  <a:stCxn id="26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6" name="橢圓 25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5" name="群組 14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3" name="直線單箭頭接點 22"/>
                <p:cNvCxnSpPr>
                  <a:stCxn id="24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4" name="橢圓 23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6" name="群組 15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1" name="直線單箭頭接點 20"/>
                <p:cNvCxnSpPr>
                  <a:stCxn id="22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2" name="橢圓 21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0" name="橢圓 19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390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1" y="3659882"/>
            <a:ext cx="8134350" cy="2971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文字方塊 31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3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79512" y="2924944"/>
            <a:ext cx="5472608" cy="580750"/>
            <a:chOff x="179512" y="3712282"/>
            <a:chExt cx="5472608" cy="580750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712282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39752" y="3716904"/>
              <a:ext cx="3312368" cy="576128"/>
              <a:chOff x="2339752" y="3212912"/>
              <a:chExt cx="3312368" cy="576128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0" name="直線單箭頭接點 39"/>
                <p:cNvCxnSpPr>
                  <a:stCxn id="4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1" name="橢圓 4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" name="群組 28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8" name="直線單箭頭接點 37"/>
                <p:cNvCxnSpPr>
                  <a:stCxn id="39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9" name="橢圓 38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0" name="群組 29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5" name="直線單箭頭接點 34"/>
                <p:cNvCxnSpPr>
                  <a:stCxn id="36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6" name="橢圓 35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" name="橢圓 33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390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3" y="3789040"/>
            <a:ext cx="8201025" cy="23907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文字方塊 31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258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79512" y="2924944"/>
            <a:ext cx="5472608" cy="580750"/>
            <a:chOff x="179512" y="3645024"/>
            <a:chExt cx="5472608" cy="580750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645024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39752" y="3649646"/>
              <a:ext cx="3312368" cy="576128"/>
              <a:chOff x="2339752" y="3212912"/>
              <a:chExt cx="3312368" cy="576128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0" name="直線單箭頭接點 39"/>
                <p:cNvCxnSpPr>
                  <a:stCxn id="4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1" name="橢圓 4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" name="群組 28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8" name="直線單箭頭接點 37"/>
                <p:cNvCxnSpPr>
                  <a:stCxn id="39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9" name="橢圓 38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0" name="群組 29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5" name="直線單箭頭接點 34"/>
                <p:cNvCxnSpPr>
                  <a:stCxn id="36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6" name="橢圓 35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" name="橢圓 33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62" y="3656454"/>
            <a:ext cx="8153400" cy="30194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390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字方塊 31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76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24744"/>
            <a:ext cx="8253607" cy="56548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dirty="0" smtClean="0">
                <a:hlinkClick r:id="rId3" action="ppaction://hlinkfile"/>
              </a:rPr>
              <a:t>從各題通過率</a:t>
            </a:r>
            <a:r>
              <a:rPr lang="en-US" altLang="zh-TW" sz="4000" dirty="0" smtClean="0">
                <a:hlinkClick r:id="rId3" action="ppaction://hlinkfile"/>
              </a:rPr>
              <a:t>(</a:t>
            </a:r>
            <a:r>
              <a:rPr lang="zh-TW" altLang="en-US" sz="4000" dirty="0" smtClean="0">
                <a:hlinkClick r:id="rId3" action="ppaction://hlinkfile"/>
              </a:rPr>
              <a:t>難度</a:t>
            </a:r>
            <a:r>
              <a:rPr lang="en-US" altLang="zh-TW" sz="4000" dirty="0" smtClean="0">
                <a:hlinkClick r:id="rId3" action="ppaction://hlinkfile"/>
              </a:rPr>
              <a:t>)</a:t>
            </a:r>
            <a:r>
              <a:rPr lang="zh-TW" altLang="en-US" sz="4000" dirty="0" smtClean="0">
                <a:hlinkClick r:id="rId3" action="ppaction://hlinkfile"/>
              </a:rPr>
              <a:t>再思索</a:t>
            </a:r>
            <a:endParaRPr lang="zh-TW" altLang="en-US" sz="4000" dirty="0">
              <a:hlinkClick r:id="rId3" action="ppaction://hlinkfile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台南市國教輔導團國小數學組</a:t>
            </a:r>
            <a:endParaRPr lang="en-US" altLang="zh-TW"/>
          </a:p>
        </p:txBody>
      </p:sp>
      <p:sp>
        <p:nvSpPr>
          <p:cNvPr id="11" name="矩形 10">
            <a:hlinkClick r:id="rId4" action="ppaction://hlinksldjump"/>
          </p:cNvPr>
          <p:cNvSpPr/>
          <p:nvPr/>
        </p:nvSpPr>
        <p:spPr bwMode="auto">
          <a:xfrm>
            <a:off x="3203848" y="4776175"/>
            <a:ext cx="1440160" cy="3810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矩形 11">
            <a:hlinkClick r:id="rId5" action="ppaction://hlinksldjump"/>
          </p:cNvPr>
          <p:cNvSpPr/>
          <p:nvPr/>
        </p:nvSpPr>
        <p:spPr bwMode="auto">
          <a:xfrm>
            <a:off x="7303665" y="4797152"/>
            <a:ext cx="1440160" cy="360038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>
            <a:hlinkClick r:id="rId6" action="ppaction://hlinksldjump"/>
          </p:cNvPr>
          <p:cNvSpPr/>
          <p:nvPr/>
        </p:nvSpPr>
        <p:spPr bwMode="auto">
          <a:xfrm>
            <a:off x="7352999" y="2766421"/>
            <a:ext cx="1440160" cy="3810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矩形 13">
            <a:hlinkClick r:id="rId7" action="ppaction://hlinksldjump"/>
          </p:cNvPr>
          <p:cNvSpPr/>
          <p:nvPr/>
        </p:nvSpPr>
        <p:spPr bwMode="auto">
          <a:xfrm>
            <a:off x="3214920" y="2378937"/>
            <a:ext cx="1440160" cy="3810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矩形 14">
            <a:hlinkClick r:id="rId8" action="ppaction://hlinksldjump"/>
          </p:cNvPr>
          <p:cNvSpPr/>
          <p:nvPr/>
        </p:nvSpPr>
        <p:spPr bwMode="auto">
          <a:xfrm>
            <a:off x="7303665" y="5157190"/>
            <a:ext cx="1440160" cy="3810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矩形 15">
            <a:hlinkClick r:id="rId9" action="ppaction://hlinksldjump"/>
          </p:cNvPr>
          <p:cNvSpPr/>
          <p:nvPr/>
        </p:nvSpPr>
        <p:spPr bwMode="auto">
          <a:xfrm>
            <a:off x="7352999" y="3160376"/>
            <a:ext cx="1440160" cy="3810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矩形 16">
            <a:hlinkClick r:id="rId10" action="ppaction://hlinksldjump"/>
          </p:cNvPr>
          <p:cNvSpPr/>
          <p:nvPr/>
        </p:nvSpPr>
        <p:spPr bwMode="auto">
          <a:xfrm>
            <a:off x="7344053" y="3557518"/>
            <a:ext cx="1440160" cy="3810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矩形 17">
            <a:hlinkClick r:id="rId11" action="ppaction://hlinksldjump"/>
          </p:cNvPr>
          <p:cNvSpPr/>
          <p:nvPr/>
        </p:nvSpPr>
        <p:spPr bwMode="auto">
          <a:xfrm>
            <a:off x="7344053" y="3951473"/>
            <a:ext cx="1440160" cy="3810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矩形 18">
            <a:hlinkClick r:id="rId12" action="ppaction://hlinksldjump"/>
          </p:cNvPr>
          <p:cNvSpPr/>
          <p:nvPr/>
        </p:nvSpPr>
        <p:spPr bwMode="auto">
          <a:xfrm>
            <a:off x="7326161" y="5990292"/>
            <a:ext cx="1440160" cy="381015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圖片 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79" y="10018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分析者：何鳳珠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179512" y="2924944"/>
            <a:ext cx="5472608" cy="580750"/>
            <a:chOff x="179512" y="3645024"/>
            <a:chExt cx="5472608" cy="580750"/>
          </a:xfrm>
        </p:grpSpPr>
        <p:sp>
          <p:nvSpPr>
            <p:cNvPr id="2" name="圓角化對角線角落矩形 1"/>
            <p:cNvSpPr/>
            <p:nvPr/>
          </p:nvSpPr>
          <p:spPr bwMode="auto">
            <a:xfrm>
              <a:off x="179512" y="3645024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27" name="群組 26"/>
            <p:cNvGrpSpPr/>
            <p:nvPr/>
          </p:nvGrpSpPr>
          <p:grpSpPr>
            <a:xfrm>
              <a:off x="2339752" y="3649646"/>
              <a:ext cx="3312368" cy="576128"/>
              <a:chOff x="2339752" y="3212912"/>
              <a:chExt cx="3312368" cy="576128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40" name="直線單箭頭接點 39"/>
                <p:cNvCxnSpPr>
                  <a:stCxn id="4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41" name="橢圓 4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9" name="群組 28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8" name="直線單箭頭接點 37"/>
                <p:cNvCxnSpPr>
                  <a:stCxn id="39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9" name="橢圓 38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30" name="群組 29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35" name="直線單箭頭接點 34"/>
                <p:cNvCxnSpPr>
                  <a:stCxn id="36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36" name="橢圓 35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4" name="橢圓 33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2" y="3817381"/>
            <a:ext cx="8181975" cy="17240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3906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3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554" y="5702464"/>
            <a:ext cx="1198042" cy="1110912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85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：方建良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10531" y="1263301"/>
            <a:ext cx="84937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題號</a:t>
            </a:r>
            <a:r>
              <a:rPr lang="en-US" altLang="zh-TW" sz="2800" dirty="0"/>
              <a:t>17</a:t>
            </a:r>
            <a:endParaRPr lang="zh-TW" altLang="zh-TW" sz="2800" dirty="0"/>
          </a:p>
          <a:p>
            <a:r>
              <a:rPr lang="x-none" altLang="zh-TW" sz="2800" dirty="0" smtClean="0"/>
              <a:t>「</a:t>
            </a:r>
            <a:r>
              <a:rPr lang="x-none" altLang="zh-TW" sz="2800" dirty="0"/>
              <a:t>一瓶汽水5公升，</a:t>
            </a:r>
            <a:r>
              <a:rPr lang="x-none" altLang="zh-TW" sz="2800" u="sng" dirty="0"/>
              <a:t>小明</a:t>
            </a:r>
            <a:r>
              <a:rPr lang="x-none" altLang="zh-TW" sz="2800" dirty="0"/>
              <a:t>將7瓶汽水全部平分給5人，請問每人分到多少汽水？」</a:t>
            </a:r>
            <a:br>
              <a:rPr lang="x-none" altLang="zh-TW" sz="2800" dirty="0"/>
            </a:br>
            <a:r>
              <a:rPr lang="x-none" altLang="zh-TW" sz="2800" dirty="0"/>
              <a:t>下列哪個算式和答案都正確</a:t>
            </a:r>
            <a:r>
              <a:rPr lang="x-none" altLang="zh-TW" sz="2800" dirty="0" smtClean="0"/>
              <a:t>？</a:t>
            </a:r>
            <a:endParaRPr lang="zh-TW" altLang="en-US" sz="2800" dirty="0"/>
          </a:p>
          <a:p>
            <a:r>
              <a:rPr lang="zh-TW" altLang="en-US" sz="2800" dirty="0"/>
              <a:t>① </a:t>
            </a:r>
            <a:r>
              <a:rPr lang="en-US" altLang="zh-TW" sz="2800" dirty="0"/>
              <a:t>7÷5</a:t>
            </a:r>
            <a:r>
              <a:rPr lang="zh-TW" altLang="en-US" sz="2800" dirty="0"/>
              <a:t>＝</a:t>
            </a:r>
            <a:r>
              <a:rPr lang="en-US" altLang="zh-TW" sz="2800" dirty="0"/>
              <a:t>7/5  </a:t>
            </a:r>
            <a:r>
              <a:rPr lang="zh-TW" altLang="en-US" sz="2800" dirty="0" smtClean="0"/>
              <a:t>       答</a:t>
            </a:r>
            <a:r>
              <a:rPr lang="zh-TW" altLang="en-US" sz="2800" dirty="0"/>
              <a:t>：每人分到</a:t>
            </a:r>
            <a:r>
              <a:rPr lang="en-US" altLang="zh-TW" sz="2800" dirty="0"/>
              <a:t>7/5</a:t>
            </a:r>
            <a:r>
              <a:rPr lang="zh-TW" altLang="en-US" sz="2800" dirty="0"/>
              <a:t>瓶</a:t>
            </a:r>
            <a:br>
              <a:rPr lang="zh-TW" altLang="en-US" sz="2800" dirty="0"/>
            </a:br>
            <a:r>
              <a:rPr lang="zh-TW" altLang="en-US" sz="2800" dirty="0"/>
              <a:t>② </a:t>
            </a:r>
            <a:r>
              <a:rPr lang="en-US" altLang="zh-TW" sz="2800" dirty="0"/>
              <a:t>5÷7</a:t>
            </a:r>
            <a:r>
              <a:rPr lang="zh-TW" altLang="en-US" sz="2800" dirty="0"/>
              <a:t>＝</a:t>
            </a:r>
            <a:r>
              <a:rPr lang="en-US" altLang="zh-TW" sz="2800" dirty="0"/>
              <a:t>5/7	</a:t>
            </a:r>
            <a:r>
              <a:rPr lang="zh-TW" altLang="en-US" sz="2800" dirty="0"/>
              <a:t>答：每人分到</a:t>
            </a:r>
            <a:r>
              <a:rPr lang="en-US" altLang="zh-TW" sz="2800" dirty="0"/>
              <a:t>5/7</a:t>
            </a:r>
            <a:r>
              <a:rPr lang="zh-TW" altLang="en-US" sz="2800" dirty="0"/>
              <a:t>瓶</a:t>
            </a:r>
            <a:br>
              <a:rPr lang="zh-TW" altLang="en-US" sz="2800" dirty="0"/>
            </a:br>
            <a:r>
              <a:rPr lang="zh-TW" altLang="en-US" sz="2800" dirty="0"/>
              <a:t>③ </a:t>
            </a:r>
            <a:r>
              <a:rPr lang="en-US" altLang="zh-TW" sz="2800" dirty="0"/>
              <a:t>7÷5</a:t>
            </a:r>
            <a:r>
              <a:rPr lang="zh-TW" altLang="en-US" sz="2800" dirty="0"/>
              <a:t>＝</a:t>
            </a:r>
            <a:r>
              <a:rPr lang="en-US" altLang="zh-TW" sz="2800" dirty="0"/>
              <a:t>7/5	</a:t>
            </a:r>
            <a:r>
              <a:rPr lang="zh-TW" altLang="en-US" sz="2800" dirty="0"/>
              <a:t>答：每人分到</a:t>
            </a:r>
            <a:r>
              <a:rPr lang="en-US" altLang="zh-TW" sz="2800" dirty="0"/>
              <a:t>7/5</a:t>
            </a:r>
            <a:r>
              <a:rPr lang="zh-TW" altLang="en-US" sz="2800" dirty="0"/>
              <a:t>公升</a:t>
            </a:r>
            <a:br>
              <a:rPr lang="zh-TW" altLang="en-US" sz="2800" dirty="0"/>
            </a:br>
            <a:r>
              <a:rPr lang="zh-TW" altLang="en-US" sz="2800" dirty="0"/>
              <a:t>④ </a:t>
            </a:r>
            <a:r>
              <a:rPr lang="en-US" altLang="zh-TW" sz="2800" dirty="0"/>
              <a:t>5÷7</a:t>
            </a:r>
            <a:r>
              <a:rPr lang="zh-TW" altLang="en-US" sz="2800" dirty="0"/>
              <a:t>＝</a:t>
            </a:r>
            <a:r>
              <a:rPr lang="en-US" altLang="zh-TW" sz="2800" dirty="0"/>
              <a:t>5/7	</a:t>
            </a:r>
            <a:r>
              <a:rPr lang="zh-TW" altLang="en-US" sz="2800" dirty="0"/>
              <a:t>答：每人分到</a:t>
            </a:r>
            <a:r>
              <a:rPr lang="en-US" altLang="zh-TW" sz="2800" dirty="0"/>
              <a:t>5/7</a:t>
            </a:r>
            <a:r>
              <a:rPr lang="zh-TW" altLang="en-US" sz="2800" dirty="0"/>
              <a:t>公升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835695" y="5301208"/>
            <a:ext cx="7260519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smtClean="0"/>
              <a:t>N-3-03</a:t>
            </a:r>
            <a:r>
              <a:rPr lang="zh-TW" altLang="en-US" sz="2800" dirty="0" smtClean="0"/>
              <a:t>  能</a:t>
            </a:r>
            <a:r>
              <a:rPr lang="zh-TW" altLang="en-US" sz="2800" dirty="0"/>
              <a:t>理解因數、倍數、公因數與公倍數</a:t>
            </a:r>
          </a:p>
          <a:p>
            <a:pPr>
              <a:lnSpc>
                <a:spcPct val="150000"/>
              </a:lnSpc>
            </a:pPr>
            <a:r>
              <a:rPr lang="en-US" altLang="zh-TW" sz="2800" dirty="0" smtClean="0"/>
              <a:t>5-n-04</a:t>
            </a:r>
            <a:r>
              <a:rPr lang="zh-TW" altLang="en-US" sz="2800" dirty="0" smtClean="0"/>
              <a:t>   能</a:t>
            </a:r>
            <a:r>
              <a:rPr lang="zh-TW" altLang="en-US" sz="2800" dirty="0"/>
              <a:t>理解因數和倍數。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 rot="20392219">
            <a:off x="221445" y="5013208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</p:spTree>
    <p:extLst>
      <p:ext uri="{BB962C8B-B14F-4D97-AF65-F5344CB8AC3E}">
        <p14:creationId xmlns:p14="http://schemas.microsoft.com/office/powerpoint/2010/main" val="2840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4131876"/>
            <a:ext cx="9124725" cy="2757413"/>
            <a:chOff x="-40446" y="4100587"/>
            <a:chExt cx="9124725" cy="2757413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955487" y="4100587"/>
              <a:ext cx="7128792" cy="2544733"/>
            </a:xfrm>
            <a:prstGeom prst="cloudCallout">
              <a:avLst>
                <a:gd name="adj1" fmla="val -52733"/>
                <a:gd name="adj2" fmla="val -34127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95418" y="4175810"/>
              <a:ext cx="6569285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3200" b="1" dirty="0"/>
                <a:t>本題在評量</a:t>
              </a:r>
              <a:r>
                <a:rPr lang="zh-TW" altLang="zh-TW" sz="3200" b="1" dirty="0" smtClean="0"/>
                <a:t>學生</a:t>
              </a:r>
              <a:endParaRPr lang="en-US" altLang="zh-TW" sz="3200" b="1" dirty="0" smtClean="0"/>
            </a:p>
            <a:p>
              <a:pPr marL="457200" indent="-4572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2400" b="1" dirty="0" smtClean="0">
                  <a:solidFill>
                    <a:srgbClr val="0000FF"/>
                  </a:solidFill>
                </a:rPr>
                <a:t>能</a:t>
              </a:r>
              <a:r>
                <a:rPr lang="zh-TW" altLang="en-US" sz="2400" b="1" dirty="0">
                  <a:solidFill>
                    <a:srgbClr val="0000FF"/>
                  </a:solidFill>
                </a:rPr>
                <a:t>理解在日常生活中使用分數的溝通方式。</a:t>
              </a:r>
            </a:p>
            <a:p>
              <a:pPr marL="457200" indent="-45720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2400" b="1" dirty="0">
                  <a:solidFill>
                    <a:srgbClr val="0000FF"/>
                  </a:solidFill>
                </a:rPr>
                <a:t>從具體情境或活動中掌握分數的概念，能學會分數的記號。</a:t>
              </a:r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126222" y="1084888"/>
            <a:ext cx="84937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400" dirty="0"/>
              <a:t>題號</a:t>
            </a:r>
            <a:r>
              <a:rPr lang="en-US" altLang="zh-TW" sz="2400" dirty="0"/>
              <a:t>17</a:t>
            </a:r>
            <a:endParaRPr lang="zh-TW" altLang="zh-TW" sz="2400" dirty="0"/>
          </a:p>
          <a:p>
            <a:r>
              <a:rPr lang="x-none" altLang="zh-TW" sz="2400" dirty="0"/>
              <a:t>「一瓶汽水5公升，</a:t>
            </a:r>
            <a:r>
              <a:rPr lang="x-none" altLang="zh-TW" sz="2400" u="sng" dirty="0"/>
              <a:t>小明</a:t>
            </a:r>
            <a:r>
              <a:rPr lang="x-none" altLang="zh-TW" sz="2400" dirty="0"/>
              <a:t>將7瓶汽水全部平分給5人，請問每人分到多少汽水？」</a:t>
            </a:r>
            <a:br>
              <a:rPr lang="x-none" altLang="zh-TW" sz="2400" dirty="0"/>
            </a:br>
            <a:r>
              <a:rPr lang="x-none" altLang="zh-TW" sz="2400" dirty="0"/>
              <a:t>下列哪個算式和答案都正確？</a:t>
            </a:r>
            <a:endParaRPr lang="zh-TW" altLang="zh-TW" sz="2400" dirty="0"/>
          </a:p>
          <a:p>
            <a:r>
              <a:rPr lang="zh-TW" altLang="zh-TW" sz="2400" dirty="0"/>
              <a:t>①</a:t>
            </a:r>
            <a:r>
              <a:rPr lang="en-US" altLang="zh-TW" sz="2400" dirty="0"/>
              <a:t> 7÷5</a:t>
            </a:r>
            <a:r>
              <a:rPr lang="zh-TW" altLang="zh-TW" sz="2400" dirty="0" smtClean="0"/>
              <a:t>＝</a:t>
            </a:r>
            <a:r>
              <a:rPr lang="en-US" altLang="zh-TW" sz="2400" dirty="0" smtClean="0"/>
              <a:t>7/5</a:t>
            </a:r>
            <a:r>
              <a:rPr lang="zh-TW" altLang="en-US" sz="2400" dirty="0" smtClean="0"/>
              <a:t>  </a:t>
            </a:r>
            <a:r>
              <a:rPr lang="zh-TW" altLang="zh-TW" sz="2400" dirty="0" smtClean="0"/>
              <a:t>答</a:t>
            </a:r>
            <a:r>
              <a:rPr lang="zh-TW" altLang="zh-TW" sz="2400" dirty="0"/>
              <a:t>：每人分</a:t>
            </a:r>
            <a:r>
              <a:rPr lang="zh-TW" altLang="zh-TW" sz="2400" dirty="0" smtClean="0"/>
              <a:t>到</a:t>
            </a:r>
            <a:r>
              <a:rPr lang="en-US" altLang="zh-TW" sz="2400" dirty="0"/>
              <a:t>7/5</a:t>
            </a:r>
            <a:r>
              <a:rPr lang="zh-TW" altLang="zh-TW" sz="2400" dirty="0" smtClean="0"/>
              <a:t>瓶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zh-TW" sz="2400" dirty="0"/>
              <a:t>②</a:t>
            </a:r>
            <a:r>
              <a:rPr lang="en-US" altLang="zh-TW" sz="2400" dirty="0"/>
              <a:t> 5÷7</a:t>
            </a:r>
            <a:r>
              <a:rPr lang="zh-TW" altLang="zh-TW" sz="2400" dirty="0" smtClean="0"/>
              <a:t>＝</a:t>
            </a:r>
            <a:r>
              <a:rPr lang="en-US" altLang="zh-TW" sz="2400" dirty="0" smtClean="0"/>
              <a:t>5/7</a:t>
            </a:r>
            <a:r>
              <a:rPr lang="en-US" altLang="zh-TW" sz="2400" dirty="0"/>
              <a:t>	</a:t>
            </a:r>
            <a:r>
              <a:rPr lang="zh-TW" altLang="zh-TW" sz="2400" dirty="0"/>
              <a:t>答：每人分</a:t>
            </a:r>
            <a:r>
              <a:rPr lang="zh-TW" altLang="zh-TW" sz="2400" dirty="0" smtClean="0"/>
              <a:t>到</a:t>
            </a:r>
            <a:r>
              <a:rPr lang="en-US" altLang="zh-TW" sz="2400" dirty="0"/>
              <a:t>5/7</a:t>
            </a:r>
            <a:r>
              <a:rPr lang="zh-TW" altLang="zh-TW" sz="2400" dirty="0" smtClean="0"/>
              <a:t>瓶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zh-TW" sz="2400" dirty="0"/>
              <a:t>③</a:t>
            </a:r>
            <a:r>
              <a:rPr lang="en-US" altLang="zh-TW" sz="2400" dirty="0"/>
              <a:t> 7÷5</a:t>
            </a:r>
            <a:r>
              <a:rPr lang="zh-TW" altLang="zh-TW" sz="2400" dirty="0" smtClean="0"/>
              <a:t>＝</a:t>
            </a:r>
            <a:r>
              <a:rPr lang="en-US" altLang="zh-TW" sz="2400" dirty="0" smtClean="0"/>
              <a:t>7/5</a:t>
            </a:r>
            <a:r>
              <a:rPr lang="en-US" altLang="zh-TW" sz="2400" dirty="0"/>
              <a:t>	</a:t>
            </a:r>
            <a:r>
              <a:rPr lang="zh-TW" altLang="zh-TW" sz="2400" dirty="0"/>
              <a:t>答：每人分</a:t>
            </a:r>
            <a:r>
              <a:rPr lang="zh-TW" altLang="zh-TW" sz="2400" dirty="0" smtClean="0"/>
              <a:t>到</a:t>
            </a:r>
            <a:r>
              <a:rPr lang="en-US" altLang="zh-TW" sz="2400" dirty="0"/>
              <a:t>7/5</a:t>
            </a:r>
            <a:r>
              <a:rPr lang="zh-TW" altLang="zh-TW" sz="2400" dirty="0" smtClean="0"/>
              <a:t>公升</a:t>
            </a:r>
            <a:r>
              <a:rPr lang="en-US" altLang="zh-TW" sz="2400" dirty="0"/>
              <a:t/>
            </a:r>
            <a:br>
              <a:rPr lang="en-US" altLang="zh-TW" sz="2400" dirty="0"/>
            </a:br>
            <a:r>
              <a:rPr lang="zh-TW" altLang="zh-TW" sz="2400" dirty="0"/>
              <a:t>④</a:t>
            </a:r>
            <a:r>
              <a:rPr lang="en-US" altLang="zh-TW" sz="2400" dirty="0"/>
              <a:t> 5÷7</a:t>
            </a:r>
            <a:r>
              <a:rPr lang="zh-TW" altLang="zh-TW" sz="2400" dirty="0" smtClean="0"/>
              <a:t>＝</a:t>
            </a:r>
            <a:r>
              <a:rPr lang="en-US" altLang="zh-TW" sz="2400" dirty="0" smtClean="0"/>
              <a:t>5/7</a:t>
            </a:r>
            <a:r>
              <a:rPr lang="en-US" altLang="zh-TW" sz="2400" dirty="0"/>
              <a:t>	</a:t>
            </a:r>
            <a:r>
              <a:rPr lang="zh-TW" altLang="zh-TW" sz="2400" dirty="0"/>
              <a:t>答：每人分</a:t>
            </a:r>
            <a:r>
              <a:rPr lang="zh-TW" altLang="zh-TW" sz="2400" dirty="0" smtClean="0"/>
              <a:t>到</a:t>
            </a:r>
            <a:r>
              <a:rPr lang="en-US" altLang="zh-TW" sz="2400" dirty="0"/>
              <a:t>5/7</a:t>
            </a:r>
            <a:r>
              <a:rPr lang="zh-TW" altLang="zh-TW" sz="2400" dirty="0" smtClean="0"/>
              <a:t>公升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01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" y="5006977"/>
            <a:ext cx="9204735" cy="185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sp>
        <p:nvSpPr>
          <p:cNvPr id="4" name="矩形 3"/>
          <p:cNvSpPr/>
          <p:nvPr/>
        </p:nvSpPr>
        <p:spPr>
          <a:xfrm>
            <a:off x="2195736" y="5157192"/>
            <a:ext cx="6948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本題通過率為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41%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，難度指標值為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0.465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，為常模參照值中屬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〝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難易適中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〞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試題。選項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(②)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低分組學生選答率高於正確選項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(①)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，由此</a:t>
            </a:r>
            <a:r>
              <a:rPr lang="zh-TW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推測學生對除數、被除數之觀念亦有需加強處。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91" y="1993778"/>
            <a:ext cx="7564205" cy="294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73" y="860719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0947" y="2708920"/>
            <a:ext cx="8964488" cy="4042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000" dirty="0"/>
              <a:t>本題之教學目標初步在設定離散量情境，解決生活中的整數除法問題</a:t>
            </a:r>
            <a:r>
              <a:rPr lang="en-US" altLang="zh-TW" sz="3000" dirty="0"/>
              <a:t>(</a:t>
            </a:r>
            <a:r>
              <a:rPr lang="zh-TW" altLang="en-US" sz="3000" dirty="0"/>
              <a:t>分母小於</a:t>
            </a:r>
            <a:r>
              <a:rPr lang="en-US" altLang="zh-TW" sz="3000" dirty="0"/>
              <a:t>12)</a:t>
            </a:r>
            <a:r>
              <a:rPr lang="zh-TW" altLang="en-US" sz="3000" dirty="0"/>
              <a:t>，亦即</a:t>
            </a:r>
            <a:r>
              <a:rPr lang="zh-TW" altLang="en-US" sz="3000" dirty="0" smtClean="0">
                <a:solidFill>
                  <a:srgbClr val="0000FF"/>
                </a:solidFill>
              </a:rPr>
              <a:t>在平分</a:t>
            </a:r>
            <a:r>
              <a:rPr lang="zh-TW" altLang="en-US" sz="3000" dirty="0">
                <a:solidFill>
                  <a:srgbClr val="0000FF"/>
                </a:solidFill>
              </a:rPr>
              <a:t>情境中，理解分數之「整數相除」的意涵</a:t>
            </a:r>
            <a:r>
              <a:rPr lang="zh-TW" altLang="en-US" sz="3000" dirty="0" smtClean="0">
                <a:solidFill>
                  <a:srgbClr val="0000FF"/>
                </a:solidFill>
              </a:rPr>
              <a:t>。</a:t>
            </a:r>
            <a:endParaRPr lang="en-US" altLang="zh-TW" sz="30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000" dirty="0" smtClean="0"/>
              <a:t>由</a:t>
            </a:r>
            <a:r>
              <a:rPr lang="zh-TW" altLang="en-US" sz="3000" dirty="0">
                <a:solidFill>
                  <a:srgbClr val="0000FF"/>
                </a:solidFill>
              </a:rPr>
              <a:t>平分的具體活動</a:t>
            </a:r>
            <a:r>
              <a:rPr lang="zh-TW" altLang="en-US" sz="3000" dirty="0"/>
              <a:t>中，認識假分數</a:t>
            </a:r>
            <a:r>
              <a:rPr lang="en-US" altLang="zh-TW" sz="3000" dirty="0"/>
              <a:t>(</a:t>
            </a:r>
            <a:r>
              <a:rPr lang="zh-TW" altLang="en-US" sz="3000" dirty="0"/>
              <a:t>或帶分數</a:t>
            </a:r>
            <a:r>
              <a:rPr lang="en-US" altLang="zh-TW" sz="3000" dirty="0"/>
              <a:t>)</a:t>
            </a:r>
            <a:r>
              <a:rPr lang="zh-TW" altLang="en-US" sz="3000" dirty="0"/>
              <a:t>的關係，認識除法算式與分數的關係，即被除數等於分子、除數等於分母，</a:t>
            </a:r>
            <a:r>
              <a:rPr lang="zh-TW" altLang="en-US" sz="3000" dirty="0">
                <a:solidFill>
                  <a:srgbClr val="0000FF"/>
                </a:solidFill>
              </a:rPr>
              <a:t>從除法計算的結果，認識假分數</a:t>
            </a:r>
            <a:r>
              <a:rPr lang="en-US" altLang="zh-TW" sz="3000" dirty="0">
                <a:solidFill>
                  <a:srgbClr val="0000FF"/>
                </a:solidFill>
              </a:rPr>
              <a:t>(</a:t>
            </a:r>
            <a:r>
              <a:rPr lang="zh-TW" altLang="en-US" sz="3000" dirty="0">
                <a:solidFill>
                  <a:srgbClr val="0000FF"/>
                </a:solidFill>
              </a:rPr>
              <a:t>或帶分數</a:t>
            </a:r>
            <a:r>
              <a:rPr lang="en-US" altLang="zh-TW" sz="3000" dirty="0">
                <a:solidFill>
                  <a:srgbClr val="0000FF"/>
                </a:solidFill>
              </a:rPr>
              <a:t>)</a:t>
            </a:r>
            <a:r>
              <a:rPr lang="zh-TW" altLang="en-US" sz="3000" dirty="0">
                <a:solidFill>
                  <a:srgbClr val="0000FF"/>
                </a:solidFill>
              </a:rPr>
              <a:t>的關係。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411760" y="2029524"/>
            <a:ext cx="6457942" cy="580750"/>
            <a:chOff x="2411760" y="2029524"/>
            <a:chExt cx="6457942" cy="580750"/>
          </a:xfrm>
        </p:grpSpPr>
        <p:grpSp>
          <p:nvGrpSpPr>
            <p:cNvPr id="12" name="群組 11"/>
            <p:cNvGrpSpPr/>
            <p:nvPr/>
          </p:nvGrpSpPr>
          <p:grpSpPr>
            <a:xfrm>
              <a:off x="2411760" y="2029524"/>
              <a:ext cx="5472608" cy="580750"/>
              <a:chOff x="179512" y="3622164"/>
              <a:chExt cx="5472608" cy="580750"/>
            </a:xfrm>
          </p:grpSpPr>
          <p:sp>
            <p:nvSpPr>
              <p:cNvPr id="13" name="圓角化對角線角落矩形 12"/>
              <p:cNvSpPr/>
              <p:nvPr/>
            </p:nvSpPr>
            <p:spPr bwMode="auto">
              <a:xfrm>
                <a:off x="179512" y="3622164"/>
                <a:ext cx="1872208" cy="576000"/>
              </a:xfrm>
              <a:prstGeom prst="round2DiagRect">
                <a:avLst>
                  <a:gd name="adj1" fmla="val 29825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教學建議</a:t>
                </a:r>
              </a:p>
            </p:txBody>
          </p:sp>
          <p:grpSp>
            <p:nvGrpSpPr>
              <p:cNvPr id="14" name="群組 13"/>
              <p:cNvGrpSpPr/>
              <p:nvPr/>
            </p:nvGrpSpPr>
            <p:grpSpPr>
              <a:xfrm>
                <a:off x="2339752" y="3626786"/>
                <a:ext cx="3312368" cy="576128"/>
                <a:chOff x="2339752" y="3212912"/>
                <a:chExt cx="3312368" cy="576128"/>
              </a:xfrm>
            </p:grpSpPr>
            <p:grpSp>
              <p:nvGrpSpPr>
                <p:cNvPr id="15" name="群組 14"/>
                <p:cNvGrpSpPr/>
                <p:nvPr/>
              </p:nvGrpSpPr>
              <p:grpSpPr>
                <a:xfrm>
                  <a:off x="233975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3" name="直線單箭頭接點 22"/>
                  <p:cNvCxnSpPr>
                    <a:stCxn id="24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4" name="橢圓 23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charset="0"/>
                      </a:rPr>
                      <a:t>1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" name="群組 15"/>
                <p:cNvGrpSpPr/>
                <p:nvPr/>
              </p:nvGrpSpPr>
              <p:grpSpPr>
                <a:xfrm>
                  <a:off x="324823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1" name="直線單箭頭接點 20"/>
                  <p:cNvCxnSpPr>
                    <a:stCxn id="22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2" name="橢圓 21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2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群組 16"/>
                <p:cNvGrpSpPr/>
                <p:nvPr/>
              </p:nvGrpSpPr>
              <p:grpSpPr>
                <a:xfrm>
                  <a:off x="416757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19" name="直線單箭頭接點 18"/>
                  <p:cNvCxnSpPr>
                    <a:stCxn id="20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0" name="橢圓 19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3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8" name="橢圓 17"/>
                <p:cNvSpPr/>
                <p:nvPr/>
              </p:nvSpPr>
              <p:spPr bwMode="auto">
                <a:xfrm>
                  <a:off x="5076056" y="3212912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25" name="直線單箭頭接點 24"/>
            <p:cNvCxnSpPr/>
            <p:nvPr/>
          </p:nvCxnSpPr>
          <p:spPr bwMode="auto">
            <a:xfrm flipV="1">
              <a:off x="7884368" y="2319532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橢圓 25"/>
            <p:cNvSpPr/>
            <p:nvPr/>
          </p:nvSpPr>
          <p:spPr bwMode="auto">
            <a:xfrm>
              <a:off x="8293638" y="2029524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7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31" y="1130524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1727" y="3042620"/>
            <a:ext cx="8964488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zh-TW" sz="3200" dirty="0"/>
              <a:t>如果發現學生學習</a:t>
            </a:r>
            <a:r>
              <a:rPr lang="zh-TW" altLang="zh-TW" sz="3200" dirty="0">
                <a:solidFill>
                  <a:srgbClr val="0000FF"/>
                </a:solidFill>
              </a:rPr>
              <a:t>迷思概念在於平分的具體活動中</a:t>
            </a:r>
            <a:r>
              <a:rPr lang="zh-TW" altLang="zh-TW" sz="3200" dirty="0"/>
              <a:t>，</a:t>
            </a:r>
            <a:r>
              <a:rPr lang="zh-TW" altLang="zh-TW" sz="3200" dirty="0">
                <a:solidFill>
                  <a:srgbClr val="FF0000"/>
                </a:solidFill>
              </a:rPr>
              <a:t>無法認識分子和分母分別代表的意思</a:t>
            </a:r>
            <a:r>
              <a:rPr lang="zh-TW" altLang="zh-TW" sz="3200" dirty="0"/>
              <a:t>，則建議</a:t>
            </a:r>
            <a:r>
              <a:rPr lang="zh-TW" altLang="zh-TW" sz="3200" dirty="0">
                <a:solidFill>
                  <a:srgbClr val="0000FF"/>
                </a:solidFill>
              </a:rPr>
              <a:t>先複習「單位分數」</a:t>
            </a:r>
            <a:r>
              <a:rPr lang="en-US" altLang="zh-TW" sz="3200" dirty="0"/>
              <a:t>(</a:t>
            </a:r>
            <a:r>
              <a:rPr lang="zh-TW" altLang="zh-TW" sz="3200" dirty="0"/>
              <a:t>參見</a:t>
            </a:r>
            <a:r>
              <a:rPr lang="en-US" altLang="zh-TW" sz="3200" dirty="0"/>
              <a:t>3-n-11</a:t>
            </a:r>
            <a:r>
              <a:rPr lang="zh-TW" altLang="zh-TW" sz="3200" dirty="0"/>
              <a:t>，這是在平分情境中進行的</a:t>
            </a:r>
            <a:r>
              <a:rPr lang="en-US" altLang="zh-TW" sz="3200" dirty="0"/>
              <a:t>)</a:t>
            </a:r>
            <a:r>
              <a:rPr lang="zh-TW" altLang="zh-TW" sz="3200" dirty="0"/>
              <a:t>，例如：將</a:t>
            </a:r>
            <a:r>
              <a:rPr lang="en-US" altLang="zh-TW" sz="3200" dirty="0"/>
              <a:t>1</a:t>
            </a:r>
            <a:r>
              <a:rPr lang="zh-TW" altLang="zh-TW" sz="3200" dirty="0"/>
              <a:t>個披薩，平分給</a:t>
            </a:r>
            <a:r>
              <a:rPr lang="en-US" altLang="zh-TW" sz="3200" dirty="0"/>
              <a:t>3</a:t>
            </a:r>
            <a:r>
              <a:rPr lang="zh-TW" altLang="zh-TW" sz="3200" dirty="0"/>
              <a:t>個小朋友，每個小朋友分得個披薩，因此</a:t>
            </a:r>
            <a:r>
              <a:rPr lang="en-US" altLang="zh-TW" sz="3200" dirty="0"/>
              <a:t>1</a:t>
            </a:r>
            <a:r>
              <a:rPr lang="zh-TW" altLang="zh-TW" sz="3200" dirty="0"/>
              <a:t>個披薩÷</a:t>
            </a:r>
            <a:r>
              <a:rPr lang="en-US" altLang="zh-TW" sz="3200" dirty="0"/>
              <a:t>3</a:t>
            </a:r>
            <a:r>
              <a:rPr lang="zh-TW" altLang="zh-TW" sz="3200" dirty="0" smtClean="0"/>
              <a:t>＝</a:t>
            </a:r>
            <a:r>
              <a:rPr lang="en-US" altLang="zh-TW" sz="3200" dirty="0" smtClean="0"/>
              <a:t>1/3</a:t>
            </a:r>
            <a:r>
              <a:rPr lang="zh-TW" altLang="zh-TW" sz="3200" dirty="0" smtClean="0"/>
              <a:t>個</a:t>
            </a:r>
            <a:r>
              <a:rPr lang="zh-TW" altLang="zh-TW" sz="3200" dirty="0"/>
              <a:t>披薩，簡記成</a:t>
            </a:r>
            <a:r>
              <a:rPr lang="en-US" altLang="zh-TW" sz="3200" dirty="0"/>
              <a:t>1</a:t>
            </a:r>
            <a:r>
              <a:rPr lang="zh-TW" altLang="zh-TW" sz="3200" dirty="0"/>
              <a:t>÷</a:t>
            </a:r>
            <a:r>
              <a:rPr lang="en-US" altLang="zh-TW" sz="3200" dirty="0"/>
              <a:t>3</a:t>
            </a:r>
            <a:r>
              <a:rPr lang="zh-TW" altLang="zh-TW" sz="3200" dirty="0" smtClean="0"/>
              <a:t>＝</a:t>
            </a:r>
            <a:r>
              <a:rPr lang="en-US" altLang="zh-TW" sz="3200" dirty="0" smtClean="0"/>
              <a:t>1/3</a:t>
            </a:r>
            <a:r>
              <a:rPr lang="zh-TW" altLang="zh-TW" sz="3200" dirty="0" smtClean="0"/>
              <a:t>。</a:t>
            </a:r>
            <a:endParaRPr lang="zh-TW" altLang="en-US" sz="3200" dirty="0"/>
          </a:p>
        </p:txBody>
      </p:sp>
      <p:grpSp>
        <p:nvGrpSpPr>
          <p:cNvPr id="4" name="群組 3"/>
          <p:cNvGrpSpPr/>
          <p:nvPr/>
        </p:nvGrpSpPr>
        <p:grpSpPr>
          <a:xfrm>
            <a:off x="2518058" y="2178438"/>
            <a:ext cx="6446430" cy="580996"/>
            <a:chOff x="2518058" y="2178438"/>
            <a:chExt cx="6446430" cy="580996"/>
          </a:xfrm>
        </p:grpSpPr>
        <p:grpSp>
          <p:nvGrpSpPr>
            <p:cNvPr id="16" name="群組 15"/>
            <p:cNvGrpSpPr/>
            <p:nvPr/>
          </p:nvGrpSpPr>
          <p:grpSpPr>
            <a:xfrm>
              <a:off x="2518058" y="2178684"/>
              <a:ext cx="5472608" cy="580750"/>
              <a:chOff x="179512" y="3622164"/>
              <a:chExt cx="5472608" cy="580750"/>
            </a:xfrm>
          </p:grpSpPr>
          <p:sp>
            <p:nvSpPr>
              <p:cNvPr id="17" name="圓角化對角線角落矩形 16"/>
              <p:cNvSpPr/>
              <p:nvPr/>
            </p:nvSpPr>
            <p:spPr bwMode="auto">
              <a:xfrm>
                <a:off x="179512" y="3622164"/>
                <a:ext cx="1872208" cy="576000"/>
              </a:xfrm>
              <a:prstGeom prst="round2DiagRect">
                <a:avLst>
                  <a:gd name="adj1" fmla="val 29825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教學建議</a:t>
                </a:r>
              </a:p>
            </p:txBody>
          </p:sp>
          <p:grpSp>
            <p:nvGrpSpPr>
              <p:cNvPr id="18" name="群組 17"/>
              <p:cNvGrpSpPr/>
              <p:nvPr/>
            </p:nvGrpSpPr>
            <p:grpSpPr>
              <a:xfrm>
                <a:off x="2339752" y="3626786"/>
                <a:ext cx="3312368" cy="576128"/>
                <a:chOff x="2339752" y="3212912"/>
                <a:chExt cx="3312368" cy="576128"/>
              </a:xfrm>
            </p:grpSpPr>
            <p:grpSp>
              <p:nvGrpSpPr>
                <p:cNvPr id="19" name="群組 18"/>
                <p:cNvGrpSpPr/>
                <p:nvPr/>
              </p:nvGrpSpPr>
              <p:grpSpPr>
                <a:xfrm>
                  <a:off x="233975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7" name="直線單箭頭接點 26"/>
                  <p:cNvCxnSpPr>
                    <a:stCxn id="28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8" name="橢圓 27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Arial" charset="0"/>
                      </a:rPr>
                      <a:t>1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0" name="群組 19"/>
                <p:cNvGrpSpPr/>
                <p:nvPr/>
              </p:nvGrpSpPr>
              <p:grpSpPr>
                <a:xfrm>
                  <a:off x="324823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5" name="直線單箭頭接點 24"/>
                  <p:cNvCxnSpPr>
                    <a:stCxn id="26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6" name="橢圓 25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charset="0"/>
                      </a:rPr>
                      <a:t>2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21" name="群組 20"/>
                <p:cNvGrpSpPr/>
                <p:nvPr/>
              </p:nvGrpSpPr>
              <p:grpSpPr>
                <a:xfrm>
                  <a:off x="416757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3" name="直線單箭頭接點 22"/>
                  <p:cNvCxnSpPr>
                    <a:stCxn id="24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4" name="橢圓 23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3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22" name="橢圓 21"/>
                <p:cNvSpPr/>
                <p:nvPr/>
              </p:nvSpPr>
              <p:spPr bwMode="auto">
                <a:xfrm>
                  <a:off x="5076056" y="3212912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29" name="直線單箭頭接點 28"/>
            <p:cNvCxnSpPr/>
            <p:nvPr/>
          </p:nvCxnSpPr>
          <p:spPr bwMode="auto">
            <a:xfrm flipV="1">
              <a:off x="8007391" y="2466470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橢圓 29"/>
            <p:cNvSpPr/>
            <p:nvPr/>
          </p:nvSpPr>
          <p:spPr bwMode="auto">
            <a:xfrm>
              <a:off x="8388424" y="2178438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9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485" y="1045482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3999" y="2162763"/>
            <a:ext cx="8964488" cy="2913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2800" dirty="0"/>
              <a:t>再透過討論「</a:t>
            </a:r>
            <a:r>
              <a:rPr lang="zh-TW" altLang="en-US" sz="2800" dirty="0">
                <a:solidFill>
                  <a:srgbClr val="0000FF"/>
                </a:solidFill>
              </a:rPr>
              <a:t>如何將</a:t>
            </a:r>
            <a:r>
              <a:rPr lang="en-US" altLang="zh-TW" sz="2800" dirty="0">
                <a:solidFill>
                  <a:srgbClr val="0000FF"/>
                </a:solidFill>
              </a:rPr>
              <a:t>2</a:t>
            </a:r>
            <a:r>
              <a:rPr lang="zh-TW" altLang="en-US" sz="2800" dirty="0">
                <a:solidFill>
                  <a:srgbClr val="0000FF"/>
                </a:solidFill>
              </a:rPr>
              <a:t>個披薩，平分給</a:t>
            </a:r>
            <a:r>
              <a:rPr lang="en-US" altLang="zh-TW" sz="2800" dirty="0">
                <a:solidFill>
                  <a:srgbClr val="0000FF"/>
                </a:solidFill>
              </a:rPr>
              <a:t>3</a:t>
            </a:r>
            <a:r>
              <a:rPr lang="zh-TW" altLang="en-US" sz="2800" dirty="0">
                <a:solidFill>
                  <a:srgbClr val="0000FF"/>
                </a:solidFill>
              </a:rPr>
              <a:t>個小朋友？</a:t>
            </a:r>
            <a:r>
              <a:rPr lang="zh-TW" altLang="en-US" sz="2800" dirty="0"/>
              <a:t>」，歸結到先將每個披薩各平分成</a:t>
            </a:r>
            <a:r>
              <a:rPr lang="en-US" altLang="zh-TW" sz="2800" dirty="0"/>
              <a:t>3</a:t>
            </a:r>
            <a:r>
              <a:rPr lang="zh-TW" altLang="en-US" sz="2800" dirty="0"/>
              <a:t>片的方法，再從每個披薩中各取</a:t>
            </a:r>
            <a:r>
              <a:rPr lang="en-US" altLang="zh-TW" sz="2800" dirty="0" smtClean="0"/>
              <a:t>1/3 </a:t>
            </a:r>
            <a:r>
              <a:rPr lang="zh-TW" altLang="en-US" sz="2800" dirty="0"/>
              <a:t>個披薩，但是</a:t>
            </a:r>
            <a:r>
              <a:rPr lang="en-US" altLang="zh-TW" sz="2800" dirty="0" smtClean="0"/>
              <a:t>1/3 </a:t>
            </a:r>
            <a:r>
              <a:rPr lang="zh-TW" altLang="en-US" sz="2800" dirty="0"/>
              <a:t>個披薩有</a:t>
            </a:r>
            <a:r>
              <a:rPr lang="en-US" altLang="zh-TW" sz="2800" dirty="0"/>
              <a:t>2</a:t>
            </a:r>
            <a:r>
              <a:rPr lang="zh-TW" altLang="en-US" sz="2800" dirty="0"/>
              <a:t>片，所以應該是</a:t>
            </a:r>
            <a:r>
              <a:rPr lang="en-US" altLang="zh-TW" sz="2800" dirty="0" smtClean="0"/>
              <a:t>2/3</a:t>
            </a:r>
            <a:r>
              <a:rPr lang="zh-TW" altLang="en-US" sz="2800" dirty="0"/>
              <a:t>個披薩，也就是每個小朋友各分得</a:t>
            </a:r>
            <a:r>
              <a:rPr lang="en-US" altLang="zh-TW" sz="2800" dirty="0" smtClean="0"/>
              <a:t>2/3</a:t>
            </a:r>
            <a:r>
              <a:rPr lang="zh-TW" altLang="en-US" sz="2800" dirty="0"/>
              <a:t>個披薩，可以讓學童將</a:t>
            </a:r>
            <a:r>
              <a:rPr lang="en-US" altLang="zh-TW" sz="2800" dirty="0" smtClean="0"/>
              <a:t>2/3</a:t>
            </a:r>
            <a:r>
              <a:rPr lang="zh-TW" altLang="en-US" sz="2800" dirty="0"/>
              <a:t>個披薩總加起來，確定會得</a:t>
            </a:r>
            <a:r>
              <a:rPr lang="en-US" altLang="zh-TW" sz="2800" dirty="0"/>
              <a:t>2</a:t>
            </a:r>
            <a:r>
              <a:rPr lang="zh-TW" altLang="en-US" sz="2800" dirty="0"/>
              <a:t>個披薩。</a:t>
            </a:r>
          </a:p>
        </p:txBody>
      </p:sp>
      <p:pic>
        <p:nvPicPr>
          <p:cNvPr id="12" name="圖片 11" descr="pizza2_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33295"/>
            <a:ext cx="4365174" cy="14237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群組 3"/>
          <p:cNvGrpSpPr/>
          <p:nvPr/>
        </p:nvGrpSpPr>
        <p:grpSpPr>
          <a:xfrm>
            <a:off x="2597553" y="1348103"/>
            <a:ext cx="6498662" cy="598478"/>
            <a:chOff x="3510096" y="1340768"/>
            <a:chExt cx="6498662" cy="598478"/>
          </a:xfrm>
        </p:grpSpPr>
        <p:grpSp>
          <p:nvGrpSpPr>
            <p:cNvPr id="13" name="群組 12"/>
            <p:cNvGrpSpPr/>
            <p:nvPr/>
          </p:nvGrpSpPr>
          <p:grpSpPr>
            <a:xfrm>
              <a:off x="3510096" y="1358496"/>
              <a:ext cx="5472608" cy="580750"/>
              <a:chOff x="179512" y="3622164"/>
              <a:chExt cx="5472608" cy="580750"/>
            </a:xfrm>
          </p:grpSpPr>
          <p:sp>
            <p:nvSpPr>
              <p:cNvPr id="14" name="圓角化對角線角落矩形 13"/>
              <p:cNvSpPr/>
              <p:nvPr/>
            </p:nvSpPr>
            <p:spPr bwMode="auto">
              <a:xfrm>
                <a:off x="179512" y="3622164"/>
                <a:ext cx="1872208" cy="576000"/>
              </a:xfrm>
              <a:prstGeom prst="round2DiagRect">
                <a:avLst>
                  <a:gd name="adj1" fmla="val 29825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教學建議</a:t>
                </a:r>
              </a:p>
            </p:txBody>
          </p:sp>
          <p:grpSp>
            <p:nvGrpSpPr>
              <p:cNvPr id="15" name="群組 14"/>
              <p:cNvGrpSpPr/>
              <p:nvPr/>
            </p:nvGrpSpPr>
            <p:grpSpPr>
              <a:xfrm>
                <a:off x="2339752" y="3626786"/>
                <a:ext cx="3312368" cy="576128"/>
                <a:chOff x="2339752" y="3212912"/>
                <a:chExt cx="3312368" cy="576128"/>
              </a:xfrm>
            </p:grpSpPr>
            <p:grpSp>
              <p:nvGrpSpPr>
                <p:cNvPr id="16" name="群組 15"/>
                <p:cNvGrpSpPr/>
                <p:nvPr/>
              </p:nvGrpSpPr>
              <p:grpSpPr>
                <a:xfrm>
                  <a:off x="233975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4" name="直線單箭頭接點 23"/>
                  <p:cNvCxnSpPr>
                    <a:stCxn id="25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5" name="橢圓 24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1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群組 16"/>
                <p:cNvGrpSpPr/>
                <p:nvPr/>
              </p:nvGrpSpPr>
              <p:grpSpPr>
                <a:xfrm>
                  <a:off x="324823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2" name="直線單箭頭接點 21"/>
                  <p:cNvCxnSpPr>
                    <a:stCxn id="23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3" name="橢圓 22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2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8" name="群組 17"/>
                <p:cNvGrpSpPr/>
                <p:nvPr/>
              </p:nvGrpSpPr>
              <p:grpSpPr>
                <a:xfrm>
                  <a:off x="416757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0" name="直線單箭頭接點 19"/>
                  <p:cNvCxnSpPr>
                    <a:stCxn id="21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1" name="橢圓 20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/>
                        </a:solidFill>
                        <a:effectLst/>
                        <a:latin typeface="Arial" charset="0"/>
                      </a:rPr>
                      <a:t>3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9" name="橢圓 18"/>
                <p:cNvSpPr/>
                <p:nvPr/>
              </p:nvSpPr>
              <p:spPr bwMode="auto">
                <a:xfrm>
                  <a:off x="5076056" y="3212912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26" name="直線單箭頭接點 25"/>
            <p:cNvCxnSpPr/>
            <p:nvPr/>
          </p:nvCxnSpPr>
          <p:spPr bwMode="auto">
            <a:xfrm flipV="1">
              <a:off x="9051194" y="1645130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7" name="橢圓 26"/>
            <p:cNvSpPr/>
            <p:nvPr/>
          </p:nvSpPr>
          <p:spPr bwMode="auto">
            <a:xfrm>
              <a:off x="9432694" y="1340768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2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50" y="1148385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1599" y="2942181"/>
            <a:ext cx="8891226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/>
              <a:t>在這裡教師一定要迫使學童處理，這樣平分到底是</a:t>
            </a:r>
            <a:r>
              <a:rPr lang="en-US" altLang="zh-TW" sz="3200" dirty="0" smtClean="0"/>
              <a:t>1/3 </a:t>
            </a:r>
            <a:r>
              <a:rPr lang="zh-TW" altLang="en-US" sz="3200" dirty="0"/>
              <a:t>還是</a:t>
            </a:r>
            <a:r>
              <a:rPr lang="en-US" altLang="zh-TW" sz="3200" dirty="0" smtClean="0"/>
              <a:t>2/3</a:t>
            </a:r>
            <a:r>
              <a:rPr lang="zh-TW" altLang="en-US" sz="3200" dirty="0"/>
              <a:t>的認知衝突</a:t>
            </a:r>
            <a:r>
              <a:rPr lang="en-US" altLang="zh-TW" sz="3200" dirty="0"/>
              <a:t>(</a:t>
            </a:r>
            <a:r>
              <a:rPr lang="zh-TW" altLang="en-US" sz="3200" dirty="0">
                <a:solidFill>
                  <a:srgbClr val="0000FF"/>
                </a:solidFill>
              </a:rPr>
              <a:t>即全體與「個披薩」單位的衝突</a:t>
            </a:r>
            <a:r>
              <a:rPr lang="en-US" altLang="zh-TW" sz="3200" dirty="0"/>
              <a:t>)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學童</a:t>
            </a:r>
            <a:r>
              <a:rPr lang="zh-TW" altLang="en-US" sz="3200" dirty="0"/>
              <a:t>必須清楚知道，「</a:t>
            </a:r>
            <a:r>
              <a:rPr lang="en-US" altLang="zh-TW" sz="3200" b="1" dirty="0">
                <a:solidFill>
                  <a:srgbClr val="0000FF"/>
                </a:solidFill>
              </a:rPr>
              <a:t>2</a:t>
            </a:r>
            <a:r>
              <a:rPr lang="zh-TW" altLang="en-US" sz="3200" b="1" dirty="0">
                <a:solidFill>
                  <a:srgbClr val="0000FF"/>
                </a:solidFill>
              </a:rPr>
              <a:t>個披薩的三分之一是</a:t>
            </a:r>
            <a:r>
              <a:rPr lang="en-US" altLang="zh-TW" sz="3200" b="1" dirty="0" smtClean="0">
                <a:solidFill>
                  <a:srgbClr val="0000FF"/>
                </a:solidFill>
              </a:rPr>
              <a:t>2/3</a:t>
            </a:r>
            <a:r>
              <a:rPr lang="zh-TW" altLang="en-US" sz="3200" b="1" dirty="0">
                <a:solidFill>
                  <a:srgbClr val="0000FF"/>
                </a:solidFill>
              </a:rPr>
              <a:t>個披薩</a:t>
            </a:r>
            <a:r>
              <a:rPr lang="zh-TW" altLang="en-US" sz="3200" dirty="0"/>
              <a:t>」。學童在這一點上能突破，才能較穩定理解分數記號的意義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2590999" y="2073495"/>
            <a:ext cx="6425206" cy="580814"/>
            <a:chOff x="3203848" y="1382885"/>
            <a:chExt cx="6425206" cy="580814"/>
          </a:xfrm>
        </p:grpSpPr>
        <p:grpSp>
          <p:nvGrpSpPr>
            <p:cNvPr id="12" name="群組 11"/>
            <p:cNvGrpSpPr/>
            <p:nvPr/>
          </p:nvGrpSpPr>
          <p:grpSpPr>
            <a:xfrm>
              <a:off x="3203848" y="1382949"/>
              <a:ext cx="5472608" cy="580750"/>
              <a:chOff x="179512" y="3622164"/>
              <a:chExt cx="5472608" cy="580750"/>
            </a:xfrm>
          </p:grpSpPr>
          <p:sp>
            <p:nvSpPr>
              <p:cNvPr id="13" name="圓角化對角線角落矩形 12"/>
              <p:cNvSpPr/>
              <p:nvPr/>
            </p:nvSpPr>
            <p:spPr bwMode="auto">
              <a:xfrm>
                <a:off x="179512" y="3622164"/>
                <a:ext cx="1872208" cy="576000"/>
              </a:xfrm>
              <a:prstGeom prst="round2DiagRect">
                <a:avLst>
                  <a:gd name="adj1" fmla="val 29825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教學建議</a:t>
                </a:r>
              </a:p>
            </p:txBody>
          </p:sp>
          <p:grpSp>
            <p:nvGrpSpPr>
              <p:cNvPr id="14" name="群組 13"/>
              <p:cNvGrpSpPr/>
              <p:nvPr/>
            </p:nvGrpSpPr>
            <p:grpSpPr>
              <a:xfrm>
                <a:off x="2339752" y="3626786"/>
                <a:ext cx="3312368" cy="576128"/>
                <a:chOff x="2339752" y="3212912"/>
                <a:chExt cx="3312368" cy="576128"/>
              </a:xfrm>
            </p:grpSpPr>
            <p:grpSp>
              <p:nvGrpSpPr>
                <p:cNvPr id="15" name="群組 14"/>
                <p:cNvGrpSpPr/>
                <p:nvPr/>
              </p:nvGrpSpPr>
              <p:grpSpPr>
                <a:xfrm>
                  <a:off x="233975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3" name="直線單箭頭接點 22"/>
                  <p:cNvCxnSpPr>
                    <a:stCxn id="24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4" name="橢圓 23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1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" name="群組 15"/>
                <p:cNvGrpSpPr/>
                <p:nvPr/>
              </p:nvGrpSpPr>
              <p:grpSpPr>
                <a:xfrm>
                  <a:off x="324823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1" name="直線單箭頭接點 20"/>
                  <p:cNvCxnSpPr>
                    <a:stCxn id="22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2" name="橢圓 21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2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群組 16"/>
                <p:cNvGrpSpPr/>
                <p:nvPr/>
              </p:nvGrpSpPr>
              <p:grpSpPr>
                <a:xfrm>
                  <a:off x="416757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19" name="直線單箭頭接點 18"/>
                  <p:cNvCxnSpPr>
                    <a:stCxn id="20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0" name="橢圓 19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3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8" name="橢圓 17"/>
                <p:cNvSpPr/>
                <p:nvPr/>
              </p:nvSpPr>
              <p:spPr bwMode="auto">
                <a:xfrm>
                  <a:off x="5076056" y="3212912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25" name="直線單箭頭接點 24"/>
            <p:cNvCxnSpPr/>
            <p:nvPr/>
          </p:nvCxnSpPr>
          <p:spPr bwMode="auto">
            <a:xfrm flipV="1">
              <a:off x="8676456" y="1673240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橢圓 25"/>
            <p:cNvSpPr/>
            <p:nvPr/>
          </p:nvSpPr>
          <p:spPr bwMode="auto">
            <a:xfrm>
              <a:off x="9052990" y="1382885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5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050" y="1148385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1750" y="3223394"/>
            <a:ext cx="9252520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zh-TW" sz="3200" dirty="0" smtClean="0"/>
              <a:t>如果試題或者想建立學生利用</a:t>
            </a:r>
            <a:r>
              <a:rPr lang="zh-TW" altLang="zh-TW" sz="3200" dirty="0" smtClean="0">
                <a:solidFill>
                  <a:srgbClr val="0000FF"/>
                </a:solidFill>
              </a:rPr>
              <a:t>包含除</a:t>
            </a:r>
            <a:r>
              <a:rPr lang="en-US" altLang="zh-TW" sz="3200" dirty="0" smtClean="0">
                <a:solidFill>
                  <a:srgbClr val="0000FF"/>
                </a:solidFill>
              </a:rPr>
              <a:t>(</a:t>
            </a:r>
            <a:r>
              <a:rPr lang="zh-TW" altLang="zh-TW" sz="3200" dirty="0" smtClean="0">
                <a:solidFill>
                  <a:srgbClr val="0000FF"/>
                </a:solidFill>
              </a:rPr>
              <a:t>分裝</a:t>
            </a:r>
            <a:r>
              <a:rPr lang="en-US" altLang="zh-TW" sz="3200" dirty="0" smtClean="0">
                <a:solidFill>
                  <a:srgbClr val="0000FF"/>
                </a:solidFill>
              </a:rPr>
              <a:t>)</a:t>
            </a:r>
            <a:r>
              <a:rPr lang="zh-TW" altLang="zh-TW" sz="3200" dirty="0" smtClean="0"/>
              <a:t>的想法來解釋整數相除時</a:t>
            </a:r>
            <a:r>
              <a:rPr lang="zh-TW" altLang="zh-TW" sz="3200" dirty="0"/>
              <a:t>，可以</a:t>
            </a:r>
            <a:r>
              <a:rPr lang="zh-TW" altLang="zh-TW" sz="3200" dirty="0">
                <a:solidFill>
                  <a:srgbClr val="0000FF"/>
                </a:solidFill>
              </a:rPr>
              <a:t>先回顧用測量來理解除法的操作</a:t>
            </a:r>
            <a:r>
              <a:rPr lang="zh-TW" altLang="zh-TW" sz="3200" dirty="0" smtClean="0">
                <a:solidFill>
                  <a:srgbClr val="0000FF"/>
                </a:solidFill>
              </a:rPr>
              <a:t>方式</a:t>
            </a:r>
            <a:r>
              <a:rPr lang="zh-TW" altLang="zh-TW" sz="3200" dirty="0"/>
              <a:t>，這樣較能理解整數相除的意涵與可能的應用</a:t>
            </a:r>
            <a:r>
              <a:rPr lang="zh-TW" altLang="zh-TW" sz="3200" dirty="0" smtClean="0"/>
              <a:t>。</a:t>
            </a:r>
            <a:endParaRPr lang="en-US" altLang="zh-TW" sz="3200" dirty="0" smtClean="0"/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zh-TW" sz="3200" dirty="0" smtClean="0"/>
              <a:t>由於</a:t>
            </a:r>
            <a:r>
              <a:rPr lang="zh-TW" altLang="zh-TW" sz="3200" dirty="0"/>
              <a:t>本題之目的在理解分數的意義，</a:t>
            </a:r>
            <a:r>
              <a:rPr lang="zh-TW" altLang="zh-TW" sz="3200" dirty="0">
                <a:solidFill>
                  <a:srgbClr val="0000FF"/>
                </a:solidFill>
              </a:rPr>
              <a:t>建議分母仍盡量用小於</a:t>
            </a:r>
            <a:r>
              <a:rPr lang="en-US" altLang="zh-TW" sz="3200" dirty="0">
                <a:solidFill>
                  <a:srgbClr val="0000FF"/>
                </a:solidFill>
              </a:rPr>
              <a:t>12</a:t>
            </a:r>
            <a:r>
              <a:rPr lang="zh-TW" altLang="zh-TW" sz="3200" dirty="0">
                <a:solidFill>
                  <a:srgbClr val="0000FF"/>
                </a:solidFill>
              </a:rPr>
              <a:t>的數字</a:t>
            </a:r>
            <a:r>
              <a:rPr lang="zh-TW" altLang="zh-TW" sz="3200" dirty="0"/>
              <a:t>。</a:t>
            </a:r>
            <a:endParaRPr lang="zh-TW" altLang="en-US" sz="3200" dirty="0"/>
          </a:p>
        </p:txBody>
      </p:sp>
      <p:grpSp>
        <p:nvGrpSpPr>
          <p:cNvPr id="4" name="群組 3"/>
          <p:cNvGrpSpPr/>
          <p:nvPr/>
        </p:nvGrpSpPr>
        <p:grpSpPr>
          <a:xfrm>
            <a:off x="2411760" y="2220722"/>
            <a:ext cx="6425206" cy="580814"/>
            <a:chOff x="3203848" y="1382885"/>
            <a:chExt cx="6425206" cy="580814"/>
          </a:xfrm>
        </p:grpSpPr>
        <p:grpSp>
          <p:nvGrpSpPr>
            <p:cNvPr id="12" name="群組 11"/>
            <p:cNvGrpSpPr/>
            <p:nvPr/>
          </p:nvGrpSpPr>
          <p:grpSpPr>
            <a:xfrm>
              <a:off x="3203848" y="1382949"/>
              <a:ext cx="5472608" cy="580750"/>
              <a:chOff x="179512" y="3622164"/>
              <a:chExt cx="5472608" cy="580750"/>
            </a:xfrm>
          </p:grpSpPr>
          <p:sp>
            <p:nvSpPr>
              <p:cNvPr id="13" name="圓角化對角線角落矩形 12"/>
              <p:cNvSpPr/>
              <p:nvPr/>
            </p:nvSpPr>
            <p:spPr bwMode="auto">
              <a:xfrm>
                <a:off x="179512" y="3622164"/>
                <a:ext cx="1872208" cy="576000"/>
              </a:xfrm>
              <a:prstGeom prst="round2DiagRect">
                <a:avLst>
                  <a:gd name="adj1" fmla="val 29825"/>
                  <a:gd name="adj2" fmla="val 0"/>
                </a:avLst>
              </a:prstGeom>
              <a:gradFill flip="none" rotWithShape="1">
                <a:gsLst>
                  <a:gs pos="0">
                    <a:srgbClr val="FF0000"/>
                  </a:gs>
                  <a:gs pos="100000">
                    <a:srgbClr val="C00000"/>
                  </a:gs>
                </a:gsLst>
                <a:lin ang="13500000" scaled="1"/>
                <a:tileRect/>
              </a:gradFill>
              <a:ln w="28575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0" rIns="9144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di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30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教學建議</a:t>
                </a:r>
              </a:p>
            </p:txBody>
          </p:sp>
          <p:grpSp>
            <p:nvGrpSpPr>
              <p:cNvPr id="14" name="群組 13"/>
              <p:cNvGrpSpPr/>
              <p:nvPr/>
            </p:nvGrpSpPr>
            <p:grpSpPr>
              <a:xfrm>
                <a:off x="2339752" y="3626786"/>
                <a:ext cx="3312368" cy="576128"/>
                <a:chOff x="2339752" y="3212912"/>
                <a:chExt cx="3312368" cy="576128"/>
              </a:xfrm>
            </p:grpSpPr>
            <p:grpSp>
              <p:nvGrpSpPr>
                <p:cNvPr id="15" name="群組 14"/>
                <p:cNvGrpSpPr/>
                <p:nvPr/>
              </p:nvGrpSpPr>
              <p:grpSpPr>
                <a:xfrm>
                  <a:off x="233975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3" name="直線單箭頭接點 22"/>
                  <p:cNvCxnSpPr>
                    <a:stCxn id="24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4" name="橢圓 23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1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6" name="群組 15"/>
                <p:cNvGrpSpPr/>
                <p:nvPr/>
              </p:nvGrpSpPr>
              <p:grpSpPr>
                <a:xfrm>
                  <a:off x="3248236" y="3212912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21" name="直線單箭頭接點 20"/>
                  <p:cNvCxnSpPr>
                    <a:stCxn id="22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2" name="橢圓 21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2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17" name="群組 16"/>
                <p:cNvGrpSpPr/>
                <p:nvPr/>
              </p:nvGrpSpPr>
              <p:grpSpPr>
                <a:xfrm>
                  <a:off x="4167572" y="3212976"/>
                  <a:ext cx="936104" cy="576064"/>
                  <a:chOff x="2339752" y="3212976"/>
                  <a:chExt cx="936104" cy="576064"/>
                </a:xfrm>
              </p:grpSpPr>
              <p:cxnSp>
                <p:nvCxnSpPr>
                  <p:cNvPr id="19" name="直線單箭頭接點 18"/>
                  <p:cNvCxnSpPr>
                    <a:stCxn id="20" idx="6"/>
                  </p:cNvCxnSpPr>
                  <p:nvPr/>
                </p:nvCxnSpPr>
                <p:spPr bwMode="auto">
                  <a:xfrm flipV="1">
                    <a:off x="2915816" y="3500976"/>
                    <a:ext cx="360040" cy="32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38100" cap="flat" cmpd="sng" algn="ctr">
                    <a:solidFill>
                      <a:schemeClr val="accent1">
                        <a:lumMod val="50000"/>
                      </a:schemeClr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20" name="橢圓 19"/>
                  <p:cNvSpPr/>
                  <p:nvPr/>
                </p:nvSpPr>
                <p:spPr bwMode="auto">
                  <a:xfrm>
                    <a:off x="2339752" y="3212976"/>
                    <a:ext cx="576064" cy="576064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</a:rPr>
                      <a:t>3</a:t>
                    </a:r>
                    <a:endParaRPr kumimoji="0" lang="zh-TW" alt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8" name="橢圓 17"/>
                <p:cNvSpPr/>
                <p:nvPr/>
              </p:nvSpPr>
              <p:spPr bwMode="auto">
                <a:xfrm>
                  <a:off x="5076056" y="3212912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4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25" name="直線單箭頭接點 24"/>
            <p:cNvCxnSpPr/>
            <p:nvPr/>
          </p:nvCxnSpPr>
          <p:spPr bwMode="auto">
            <a:xfrm flipV="1">
              <a:off x="8676456" y="1673240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橢圓 25"/>
            <p:cNvSpPr/>
            <p:nvPr/>
          </p:nvSpPr>
          <p:spPr bwMode="auto">
            <a:xfrm>
              <a:off x="9052990" y="1382885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7" name="圖片 2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91" y="1226954"/>
            <a:ext cx="1042731" cy="9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423331" y="4843061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：方建良</a:t>
            </a:r>
            <a:endParaRPr lang="zh-TW" alt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1124744"/>
            <a:ext cx="84937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800" dirty="0"/>
              <a:t>題號</a:t>
            </a:r>
            <a:r>
              <a:rPr lang="en-US" altLang="zh-TW" sz="2800" dirty="0"/>
              <a:t>18</a:t>
            </a:r>
          </a:p>
          <a:p>
            <a:pPr>
              <a:lnSpc>
                <a:spcPts val="3600"/>
              </a:lnSpc>
            </a:pPr>
            <a:r>
              <a:rPr lang="en-US" altLang="zh-TW" sz="2800" dirty="0"/>
              <a:t>     </a:t>
            </a:r>
            <a:r>
              <a:rPr lang="zh-TW" altLang="en-US" sz="2800" dirty="0"/>
              <a:t>小慈組合</a:t>
            </a:r>
            <a:r>
              <a:rPr lang="en-US" altLang="zh-TW" sz="2800" dirty="0"/>
              <a:t>1</a:t>
            </a:r>
            <a:r>
              <a:rPr lang="zh-TW" altLang="en-US" sz="2800" dirty="0"/>
              <a:t>個小花燈要花</a:t>
            </a:r>
            <a:r>
              <a:rPr lang="en-US" altLang="zh-TW" sz="2800" dirty="0"/>
              <a:t>2</a:t>
            </a:r>
            <a:r>
              <a:rPr lang="zh-TW" altLang="en-US" sz="2800" dirty="0"/>
              <a:t>小時</a:t>
            </a:r>
            <a:r>
              <a:rPr lang="en-US" altLang="zh-TW" sz="2800" dirty="0"/>
              <a:t>16</a:t>
            </a:r>
            <a:r>
              <a:rPr lang="zh-TW" altLang="en-US" sz="2800" dirty="0"/>
              <a:t>分</a:t>
            </a:r>
            <a:r>
              <a:rPr lang="en-US" altLang="zh-TW" sz="2800" dirty="0"/>
              <a:t>30</a:t>
            </a:r>
            <a:r>
              <a:rPr lang="zh-TW" altLang="en-US" sz="2800" dirty="0"/>
              <a:t>秒，</a:t>
            </a:r>
            <a:r>
              <a:rPr lang="en-US" altLang="zh-TW" sz="2800" dirty="0"/>
              <a:t>12</a:t>
            </a:r>
            <a:r>
              <a:rPr lang="zh-TW" altLang="en-US" sz="2800" dirty="0"/>
              <a:t>小時至多可以組合完幾個花燈？</a:t>
            </a:r>
          </a:p>
          <a:p>
            <a:pPr>
              <a:lnSpc>
                <a:spcPts val="3600"/>
              </a:lnSpc>
            </a:pPr>
            <a:r>
              <a:rPr lang="zh-TW" altLang="en-US" sz="2800" dirty="0"/>
              <a:t>① </a:t>
            </a:r>
            <a:r>
              <a:rPr lang="en-US" altLang="zh-TW" sz="2800" dirty="0"/>
              <a:t>4</a:t>
            </a:r>
            <a:r>
              <a:rPr lang="zh-TW" altLang="en-US" sz="2800" dirty="0"/>
              <a:t>個</a:t>
            </a:r>
          </a:p>
          <a:p>
            <a:pPr>
              <a:lnSpc>
                <a:spcPts val="3600"/>
              </a:lnSpc>
            </a:pPr>
            <a:r>
              <a:rPr lang="zh-TW" altLang="en-US" sz="2800" dirty="0"/>
              <a:t>② </a:t>
            </a:r>
            <a:r>
              <a:rPr lang="en-US" altLang="zh-TW" sz="2800" dirty="0"/>
              <a:t>5</a:t>
            </a:r>
            <a:r>
              <a:rPr lang="zh-TW" altLang="en-US" sz="2800" dirty="0"/>
              <a:t>個</a:t>
            </a:r>
          </a:p>
          <a:p>
            <a:pPr>
              <a:lnSpc>
                <a:spcPts val="3600"/>
              </a:lnSpc>
            </a:pPr>
            <a:r>
              <a:rPr lang="zh-TW" altLang="en-US" sz="2800" dirty="0"/>
              <a:t>③ </a:t>
            </a:r>
            <a:r>
              <a:rPr lang="en-US" altLang="zh-TW" sz="2800" dirty="0"/>
              <a:t>6</a:t>
            </a:r>
            <a:r>
              <a:rPr lang="zh-TW" altLang="en-US" sz="2800" dirty="0"/>
              <a:t>個</a:t>
            </a:r>
          </a:p>
          <a:p>
            <a:pPr>
              <a:lnSpc>
                <a:spcPts val="3600"/>
              </a:lnSpc>
            </a:pPr>
            <a:r>
              <a:rPr lang="zh-TW" altLang="en-US" sz="2800" dirty="0"/>
              <a:t>④ </a:t>
            </a:r>
            <a:r>
              <a:rPr lang="en-US" altLang="zh-TW" sz="2800" dirty="0"/>
              <a:t>7</a:t>
            </a:r>
            <a:r>
              <a:rPr lang="zh-TW" altLang="en-US" sz="2800" dirty="0"/>
              <a:t>個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691680" y="5589240"/>
            <a:ext cx="7063782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4-n-13</a:t>
            </a:r>
            <a:r>
              <a:rPr lang="zh-TW" altLang="zh-TW" sz="2800" dirty="0"/>
              <a:t>能解決複名數的時間量的計算問題。</a:t>
            </a:r>
          </a:p>
          <a:p>
            <a:r>
              <a:rPr lang="en-US" altLang="zh-TW" sz="2800" dirty="0"/>
              <a:t>5-n-15</a:t>
            </a:r>
            <a:r>
              <a:rPr lang="zh-TW" altLang="zh-TW" sz="2800" dirty="0"/>
              <a:t>能解決時間的乘除計算問題。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1494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214282" y="407194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72" y="1142983"/>
            <a:ext cx="819219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r="8601"/>
          <a:stretch>
            <a:fillRect/>
          </a:stretch>
        </p:blipFill>
        <p:spPr bwMode="auto">
          <a:xfrm>
            <a:off x="500030" y="4857759"/>
            <a:ext cx="8643970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224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3604305"/>
            <a:ext cx="8788910" cy="3284984"/>
            <a:chOff x="-40446" y="3573016"/>
            <a:chExt cx="8788910" cy="328498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3200" dirty="0"/>
                <a:t>本題在評量</a:t>
              </a:r>
              <a:r>
                <a:rPr lang="zh-TW" altLang="zh-TW" sz="3200" dirty="0" smtClean="0"/>
                <a:t>學生</a:t>
              </a:r>
              <a:r>
                <a:rPr lang="zh-TW" altLang="en-US" sz="3200" b="1" dirty="0" smtClean="0">
                  <a:solidFill>
                    <a:srgbClr val="0000FF"/>
                  </a:solidFill>
                </a:rPr>
                <a:t>「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日」、「時」、「分」單位量之乘除計算</a:t>
              </a:r>
              <a:endParaRPr lang="zh-TW" altLang="en-US" sz="3200" dirty="0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503271" y="1071510"/>
            <a:ext cx="8493797" cy="3293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800" dirty="0"/>
              <a:t>題號</a:t>
            </a:r>
            <a:r>
              <a:rPr lang="en-US" altLang="zh-TW" sz="2800" dirty="0"/>
              <a:t>18</a:t>
            </a:r>
          </a:p>
          <a:p>
            <a:pPr>
              <a:lnSpc>
                <a:spcPts val="3600"/>
              </a:lnSpc>
            </a:pPr>
            <a:r>
              <a:rPr lang="en-US" altLang="zh-TW" sz="2800" dirty="0"/>
              <a:t>     </a:t>
            </a:r>
            <a:r>
              <a:rPr lang="zh-TW" altLang="en-US" sz="2800" dirty="0"/>
              <a:t>小慈組合</a:t>
            </a:r>
            <a:r>
              <a:rPr lang="en-US" altLang="zh-TW" sz="2800" dirty="0"/>
              <a:t>1</a:t>
            </a:r>
            <a:r>
              <a:rPr lang="zh-TW" altLang="en-US" sz="2800" dirty="0"/>
              <a:t>個小花燈要花</a:t>
            </a:r>
            <a:r>
              <a:rPr lang="en-US" altLang="zh-TW" sz="2800" dirty="0"/>
              <a:t>2</a:t>
            </a:r>
            <a:r>
              <a:rPr lang="zh-TW" altLang="en-US" sz="2800" dirty="0"/>
              <a:t>小時</a:t>
            </a:r>
            <a:r>
              <a:rPr lang="en-US" altLang="zh-TW" sz="2800" dirty="0"/>
              <a:t>16</a:t>
            </a:r>
            <a:r>
              <a:rPr lang="zh-TW" altLang="en-US" sz="2800" dirty="0"/>
              <a:t>分</a:t>
            </a:r>
            <a:r>
              <a:rPr lang="en-US" altLang="zh-TW" sz="2800" dirty="0"/>
              <a:t>30</a:t>
            </a:r>
            <a:r>
              <a:rPr lang="zh-TW" altLang="en-US" sz="2800" dirty="0"/>
              <a:t>秒，</a:t>
            </a:r>
            <a:r>
              <a:rPr lang="en-US" altLang="zh-TW" sz="2800" dirty="0"/>
              <a:t>12</a:t>
            </a:r>
            <a:r>
              <a:rPr lang="zh-TW" altLang="en-US" sz="2800" dirty="0"/>
              <a:t>小時至多可以組合完幾個花燈？</a:t>
            </a:r>
          </a:p>
          <a:p>
            <a:pPr>
              <a:lnSpc>
                <a:spcPts val="3600"/>
              </a:lnSpc>
            </a:pPr>
            <a:r>
              <a:rPr lang="zh-TW" altLang="en-US" sz="2800" dirty="0"/>
              <a:t>① </a:t>
            </a:r>
            <a:r>
              <a:rPr lang="en-US" altLang="zh-TW" sz="2800" dirty="0"/>
              <a:t>4</a:t>
            </a:r>
            <a:r>
              <a:rPr lang="zh-TW" altLang="en-US" sz="2800" dirty="0"/>
              <a:t>個</a:t>
            </a:r>
          </a:p>
          <a:p>
            <a:pPr>
              <a:lnSpc>
                <a:spcPts val="3600"/>
              </a:lnSpc>
            </a:pPr>
            <a:r>
              <a:rPr lang="zh-TW" altLang="en-US" sz="2800" dirty="0"/>
              <a:t>② </a:t>
            </a:r>
            <a:r>
              <a:rPr lang="en-US" altLang="zh-TW" sz="2800" dirty="0"/>
              <a:t>5</a:t>
            </a:r>
            <a:r>
              <a:rPr lang="zh-TW" altLang="en-US" sz="2800" dirty="0"/>
              <a:t>個</a:t>
            </a:r>
          </a:p>
          <a:p>
            <a:pPr>
              <a:lnSpc>
                <a:spcPts val="3600"/>
              </a:lnSpc>
            </a:pPr>
            <a:r>
              <a:rPr lang="zh-TW" altLang="en-US" sz="2800" dirty="0"/>
              <a:t>③ </a:t>
            </a:r>
            <a:r>
              <a:rPr lang="en-US" altLang="zh-TW" sz="2800" dirty="0"/>
              <a:t>6</a:t>
            </a:r>
            <a:r>
              <a:rPr lang="zh-TW" altLang="en-US" sz="2800" dirty="0"/>
              <a:t>個</a:t>
            </a:r>
          </a:p>
          <a:p>
            <a:pPr>
              <a:lnSpc>
                <a:spcPts val="3600"/>
              </a:lnSpc>
            </a:pPr>
            <a:r>
              <a:rPr lang="zh-TW" altLang="en-US" sz="2800" dirty="0"/>
              <a:t>④ </a:t>
            </a:r>
            <a:r>
              <a:rPr lang="en-US" altLang="zh-TW" sz="2800" dirty="0"/>
              <a:t>7</a:t>
            </a:r>
            <a:r>
              <a:rPr lang="zh-TW" altLang="en-US" sz="2800" dirty="0"/>
              <a:t>個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7" name="文字方塊 1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177"/>
            <a:ext cx="9204735" cy="155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sp>
        <p:nvSpPr>
          <p:cNvPr id="4" name="矩形 3"/>
          <p:cNvSpPr/>
          <p:nvPr/>
        </p:nvSpPr>
        <p:spPr>
          <a:xfrm>
            <a:off x="1691681" y="5157192"/>
            <a:ext cx="74045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選項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(③)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之低分組學生選答率高於正確選項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(②)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，推測學生在換算過程中</a:t>
            </a:r>
            <a:r>
              <a:rPr lang="zh-TW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對離散量之乘除概念仍不足</a:t>
            </a:r>
            <a:r>
              <a:rPr lang="zh-TW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導致。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79" y="1927971"/>
            <a:ext cx="7822402" cy="3098098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8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411">
            <a:off x="1283585" y="946002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2008" y="2204864"/>
            <a:ext cx="8964488" cy="4562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/>
              <a:t>本題之初步概念在進行時、分、秒</a:t>
            </a:r>
            <a:r>
              <a:rPr lang="zh-TW" altLang="en-US" sz="3200" dirty="0">
                <a:solidFill>
                  <a:srgbClr val="0000FF"/>
                </a:solidFill>
              </a:rPr>
              <a:t>相鄰二階單位的複名數時間量乘法與除法</a:t>
            </a:r>
            <a:r>
              <a:rPr lang="en-US" altLang="zh-TW" sz="3200" dirty="0">
                <a:solidFill>
                  <a:srgbClr val="0000FF"/>
                </a:solidFill>
              </a:rPr>
              <a:t>(</a:t>
            </a:r>
            <a:r>
              <a:rPr lang="zh-TW" altLang="en-US" sz="3200" dirty="0">
                <a:solidFill>
                  <a:srgbClr val="0000FF"/>
                </a:solidFill>
              </a:rPr>
              <a:t>等分除</a:t>
            </a:r>
            <a:r>
              <a:rPr lang="en-US" altLang="zh-TW" sz="3200" dirty="0">
                <a:solidFill>
                  <a:srgbClr val="0000FF"/>
                </a:solidFill>
              </a:rPr>
              <a:t>)</a:t>
            </a:r>
            <a:r>
              <a:rPr lang="zh-TW" altLang="en-US" sz="3200" dirty="0">
                <a:solidFill>
                  <a:srgbClr val="0000FF"/>
                </a:solidFill>
              </a:rPr>
              <a:t>計算</a:t>
            </a:r>
            <a:r>
              <a:rPr lang="zh-TW" altLang="en-US" sz="3200" dirty="0"/>
              <a:t>，其</a:t>
            </a:r>
            <a:r>
              <a:rPr lang="zh-TW" altLang="en-US" sz="3200" dirty="0" smtClean="0"/>
              <a:t>過程涉及學生須對複名數時間量進行「時」、「分」、「秒」之間的時間換算。</a:t>
            </a:r>
            <a:endParaRPr lang="en-US" altLang="zh-TW" sz="3200" dirty="0" smtClean="0"/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由於</a:t>
            </a:r>
            <a:r>
              <a:rPr lang="zh-TW" altLang="en-US" sz="3200" dirty="0"/>
              <a:t>學生須進行「時」、「分」、「秒」時間的乘法計算</a:t>
            </a:r>
            <a:r>
              <a:rPr lang="en-US" altLang="zh-TW" sz="3200" dirty="0"/>
              <a:t>(</a:t>
            </a:r>
            <a:r>
              <a:rPr lang="zh-TW" altLang="en-US" sz="3200" dirty="0"/>
              <a:t>限整數，僅</a:t>
            </a:r>
            <a:r>
              <a:rPr lang="en-US" altLang="zh-TW" sz="3200" dirty="0"/>
              <a:t>60</a:t>
            </a:r>
            <a:r>
              <a:rPr lang="zh-TW" altLang="en-US" sz="3200" dirty="0"/>
              <a:t>進位</a:t>
            </a:r>
            <a:r>
              <a:rPr lang="en-US" altLang="zh-TW" sz="3200" dirty="0"/>
              <a:t>)</a:t>
            </a:r>
            <a:r>
              <a:rPr lang="zh-TW" altLang="en-US" sz="3200" dirty="0"/>
              <a:t>，故學生亦有可能</a:t>
            </a:r>
            <a:r>
              <a:rPr lang="zh-TW" altLang="en-US" sz="3200" dirty="0">
                <a:solidFill>
                  <a:srgbClr val="0000FF"/>
                </a:solidFill>
              </a:rPr>
              <a:t>在進行時、分、秒相鄰二階單位的複名數時間量乘法計算過程中發生錯誤</a:t>
            </a:r>
            <a:r>
              <a:rPr lang="zh-TW" altLang="en-US" sz="3200" dirty="0"/>
              <a:t>。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4373121" y="1377319"/>
            <a:ext cx="4564124" cy="580750"/>
            <a:chOff x="179512" y="3622164"/>
            <a:chExt cx="4564124" cy="580750"/>
          </a:xfrm>
        </p:grpSpPr>
        <p:sp>
          <p:nvSpPr>
            <p:cNvPr id="16" name="圓角化對角線角落矩形 15"/>
            <p:cNvSpPr/>
            <p:nvPr/>
          </p:nvSpPr>
          <p:spPr bwMode="auto">
            <a:xfrm>
              <a:off x="179512" y="3622164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2339752" y="3626786"/>
              <a:ext cx="2403884" cy="576128"/>
              <a:chOff x="2339752" y="3212912"/>
              <a:chExt cx="2403884" cy="576128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6" name="直線單箭頭接點 25"/>
                <p:cNvCxnSpPr>
                  <a:stCxn id="27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7" name="橢圓 26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9" name="群組 18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4" name="直線單箭頭接點 23"/>
                <p:cNvCxnSpPr>
                  <a:stCxn id="25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5" name="橢圓 24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3" name="橢圓 22"/>
              <p:cNvSpPr/>
              <p:nvPr/>
            </p:nvSpPr>
            <p:spPr bwMode="auto">
              <a:xfrm>
                <a:off x="416757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1" name="文字方塊 20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1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78" y="1458192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1727" y="2879992"/>
            <a:ext cx="8884478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/>
              <a:t>建議在指導學生做時間的乘、除法計算</a:t>
            </a:r>
            <a:r>
              <a:rPr lang="en-US" altLang="zh-TW" sz="3200" dirty="0"/>
              <a:t>(</a:t>
            </a:r>
            <a:r>
              <a:rPr lang="zh-TW" altLang="en-US" sz="3200" dirty="0"/>
              <a:t>限整數</a:t>
            </a:r>
            <a:r>
              <a:rPr lang="en-US" altLang="zh-TW" sz="3200" dirty="0"/>
              <a:t>)</a:t>
            </a:r>
            <a:r>
              <a:rPr lang="zh-TW" altLang="en-US" sz="3200" dirty="0"/>
              <a:t>，</a:t>
            </a:r>
            <a:r>
              <a:rPr lang="zh-TW" altLang="en-US" sz="3200" dirty="0">
                <a:solidFill>
                  <a:srgbClr val="0000FF"/>
                </a:solidFill>
              </a:rPr>
              <a:t>盡量以進行時、分、秒相鄰二階單位的複名數時間量計算為之</a:t>
            </a:r>
            <a:r>
              <a:rPr lang="zh-TW" altLang="en-US" sz="3200" dirty="0" smtClean="0">
                <a:solidFill>
                  <a:srgbClr val="0000FF"/>
                </a:solidFill>
              </a:rPr>
              <a:t>。</a:t>
            </a:r>
            <a:endParaRPr lang="en-US" altLang="zh-TW" sz="32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另</a:t>
            </a:r>
            <a:r>
              <a:rPr lang="zh-TW" altLang="en-US" sz="3200" dirty="0"/>
              <a:t>本題觀念亦涉及估算，範籌涉及餘數不足則是否進位之概念，</a:t>
            </a:r>
            <a:r>
              <a:rPr lang="zh-TW" altLang="en-US" sz="3200" dirty="0">
                <a:solidFill>
                  <a:srgbClr val="0000FF"/>
                </a:solidFill>
              </a:rPr>
              <a:t>建議教學時宜建立學生在判斷離散基準量時，盡量輔以生活經驗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</p:txBody>
      </p:sp>
      <p:grpSp>
        <p:nvGrpSpPr>
          <p:cNvPr id="13" name="群組 12"/>
          <p:cNvGrpSpPr/>
          <p:nvPr/>
        </p:nvGrpSpPr>
        <p:grpSpPr>
          <a:xfrm>
            <a:off x="4373121" y="1600966"/>
            <a:ext cx="4564124" cy="580750"/>
            <a:chOff x="179512" y="3622164"/>
            <a:chExt cx="4564124" cy="580750"/>
          </a:xfrm>
        </p:grpSpPr>
        <p:sp>
          <p:nvSpPr>
            <p:cNvPr id="16" name="圓角化對角線角落矩形 15"/>
            <p:cNvSpPr/>
            <p:nvPr/>
          </p:nvSpPr>
          <p:spPr bwMode="auto">
            <a:xfrm>
              <a:off x="179512" y="3622164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2339752" y="3626786"/>
              <a:ext cx="2403884" cy="576128"/>
              <a:chOff x="2339752" y="3212912"/>
              <a:chExt cx="2403884" cy="576128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6" name="直線單箭頭接點 25"/>
                <p:cNvCxnSpPr>
                  <a:stCxn id="27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7" name="橢圓 26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9" name="群組 18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4" name="直線單箭頭接點 23"/>
                <p:cNvCxnSpPr>
                  <a:stCxn id="25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5" name="橢圓 24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3" name="橢圓 22"/>
              <p:cNvSpPr/>
              <p:nvPr/>
            </p:nvSpPr>
            <p:spPr bwMode="auto">
              <a:xfrm>
                <a:off x="416757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</p:grpSp>
      <p:grpSp>
        <p:nvGrpSpPr>
          <p:cNvPr id="20" name="群組 19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1" name="文字方塊 20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5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0000FF"/>
                </a:solidFill>
              </a:rPr>
              <a:t>分析者：方建良</a:t>
            </a:r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734" y="1216867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717" y="2703730"/>
            <a:ext cx="8964488" cy="4042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以</a:t>
            </a:r>
            <a:r>
              <a:rPr lang="zh-TW" altLang="en-US" sz="3200" dirty="0"/>
              <a:t>本題為例：不足時間所完成的花燈即為</a:t>
            </a:r>
            <a:r>
              <a:rPr lang="zh-TW" altLang="en-US" sz="3200" dirty="0">
                <a:solidFill>
                  <a:srgbClr val="FF0000"/>
                </a:solidFill>
              </a:rPr>
              <a:t>”未”</a:t>
            </a:r>
            <a:r>
              <a:rPr lang="zh-TW" altLang="en-US" sz="3200" dirty="0"/>
              <a:t>完成品，故無法計算成一個成品。另指導估算概念時，亦可</a:t>
            </a:r>
            <a:r>
              <a:rPr lang="zh-TW" altLang="en-US" sz="3200" dirty="0">
                <a:solidFill>
                  <a:srgbClr val="0000FF"/>
                </a:solidFill>
              </a:rPr>
              <a:t>從反例進行指導，例如何種情況下需進位多予計數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例如</a:t>
            </a:r>
            <a:r>
              <a:rPr lang="zh-TW" altLang="en-US" sz="3200" dirty="0"/>
              <a:t>：每</a:t>
            </a:r>
            <a:r>
              <a:rPr lang="en-US" altLang="zh-TW" sz="3200" dirty="0"/>
              <a:t>100</a:t>
            </a:r>
            <a:r>
              <a:rPr lang="zh-TW" altLang="en-US" sz="3200" dirty="0"/>
              <a:t>平方公尺的牆壁需要一罐</a:t>
            </a:r>
            <a:r>
              <a:rPr lang="en-US" altLang="zh-TW" sz="3200" dirty="0"/>
              <a:t>50</a:t>
            </a:r>
            <a:r>
              <a:rPr lang="zh-TW" altLang="en-US" sz="3200" dirty="0"/>
              <a:t>公升的油漆粉刷，請問</a:t>
            </a:r>
            <a:r>
              <a:rPr lang="en-US" altLang="zh-TW" sz="3200" dirty="0"/>
              <a:t>350</a:t>
            </a:r>
            <a:r>
              <a:rPr lang="zh-TW" altLang="en-US" sz="3200" dirty="0"/>
              <a:t>平方公尺的牆壁面積，最少需要幾罐</a:t>
            </a:r>
            <a:r>
              <a:rPr lang="en-US" altLang="zh-TW" sz="3200" dirty="0"/>
              <a:t>50</a:t>
            </a:r>
            <a:r>
              <a:rPr lang="zh-TW" altLang="en-US" sz="3200" dirty="0"/>
              <a:t>公升油漆才足夠粉刷牆壁？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4452081" y="1257985"/>
            <a:ext cx="4564124" cy="580750"/>
            <a:chOff x="179512" y="3622164"/>
            <a:chExt cx="4564124" cy="580750"/>
          </a:xfrm>
        </p:grpSpPr>
        <p:sp>
          <p:nvSpPr>
            <p:cNvPr id="16" name="圓角化對角線角落矩形 15"/>
            <p:cNvSpPr/>
            <p:nvPr/>
          </p:nvSpPr>
          <p:spPr bwMode="auto">
            <a:xfrm>
              <a:off x="179512" y="3622164"/>
              <a:ext cx="1872208" cy="576000"/>
            </a:xfrm>
            <a:prstGeom prst="round2DiagRect">
              <a:avLst>
                <a:gd name="adj1" fmla="val 29825"/>
                <a:gd name="adj2" fmla="val 0"/>
              </a:avLst>
            </a:pr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3500000" scaled="1"/>
              <a:tileRect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di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3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教學建議</a:t>
              </a:r>
            </a:p>
          </p:txBody>
        </p:sp>
        <p:grpSp>
          <p:nvGrpSpPr>
            <p:cNvPr id="17" name="群組 16"/>
            <p:cNvGrpSpPr/>
            <p:nvPr/>
          </p:nvGrpSpPr>
          <p:grpSpPr>
            <a:xfrm>
              <a:off x="2339752" y="3626786"/>
              <a:ext cx="2403884" cy="576128"/>
              <a:chOff x="2339752" y="3212912"/>
              <a:chExt cx="2403884" cy="576128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6" name="直線單箭頭接點 25"/>
                <p:cNvCxnSpPr>
                  <a:stCxn id="27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7" name="橢圓 26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9" name="群組 18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4" name="直線單箭頭接點 23"/>
                <p:cNvCxnSpPr>
                  <a:stCxn id="25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5" name="橢圓 24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3" name="橢圓 22"/>
              <p:cNvSpPr/>
              <p:nvPr/>
            </p:nvSpPr>
            <p:spPr bwMode="auto">
              <a:xfrm>
                <a:off x="416757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28" name="圖片 2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9" y="1358653"/>
            <a:ext cx="1198042" cy="1110912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2" name="文字方塊 21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47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395536" y="5067181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16024" y="1155516"/>
            <a:ext cx="8748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800" dirty="0"/>
              <a:t>題號</a:t>
            </a:r>
            <a:r>
              <a:rPr lang="en-US" altLang="zh-TW" sz="2800" dirty="0" smtClean="0"/>
              <a:t>19</a:t>
            </a:r>
            <a:endParaRPr lang="en-US" altLang="zh-TW" sz="2800" dirty="0"/>
          </a:p>
          <a:p>
            <a:pPr>
              <a:lnSpc>
                <a:spcPts val="3600"/>
              </a:lnSpc>
            </a:pPr>
            <a:r>
              <a:rPr lang="en-US" altLang="zh-TW" sz="2800" dirty="0"/>
              <a:t>     </a:t>
            </a:r>
            <a:r>
              <a:rPr lang="x-none" altLang="zh-TW" sz="2800" dirty="0"/>
              <a:t>有甲、乙兩桶油漆，甲桶的容量是5公升，乙桶的容量是甲桶的2倍多10公升，下列哪個算式可以算出甲桶和乙桶容量相差多少公升？</a:t>
            </a:r>
            <a:br>
              <a:rPr lang="x-none" altLang="zh-TW" sz="2800" dirty="0"/>
            </a:br>
            <a:r>
              <a:rPr lang="x-none" altLang="zh-TW" sz="2800" dirty="0"/>
              <a:t>① 5×2＋10</a:t>
            </a:r>
            <a:br>
              <a:rPr lang="x-none" altLang="zh-TW" sz="2800" dirty="0"/>
            </a:br>
            <a:r>
              <a:rPr lang="x-none" altLang="zh-TW" sz="2800" dirty="0"/>
              <a:t>② 5×2＋10＋5</a:t>
            </a:r>
            <a:br>
              <a:rPr lang="x-none" altLang="zh-TW" sz="2800" dirty="0"/>
            </a:br>
            <a:r>
              <a:rPr lang="x-none" altLang="zh-TW" sz="2800" dirty="0"/>
              <a:t>③ 5×2＋10－5</a:t>
            </a:r>
            <a:br>
              <a:rPr lang="x-none" altLang="zh-TW" sz="2800" dirty="0"/>
            </a:br>
            <a:r>
              <a:rPr lang="x-none" altLang="zh-TW" sz="2800" dirty="0"/>
              <a:t>④ 5×2－10＋5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4401" y="5858108"/>
            <a:ext cx="8226056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5-n-01 </a:t>
            </a:r>
            <a:r>
              <a:rPr lang="zh-TW" altLang="zh-TW" sz="2800" dirty="0"/>
              <a:t>能在具體情境中，解決三步驟問題。</a:t>
            </a:r>
            <a:endParaRPr lang="zh-TW" altLang="en-US" sz="28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55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4469356"/>
            <a:ext cx="9130587" cy="2419933"/>
            <a:chOff x="-40446" y="4438067"/>
            <a:chExt cx="9130587" cy="2419933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961349" y="4438067"/>
              <a:ext cx="7128792" cy="2160240"/>
            </a:xfrm>
            <a:prstGeom prst="cloudCallout">
              <a:avLst>
                <a:gd name="adj1" fmla="val -52070"/>
                <a:gd name="adj2" fmla="val -21720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542365" y="4760724"/>
              <a:ext cx="628125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2800" dirty="0"/>
                <a:t>本題在評量</a:t>
              </a:r>
              <a:r>
                <a:rPr lang="zh-TW" altLang="zh-TW" sz="2800" dirty="0" smtClean="0"/>
                <a:t>學生</a:t>
              </a:r>
              <a:r>
                <a:rPr lang="zh-TW" altLang="en-US" sz="2800" b="1" dirty="0">
                  <a:solidFill>
                    <a:srgbClr val="0000FF"/>
                  </a:solidFill>
                </a:rPr>
                <a:t>能理解兩容量之間倍率的關係，並以併式表徵出之間的差值</a:t>
              </a:r>
              <a:endParaRPr lang="zh-TW" altLang="en-US" sz="2800" dirty="0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503271" y="1071510"/>
            <a:ext cx="8493797" cy="3755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2800" dirty="0"/>
              <a:t>題號</a:t>
            </a:r>
            <a:r>
              <a:rPr lang="en-US" altLang="zh-TW" sz="2800" dirty="0"/>
              <a:t>19</a:t>
            </a:r>
          </a:p>
          <a:p>
            <a:pPr>
              <a:lnSpc>
                <a:spcPts val="3600"/>
              </a:lnSpc>
            </a:pPr>
            <a:r>
              <a:rPr lang="en-US" altLang="zh-TW" sz="2800" dirty="0"/>
              <a:t>     </a:t>
            </a:r>
            <a:r>
              <a:rPr lang="x-none" altLang="zh-TW" sz="2800" dirty="0"/>
              <a:t>有甲、乙兩桶油漆，甲桶的容量是5公升，乙桶的容量是甲桶的2倍多10公升，下列哪個算式可以算出甲桶和乙桶容量相差多少公升？</a:t>
            </a:r>
            <a:br>
              <a:rPr lang="x-none" altLang="zh-TW" sz="2800" dirty="0"/>
            </a:br>
            <a:r>
              <a:rPr lang="x-none" altLang="zh-TW" sz="2800" dirty="0"/>
              <a:t>① 5×2＋10</a:t>
            </a:r>
            <a:br>
              <a:rPr lang="x-none" altLang="zh-TW" sz="2800" dirty="0"/>
            </a:br>
            <a:r>
              <a:rPr lang="x-none" altLang="zh-TW" sz="2800" dirty="0"/>
              <a:t>② 5×2＋10＋5</a:t>
            </a:r>
            <a:br>
              <a:rPr lang="x-none" altLang="zh-TW" sz="2800" dirty="0"/>
            </a:br>
            <a:r>
              <a:rPr lang="x-none" altLang="zh-TW" sz="2800" dirty="0"/>
              <a:t>③ 5×2＋10－5</a:t>
            </a:r>
            <a:br>
              <a:rPr lang="x-none" altLang="zh-TW" sz="2800" dirty="0"/>
            </a:br>
            <a:r>
              <a:rPr lang="x-none" altLang="zh-TW" sz="2800" dirty="0"/>
              <a:t>④ 5×2－10＋5</a:t>
            </a:r>
            <a:endParaRPr lang="zh-TW" altLang="en-US" sz="2800" dirty="0"/>
          </a:p>
        </p:txBody>
      </p:sp>
      <p:grpSp>
        <p:nvGrpSpPr>
          <p:cNvPr id="16" name="群組 1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7" name="文字方塊 1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60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177"/>
            <a:ext cx="9204735" cy="155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sp>
        <p:nvSpPr>
          <p:cNvPr id="4" name="矩形 3"/>
          <p:cNvSpPr/>
          <p:nvPr/>
        </p:nvSpPr>
        <p:spPr>
          <a:xfrm>
            <a:off x="1775977" y="5157192"/>
            <a:ext cx="71885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學生答錯可能的</a:t>
            </a:r>
            <a:r>
              <a:rPr lang="zh-TW" alt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原因是忽略本題是求甲、乙的差值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，而不是單純求乙的</a:t>
            </a:r>
            <a:r>
              <a:rPr lang="zh-TW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量或無法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察覺物體容量倍率與差值的併式</a:t>
            </a:r>
            <a:r>
              <a:rPr lang="zh-TW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意義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895377"/>
            <a:ext cx="6768752" cy="3188926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3492321" y="116632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43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104990" y="142183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85" y="1440455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9552" y="2854985"/>
            <a:ext cx="8244408" cy="3108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本題教學重點</a:t>
            </a:r>
            <a:r>
              <a:rPr lang="zh-TW" altLang="zh-TW" sz="2800" dirty="0">
                <a:solidFill>
                  <a:srgbClr val="0000FF"/>
                </a:solidFill>
              </a:rPr>
              <a:t>首先釐清題意為甲桶和乙桶容量相差多少公升</a:t>
            </a:r>
            <a:r>
              <a:rPr lang="zh-TW" altLang="zh-TW" sz="2800" dirty="0"/>
              <a:t>，而不是單純求乙桶容量的問題，教學建議必須先讓學生</a:t>
            </a:r>
            <a:r>
              <a:rPr lang="zh-TW" altLang="zh-TW" sz="2800" dirty="0">
                <a:solidFill>
                  <a:srgbClr val="0000FF"/>
                </a:solidFill>
              </a:rPr>
              <a:t>透過分解步驟理解｢</a:t>
            </a:r>
            <a:r>
              <a:rPr lang="en-US" altLang="zh-TW" sz="2800" dirty="0">
                <a:solidFill>
                  <a:srgbClr val="0000FF"/>
                </a:solidFill>
              </a:rPr>
              <a:t>N</a:t>
            </a:r>
            <a:r>
              <a:rPr lang="zh-TW" altLang="zh-TW" sz="2800" dirty="0">
                <a:solidFill>
                  <a:srgbClr val="0000FF"/>
                </a:solidFill>
              </a:rPr>
              <a:t>倍｣的運算，進一步理解｢</a:t>
            </a:r>
            <a:r>
              <a:rPr lang="en-US" altLang="zh-TW" sz="2800" dirty="0">
                <a:solidFill>
                  <a:srgbClr val="0000FF"/>
                </a:solidFill>
              </a:rPr>
              <a:t>N</a:t>
            </a:r>
            <a:r>
              <a:rPr lang="zh-TW" altLang="zh-TW" sz="2800" dirty="0">
                <a:solidFill>
                  <a:srgbClr val="0000FF"/>
                </a:solidFill>
              </a:rPr>
              <a:t>倍多或少</a:t>
            </a:r>
            <a:r>
              <a:rPr lang="en-US" altLang="zh-TW" sz="2800" dirty="0">
                <a:solidFill>
                  <a:srgbClr val="0000FF"/>
                </a:solidFill>
              </a:rPr>
              <a:t>M</a:t>
            </a:r>
            <a:r>
              <a:rPr lang="zh-TW" altLang="zh-TW" sz="2800" dirty="0">
                <a:solidFill>
                  <a:srgbClr val="0000FF"/>
                </a:solidFill>
              </a:rPr>
              <a:t>｣的概念</a:t>
            </a:r>
            <a:r>
              <a:rPr lang="zh-TW" altLang="zh-TW" sz="2800" dirty="0"/>
              <a:t>，教學時可透過以下步驟幫助學生了解併式意義。</a:t>
            </a:r>
          </a:p>
          <a:p>
            <a:endParaRPr lang="en-US" altLang="zh-TW" sz="2800" dirty="0" smtClean="0"/>
          </a:p>
          <a:p>
            <a:r>
              <a:rPr lang="zh-TW" altLang="zh-TW" sz="2800" dirty="0" smtClean="0"/>
              <a:t>步驟</a:t>
            </a:r>
            <a:r>
              <a:rPr lang="zh-TW" altLang="zh-TW" sz="2800" dirty="0"/>
              <a:t>一：</a:t>
            </a:r>
            <a:r>
              <a:rPr lang="zh-TW" altLang="zh-TW" sz="2800" dirty="0">
                <a:solidFill>
                  <a:srgbClr val="0000FF"/>
                </a:solidFill>
              </a:rPr>
              <a:t>先引導學生理解甲的</a:t>
            </a:r>
            <a:r>
              <a:rPr lang="en-US" altLang="zh-TW" sz="2800" dirty="0">
                <a:solidFill>
                  <a:srgbClr val="0000FF"/>
                </a:solidFill>
              </a:rPr>
              <a:t>2</a:t>
            </a:r>
            <a:r>
              <a:rPr lang="zh-TW" altLang="zh-TW" sz="2800" dirty="0">
                <a:solidFill>
                  <a:srgbClr val="0000FF"/>
                </a:solidFill>
              </a:rPr>
              <a:t>倍為甲</a:t>
            </a:r>
            <a:r>
              <a:rPr lang="en-US" altLang="zh-TW" sz="2800" dirty="0">
                <a:solidFill>
                  <a:srgbClr val="0000FF"/>
                </a:solidFill>
              </a:rPr>
              <a:t>×2</a:t>
            </a:r>
            <a:r>
              <a:rPr lang="zh-TW" altLang="zh-TW" sz="2800" dirty="0">
                <a:solidFill>
                  <a:srgbClr val="0000FF"/>
                </a:solidFill>
              </a:rPr>
              <a:t>。</a:t>
            </a:r>
            <a:r>
              <a:rPr lang="en-US" altLang="zh-TW" sz="2800" dirty="0">
                <a:solidFill>
                  <a:srgbClr val="0000FF"/>
                </a:solidFill>
              </a:rPr>
              <a:t>                </a:t>
            </a:r>
            <a:endParaRPr lang="zh-TW" altLang="zh-TW" sz="2800" dirty="0">
              <a:solidFill>
                <a:srgbClr val="0000FF"/>
              </a:solidFill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3484237" y="164853"/>
            <a:ext cx="5524325" cy="465634"/>
            <a:chOff x="3491880" y="137319"/>
            <a:chExt cx="5524325" cy="465634"/>
          </a:xfrm>
        </p:grpSpPr>
        <p:sp>
          <p:nvSpPr>
            <p:cNvPr id="13" name="文字方塊 1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5622356" y="1861353"/>
            <a:ext cx="2403884" cy="576128"/>
            <a:chOff x="2339752" y="3212912"/>
            <a:chExt cx="2403884" cy="576128"/>
          </a:xfrm>
        </p:grpSpPr>
        <p:grpSp>
          <p:nvGrpSpPr>
            <p:cNvPr id="22" name="群組 21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0" name="直線單箭頭接點 29"/>
              <p:cNvCxnSpPr>
                <a:stCxn id="3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1" name="橢圓 3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8" name="直線單箭頭接點 27"/>
              <p:cNvCxnSpPr>
                <a:stCxn id="29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橢圓 28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7" name="橢圓 26"/>
            <p:cNvSpPr/>
            <p:nvPr/>
          </p:nvSpPr>
          <p:spPr bwMode="auto">
            <a:xfrm>
              <a:off x="4167572" y="3212976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3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465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116900" y="1605881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18" y="1503003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51520" y="3036559"/>
            <a:ext cx="9071992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2800" dirty="0" smtClean="0"/>
              <a:t>步驟</a:t>
            </a:r>
            <a:r>
              <a:rPr lang="zh-TW" altLang="zh-TW" sz="2800" dirty="0"/>
              <a:t>二</a:t>
            </a:r>
            <a:r>
              <a:rPr lang="zh-TW" altLang="zh-TW" sz="2800" dirty="0" smtClean="0"/>
              <a:t>：</a:t>
            </a:r>
            <a:endParaRPr lang="en-US" altLang="zh-TW" sz="2800" dirty="0" smtClean="0"/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           </a:t>
            </a:r>
            <a:r>
              <a:rPr lang="zh-TW" altLang="zh-TW" sz="2800" dirty="0" smtClean="0"/>
              <a:t>引導</a:t>
            </a:r>
            <a:r>
              <a:rPr lang="zh-TW" altLang="zh-TW" sz="2800" dirty="0"/>
              <a:t>學生</a:t>
            </a:r>
            <a:r>
              <a:rPr lang="zh-TW" altLang="zh-TW" sz="2800" dirty="0" smtClean="0"/>
              <a:t>理解</a:t>
            </a:r>
            <a:endParaRPr lang="en-US" altLang="zh-TW" sz="2800" dirty="0" smtClean="0"/>
          </a:p>
          <a:p>
            <a:endParaRPr lang="en-US" altLang="zh-TW" sz="2800" dirty="0"/>
          </a:p>
          <a:p>
            <a:pPr algn="ctr"/>
            <a:r>
              <a:rPr lang="zh-TW" altLang="zh-TW" sz="3600" dirty="0" smtClean="0"/>
              <a:t>甲</a:t>
            </a:r>
            <a:r>
              <a:rPr lang="zh-TW" altLang="zh-TW" sz="3600" dirty="0"/>
              <a:t>的</a:t>
            </a:r>
            <a:r>
              <a:rPr lang="en-US" altLang="zh-TW" sz="3600" dirty="0"/>
              <a:t>2</a:t>
            </a:r>
            <a:r>
              <a:rPr lang="zh-TW" altLang="zh-TW" sz="3600" dirty="0"/>
              <a:t>倍多</a:t>
            </a:r>
            <a:r>
              <a:rPr lang="en-US" altLang="zh-TW" sz="3600" dirty="0"/>
              <a:t>10</a:t>
            </a:r>
            <a:r>
              <a:rPr lang="zh-TW" altLang="zh-TW" sz="3600" dirty="0"/>
              <a:t>為甲</a:t>
            </a:r>
            <a:r>
              <a:rPr lang="en-US" altLang="zh-TW" sz="3600" dirty="0"/>
              <a:t>×2+10</a:t>
            </a:r>
            <a:r>
              <a:rPr lang="zh-TW" altLang="zh-TW" sz="3600" dirty="0"/>
              <a:t>＝</a:t>
            </a:r>
            <a:r>
              <a:rPr lang="zh-TW" altLang="zh-TW" sz="3600" dirty="0" smtClean="0"/>
              <a:t>乙</a:t>
            </a:r>
            <a:endParaRPr lang="zh-TW" altLang="zh-TW" sz="36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3484237" y="164853"/>
            <a:ext cx="5524325" cy="465634"/>
            <a:chOff x="3491880" y="137319"/>
            <a:chExt cx="5524325" cy="465634"/>
          </a:xfrm>
        </p:grpSpPr>
        <p:sp>
          <p:nvSpPr>
            <p:cNvPr id="13" name="文字方塊 1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5697572" y="2139227"/>
            <a:ext cx="2403884" cy="576128"/>
            <a:chOff x="2339752" y="3212912"/>
            <a:chExt cx="2403884" cy="576128"/>
          </a:xfrm>
        </p:grpSpPr>
        <p:grpSp>
          <p:nvGrpSpPr>
            <p:cNvPr id="22" name="群組 21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0" name="直線單箭頭接點 29"/>
              <p:cNvCxnSpPr>
                <a:stCxn id="3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1" name="橢圓 3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8" name="直線單箭頭接點 27"/>
              <p:cNvCxnSpPr>
                <a:stCxn id="29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橢圓 28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7" name="橢圓 26"/>
            <p:cNvSpPr/>
            <p:nvPr/>
          </p:nvSpPr>
          <p:spPr bwMode="auto">
            <a:xfrm>
              <a:off x="4167572" y="3212976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3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8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：王麗娟鳳珠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群組 13"/>
          <p:cNvGrpSpPr/>
          <p:nvPr/>
        </p:nvGrpSpPr>
        <p:grpSpPr>
          <a:xfrm>
            <a:off x="-40446" y="3573016"/>
            <a:ext cx="8788910" cy="3284984"/>
            <a:chOff x="-40446" y="3573016"/>
            <a:chExt cx="8788910" cy="3284984"/>
          </a:xfrm>
        </p:grpSpPr>
        <p:grpSp>
          <p:nvGrpSpPr>
            <p:cNvPr id="4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en-US" sz="3200" dirty="0" smtClean="0"/>
                <a:t>本題是評量學生是否掌握「先乘除後加減」運算次序的約定。</a:t>
              </a:r>
              <a:endParaRPr lang="zh-TW" altLang="en-US" sz="3200" dirty="0"/>
            </a:p>
          </p:txBody>
        </p:sp>
      </p:grpSp>
      <p:grpSp>
        <p:nvGrpSpPr>
          <p:cNvPr id="8" name="群組 1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7" name="文字方塊 1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72" y="1142983"/>
            <a:ext cx="819219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60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279516" y="134955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14" y="1203828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683568" y="2266472"/>
            <a:ext cx="8136904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2800" dirty="0" smtClean="0"/>
              <a:t>步驟</a:t>
            </a:r>
            <a:r>
              <a:rPr lang="zh-TW" altLang="zh-TW" sz="2800" dirty="0"/>
              <a:t>三</a:t>
            </a:r>
            <a:r>
              <a:rPr lang="zh-TW" altLang="zh-TW" sz="2800" dirty="0" smtClean="0"/>
              <a:t>：</a:t>
            </a:r>
            <a:endParaRPr lang="en-US" altLang="zh-TW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800" dirty="0" smtClean="0"/>
              <a:t>引導</a:t>
            </a:r>
            <a:r>
              <a:rPr lang="zh-TW" altLang="zh-TW" sz="2800" dirty="0"/>
              <a:t>學生理解乙和甲的差為乙</a:t>
            </a:r>
            <a:r>
              <a:rPr lang="en-US" altLang="zh-TW" sz="2800" dirty="0"/>
              <a:t>–</a:t>
            </a:r>
            <a:r>
              <a:rPr lang="zh-TW" altLang="zh-TW" sz="2800" dirty="0" smtClean="0"/>
              <a:t>甲</a:t>
            </a:r>
            <a:endParaRPr lang="en-US" altLang="zh-TW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800" dirty="0" smtClean="0"/>
              <a:t>將</a:t>
            </a:r>
            <a:r>
              <a:rPr lang="en-US" altLang="zh-TW" sz="2800" dirty="0"/>
              <a:t>5×2</a:t>
            </a:r>
            <a:r>
              <a:rPr lang="zh-TW" altLang="zh-TW" sz="2800" dirty="0"/>
              <a:t>＋</a:t>
            </a:r>
            <a:r>
              <a:rPr lang="en-US" altLang="zh-TW" sz="2800" dirty="0"/>
              <a:t>10</a:t>
            </a:r>
            <a:r>
              <a:rPr lang="zh-TW" altLang="zh-TW" sz="2800" dirty="0"/>
              <a:t>－</a:t>
            </a:r>
            <a:r>
              <a:rPr lang="en-US" altLang="zh-TW" sz="2800" dirty="0"/>
              <a:t>5</a:t>
            </a:r>
            <a:r>
              <a:rPr lang="zh-TW" altLang="zh-TW" sz="2800" dirty="0"/>
              <a:t>以括號表示出</a:t>
            </a:r>
            <a:r>
              <a:rPr lang="zh-TW" altLang="zh-TW" sz="2800" dirty="0" smtClean="0"/>
              <a:t>乙</a:t>
            </a:r>
            <a:endParaRPr lang="en-US" altLang="zh-TW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zh-TW" sz="2800" dirty="0" smtClean="0"/>
              <a:t>讓</a:t>
            </a:r>
            <a:r>
              <a:rPr lang="zh-TW" altLang="zh-TW" sz="2800" dirty="0"/>
              <a:t>學生容易觀察出</a:t>
            </a:r>
            <a:r>
              <a:rPr lang="en-US" altLang="zh-TW" sz="2800" dirty="0"/>
              <a:t>(5×2</a:t>
            </a:r>
            <a:r>
              <a:rPr lang="zh-TW" altLang="zh-TW" sz="2800" dirty="0"/>
              <a:t>＋</a:t>
            </a:r>
            <a:r>
              <a:rPr lang="en-US" altLang="zh-TW" sz="2800" dirty="0"/>
              <a:t>10)</a:t>
            </a:r>
            <a:r>
              <a:rPr lang="zh-TW" altLang="zh-TW" sz="2800" dirty="0"/>
              <a:t>為乙</a:t>
            </a:r>
          </a:p>
          <a:p>
            <a:pPr algn="ctr">
              <a:lnSpc>
                <a:spcPct val="150000"/>
              </a:lnSpc>
            </a:pPr>
            <a:r>
              <a:rPr lang="en-US" altLang="zh-TW" sz="2800" dirty="0"/>
              <a:t>        </a:t>
            </a:r>
            <a:r>
              <a:rPr lang="zh-TW" altLang="zh-TW" sz="4000" b="1" dirty="0"/>
              <a:t>乙</a:t>
            </a:r>
            <a:r>
              <a:rPr lang="en-US" altLang="zh-TW" sz="4000" b="1" dirty="0"/>
              <a:t>–</a:t>
            </a:r>
            <a:r>
              <a:rPr lang="zh-TW" altLang="zh-TW" sz="4000" b="1" dirty="0"/>
              <a:t>甲＝甲</a:t>
            </a:r>
            <a:r>
              <a:rPr lang="en-US" altLang="zh-TW" sz="4000" b="1" dirty="0"/>
              <a:t>×2+10–</a:t>
            </a:r>
            <a:r>
              <a:rPr lang="zh-TW" altLang="zh-TW" sz="4000" b="1" dirty="0"/>
              <a:t>甲</a:t>
            </a:r>
          </a:p>
          <a:p>
            <a:pPr algn="ctr">
              <a:lnSpc>
                <a:spcPct val="150000"/>
              </a:lnSpc>
            </a:pPr>
            <a:r>
              <a:rPr lang="en-US" altLang="zh-TW" sz="4000" b="1" dirty="0"/>
              <a:t>             </a:t>
            </a:r>
            <a:r>
              <a:rPr lang="zh-TW" altLang="zh-TW" sz="4000" b="1" dirty="0"/>
              <a:t>＝</a:t>
            </a:r>
            <a:r>
              <a:rPr lang="en-US" altLang="zh-TW" sz="4000" b="1" dirty="0"/>
              <a:t>(5×2</a:t>
            </a:r>
            <a:r>
              <a:rPr lang="zh-TW" altLang="zh-TW" sz="4000" b="1" dirty="0"/>
              <a:t>＋</a:t>
            </a:r>
            <a:r>
              <a:rPr lang="en-US" altLang="zh-TW" sz="4000" b="1" dirty="0"/>
              <a:t>10)</a:t>
            </a:r>
            <a:r>
              <a:rPr lang="zh-TW" altLang="zh-TW" sz="4000" b="1" dirty="0"/>
              <a:t>－</a:t>
            </a:r>
            <a:r>
              <a:rPr lang="en-US" altLang="zh-TW" sz="4000" b="1" dirty="0"/>
              <a:t>5</a:t>
            </a:r>
            <a:endParaRPr lang="zh-TW" altLang="en-US" sz="4000" b="1" dirty="0"/>
          </a:p>
        </p:txBody>
      </p:sp>
      <p:grpSp>
        <p:nvGrpSpPr>
          <p:cNvPr id="12" name="群組 11"/>
          <p:cNvGrpSpPr/>
          <p:nvPr/>
        </p:nvGrpSpPr>
        <p:grpSpPr>
          <a:xfrm>
            <a:off x="3484237" y="164853"/>
            <a:ext cx="5524325" cy="465634"/>
            <a:chOff x="3491880" y="137319"/>
            <a:chExt cx="5524325" cy="465634"/>
          </a:xfrm>
        </p:grpSpPr>
        <p:sp>
          <p:nvSpPr>
            <p:cNvPr id="13" name="文字方塊 1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5620921" y="1433107"/>
            <a:ext cx="2403884" cy="576128"/>
            <a:chOff x="2339752" y="3212912"/>
            <a:chExt cx="2403884" cy="576128"/>
          </a:xfrm>
        </p:grpSpPr>
        <p:grpSp>
          <p:nvGrpSpPr>
            <p:cNvPr id="22" name="群組 21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0" name="直線單箭頭接點 29"/>
              <p:cNvCxnSpPr>
                <a:stCxn id="3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1" name="橢圓 3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8" name="直線單箭頭接點 27"/>
              <p:cNvCxnSpPr>
                <a:stCxn id="29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9" name="橢圓 28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7" name="橢圓 26"/>
            <p:cNvSpPr/>
            <p:nvPr/>
          </p:nvSpPr>
          <p:spPr bwMode="auto">
            <a:xfrm>
              <a:off x="4167572" y="3212976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rPr>
                <a:t>3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4" name="圖片 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6" y="5645078"/>
            <a:ext cx="1198042" cy="11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536302" y="4916921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95536" y="1124744"/>
            <a:ext cx="84937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題號</a:t>
            </a:r>
            <a:r>
              <a:rPr lang="en-US" altLang="zh-TW" sz="2800" dirty="0"/>
              <a:t>20</a:t>
            </a:r>
            <a:endParaRPr lang="zh-TW" altLang="zh-TW" sz="2800" dirty="0"/>
          </a:p>
          <a:p>
            <a:r>
              <a:rPr lang="x-none" altLang="zh-TW" sz="2800" dirty="0"/>
              <a:t>    多少個1立方公分的正方體積木合起來，和邊長1公尺正方體積木的體積</a:t>
            </a:r>
            <a:br>
              <a:rPr lang="x-none" altLang="zh-TW" sz="2800" dirty="0"/>
            </a:br>
            <a:r>
              <a:rPr lang="x-none" altLang="zh-TW" sz="2800" dirty="0"/>
              <a:t>一樣大？</a:t>
            </a:r>
            <a:br>
              <a:rPr lang="x-none" altLang="zh-TW" sz="2800" dirty="0"/>
            </a:br>
            <a:r>
              <a:rPr lang="x-none" altLang="zh-TW" sz="2800" dirty="0"/>
              <a:t>① 100</a:t>
            </a:r>
            <a:br>
              <a:rPr lang="x-none" altLang="zh-TW" sz="2800" dirty="0"/>
            </a:br>
            <a:r>
              <a:rPr lang="x-none" altLang="zh-TW" sz="2800" dirty="0"/>
              <a:t>② 1000</a:t>
            </a:r>
            <a:br>
              <a:rPr lang="x-none" altLang="zh-TW" sz="2800" dirty="0"/>
            </a:br>
            <a:r>
              <a:rPr lang="x-none" altLang="zh-TW" sz="2800" dirty="0"/>
              <a:t>③ 1000000</a:t>
            </a:r>
            <a:br>
              <a:rPr lang="x-none" altLang="zh-TW" sz="2800" dirty="0"/>
            </a:br>
            <a:r>
              <a:rPr lang="x-none" altLang="zh-TW" sz="2800" dirty="0"/>
              <a:t>④ 10000000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29406" y="5733256"/>
            <a:ext cx="8226056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5-n-17 </a:t>
            </a:r>
            <a:r>
              <a:rPr lang="zh-TW" altLang="en-US" sz="2800" dirty="0"/>
              <a:t>能認識體積單位「立方公尺」，及「立方公分」、「立方公尺」間的關係，並作相關計算。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3484237" y="102959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7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4257334"/>
            <a:ext cx="9242693" cy="2631955"/>
            <a:chOff x="-40446" y="4226045"/>
            <a:chExt cx="9242693" cy="2631955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2073455" y="4226045"/>
              <a:ext cx="7128792" cy="2160240"/>
            </a:xfrm>
            <a:prstGeom prst="cloudCallout">
              <a:avLst>
                <a:gd name="adj1" fmla="val -52955"/>
                <a:gd name="adj2" fmla="val -20260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690715" y="4579651"/>
              <a:ext cx="620924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2800" dirty="0"/>
                <a:t>本題在評量</a:t>
              </a:r>
              <a:r>
                <a:rPr lang="zh-TW" altLang="zh-TW" sz="2800" dirty="0" smtClean="0"/>
                <a:t>學生</a:t>
              </a:r>
              <a:r>
                <a:rPr lang="zh-TW" altLang="en-US" sz="2800" b="1" dirty="0">
                  <a:solidFill>
                    <a:srgbClr val="0000FF"/>
                  </a:solidFill>
                </a:rPr>
                <a:t>能理解邊長</a:t>
              </a:r>
              <a:r>
                <a:rPr lang="en-US" altLang="zh-TW" sz="2800" b="1" dirty="0">
                  <a:solidFill>
                    <a:srgbClr val="0000FF"/>
                  </a:solidFill>
                </a:rPr>
                <a:t>1</a:t>
              </a:r>
              <a:r>
                <a:rPr lang="zh-TW" altLang="en-US" sz="2800" b="1" dirty="0">
                  <a:solidFill>
                    <a:srgbClr val="0000FF"/>
                  </a:solidFill>
                </a:rPr>
                <a:t>公尺的正方體和邊長</a:t>
              </a:r>
              <a:r>
                <a:rPr lang="en-US" altLang="zh-TW" sz="2800" b="1" dirty="0">
                  <a:solidFill>
                    <a:srgbClr val="0000FF"/>
                  </a:solidFill>
                </a:rPr>
                <a:t>1</a:t>
              </a:r>
              <a:r>
                <a:rPr lang="zh-TW" altLang="en-US" sz="2800" b="1" dirty="0">
                  <a:solidFill>
                    <a:srgbClr val="0000FF"/>
                  </a:solidFill>
                </a:rPr>
                <a:t>公分的正方體體積的關係</a:t>
              </a:r>
              <a:endParaRPr lang="zh-TW" altLang="en-US" sz="2800" dirty="0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537538" y="1071510"/>
            <a:ext cx="84937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題號</a:t>
            </a:r>
            <a:r>
              <a:rPr lang="en-US" altLang="zh-TW" sz="2800" dirty="0"/>
              <a:t>20</a:t>
            </a:r>
            <a:endParaRPr lang="zh-TW" altLang="zh-TW" sz="2800" dirty="0"/>
          </a:p>
          <a:p>
            <a:r>
              <a:rPr lang="x-none" altLang="zh-TW" sz="2800" dirty="0"/>
              <a:t>    多少個1立方公分的正方體積木合起來，和邊長1公尺正方體積木的體積</a:t>
            </a:r>
            <a:br>
              <a:rPr lang="x-none" altLang="zh-TW" sz="2800" dirty="0"/>
            </a:br>
            <a:r>
              <a:rPr lang="x-none" altLang="zh-TW" sz="2800" dirty="0"/>
              <a:t>一樣大？</a:t>
            </a:r>
            <a:br>
              <a:rPr lang="x-none" altLang="zh-TW" sz="2800" dirty="0"/>
            </a:br>
            <a:r>
              <a:rPr lang="x-none" altLang="zh-TW" sz="2800" dirty="0"/>
              <a:t>① 100</a:t>
            </a:r>
            <a:br>
              <a:rPr lang="x-none" altLang="zh-TW" sz="2800" dirty="0"/>
            </a:br>
            <a:r>
              <a:rPr lang="x-none" altLang="zh-TW" sz="2800" dirty="0"/>
              <a:t>② 1000</a:t>
            </a:r>
            <a:br>
              <a:rPr lang="x-none" altLang="zh-TW" sz="2800" dirty="0"/>
            </a:br>
            <a:r>
              <a:rPr lang="x-none" altLang="zh-TW" sz="2800" dirty="0"/>
              <a:t>③ 1000000</a:t>
            </a:r>
            <a:br>
              <a:rPr lang="x-none" altLang="zh-TW" sz="2800" dirty="0"/>
            </a:br>
            <a:r>
              <a:rPr lang="x-none" altLang="zh-TW" sz="2800" dirty="0"/>
              <a:t>④ </a:t>
            </a:r>
            <a:r>
              <a:rPr lang="x-none" altLang="zh-TW" sz="2800" dirty="0" smtClean="0"/>
              <a:t>10000000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70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177"/>
            <a:ext cx="9204735" cy="155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sp>
        <p:nvSpPr>
          <p:cNvPr id="4" name="矩形 3"/>
          <p:cNvSpPr/>
          <p:nvPr/>
        </p:nvSpPr>
        <p:spPr>
          <a:xfrm>
            <a:off x="1775977" y="5157192"/>
            <a:ext cx="7188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學生答錯可能的原因是</a:t>
            </a:r>
            <a:r>
              <a:rPr lang="zh-TW" alt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將</a:t>
            </a:r>
            <a:r>
              <a:rPr lang="en-US" altLang="zh-TW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公尺等於</a:t>
            </a:r>
            <a:r>
              <a:rPr lang="en-US" altLang="zh-TW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TW" alt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公分的長度關係和體積的關係混淆</a:t>
            </a:r>
            <a:r>
              <a:rPr lang="zh-TW" alt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62085"/>
            <a:ext cx="6984776" cy="32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839351" y="1308517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48" y="1096248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2008" y="2204864"/>
            <a:ext cx="8964488" cy="45243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本題教學重點首先</a:t>
            </a:r>
            <a:r>
              <a:rPr lang="zh-TW" altLang="zh-TW" sz="3200" dirty="0">
                <a:solidFill>
                  <a:srgbClr val="FF0000"/>
                </a:solidFill>
              </a:rPr>
              <a:t>釐清體積的意涵</a:t>
            </a:r>
            <a:r>
              <a:rPr lang="zh-TW" altLang="zh-TW" sz="3200" dirty="0"/>
              <a:t>，理解</a:t>
            </a:r>
            <a:r>
              <a:rPr lang="en-US" altLang="zh-TW" sz="3200" dirty="0"/>
              <a:t>1</a:t>
            </a:r>
            <a:r>
              <a:rPr lang="zh-TW" altLang="zh-TW" sz="3200" dirty="0"/>
              <a:t>立方公分和</a:t>
            </a:r>
            <a:r>
              <a:rPr lang="en-US" altLang="zh-TW" sz="3200" dirty="0"/>
              <a:t>1</a:t>
            </a:r>
            <a:r>
              <a:rPr lang="zh-TW" altLang="zh-TW" sz="3200" dirty="0"/>
              <a:t>立方公尺的單位體積，協助學生</a:t>
            </a:r>
            <a:r>
              <a:rPr lang="zh-TW" altLang="zh-TW" sz="3200" dirty="0">
                <a:solidFill>
                  <a:srgbClr val="0000FF"/>
                </a:solidFill>
              </a:rPr>
              <a:t>透過實作理解</a:t>
            </a:r>
            <a:r>
              <a:rPr lang="en-US" altLang="zh-TW" sz="3200" dirty="0">
                <a:solidFill>
                  <a:srgbClr val="0000FF"/>
                </a:solidFill>
              </a:rPr>
              <a:t>1</a:t>
            </a:r>
            <a:r>
              <a:rPr lang="zh-TW" altLang="zh-TW" sz="3200" dirty="0">
                <a:solidFill>
                  <a:srgbClr val="0000FF"/>
                </a:solidFill>
              </a:rPr>
              <a:t>立方公尺是</a:t>
            </a:r>
            <a:r>
              <a:rPr lang="en-US" altLang="zh-TW" sz="3200" dirty="0">
                <a:solidFill>
                  <a:srgbClr val="0000FF"/>
                </a:solidFill>
              </a:rPr>
              <a:t>1000000</a:t>
            </a:r>
            <a:r>
              <a:rPr lang="zh-TW" altLang="zh-TW" sz="3200" dirty="0">
                <a:solidFill>
                  <a:srgbClr val="0000FF"/>
                </a:solidFill>
              </a:rPr>
              <a:t>個</a:t>
            </a:r>
            <a:r>
              <a:rPr lang="en-US" altLang="zh-TW" sz="3200" dirty="0">
                <a:solidFill>
                  <a:srgbClr val="0000FF"/>
                </a:solidFill>
              </a:rPr>
              <a:t>1</a:t>
            </a:r>
            <a:r>
              <a:rPr lang="zh-TW" altLang="zh-TW" sz="3200" dirty="0">
                <a:solidFill>
                  <a:srgbClr val="0000FF"/>
                </a:solidFill>
              </a:rPr>
              <a:t>立方公分</a:t>
            </a:r>
            <a:r>
              <a:rPr lang="zh-TW" altLang="zh-TW" sz="3200" dirty="0"/>
              <a:t>，教學時可透過以下步驟幫助學生了解意義：</a:t>
            </a:r>
          </a:p>
          <a:p>
            <a:r>
              <a:rPr lang="zh-TW" altLang="zh-TW" sz="3200" dirty="0"/>
              <a:t>步驟一：先溝通</a:t>
            </a:r>
            <a:r>
              <a:rPr lang="en-US" altLang="zh-TW" sz="3200" dirty="0"/>
              <a:t>1</a:t>
            </a:r>
            <a:r>
              <a:rPr lang="zh-TW" altLang="zh-TW" sz="3200" dirty="0"/>
              <a:t>立方公分和</a:t>
            </a:r>
            <a:r>
              <a:rPr lang="en-US" altLang="zh-TW" sz="3200" dirty="0"/>
              <a:t>1</a:t>
            </a:r>
            <a:r>
              <a:rPr lang="zh-TW" altLang="zh-TW" sz="3200" dirty="0"/>
              <a:t>立方公尺分別代表邊長</a:t>
            </a:r>
            <a:r>
              <a:rPr lang="en-US" altLang="zh-TW" sz="3200" dirty="0"/>
              <a:t>1</a:t>
            </a:r>
            <a:r>
              <a:rPr lang="zh-TW" altLang="zh-TW" sz="3200" dirty="0"/>
              <a:t>公分和</a:t>
            </a:r>
            <a:r>
              <a:rPr lang="en-US" altLang="zh-TW" sz="3200" dirty="0"/>
              <a:t>1</a:t>
            </a:r>
            <a:r>
              <a:rPr lang="zh-TW" altLang="zh-TW" sz="3200" dirty="0"/>
              <a:t>公尺的正方體</a:t>
            </a:r>
            <a:r>
              <a:rPr lang="zh-TW" altLang="zh-TW" sz="3200" dirty="0" smtClean="0"/>
              <a:t>體積。</a:t>
            </a:r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964662"/>
            <a:ext cx="231668" cy="2316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3024" y="4869160"/>
            <a:ext cx="1911439" cy="172830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200" y="6093296"/>
            <a:ext cx="3137204" cy="67990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612" y="6232031"/>
            <a:ext cx="6850029" cy="512753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6044138" y="1373372"/>
            <a:ext cx="2403884" cy="576128"/>
            <a:chOff x="2339752" y="3212912"/>
            <a:chExt cx="2403884" cy="576128"/>
          </a:xfrm>
        </p:grpSpPr>
        <p:grpSp>
          <p:nvGrpSpPr>
            <p:cNvPr id="20" name="群組 19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5" name="直線單箭頭接點 24"/>
              <p:cNvCxnSpPr>
                <a:stCxn id="2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橢圓 2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3" name="直線單箭頭接點 22"/>
              <p:cNvCxnSpPr>
                <a:stCxn id="2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" name="橢圓 2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2" name="橢圓 21"/>
            <p:cNvSpPr/>
            <p:nvPr/>
          </p:nvSpPr>
          <p:spPr bwMode="auto">
            <a:xfrm>
              <a:off x="4167572" y="3212976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3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3484237" y="10295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3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414139" y="963818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61" y="733189"/>
            <a:ext cx="2961127" cy="1070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214050" y="1755223"/>
                <a:ext cx="8964488" cy="517064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400"/>
                  </a:lnSpc>
                </a:pPr>
                <a:r>
                  <a:rPr lang="zh-TW" altLang="en-US" sz="3200" dirty="0" smtClean="0"/>
                  <a:t>步驟二：透過實作讓學生以</a:t>
                </a:r>
                <a:r>
                  <a:rPr lang="en-US" altLang="zh-TW" sz="32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altLang="zh-TW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TW" altLang="en-US" sz="3200" dirty="0"/>
                  <a:t>的小正方體排放在</a:t>
                </a:r>
                <a:r>
                  <a:rPr lang="en-US" altLang="zh-TW" sz="3200" dirty="0" smtClean="0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TW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TW" altLang="en-US" sz="3200" dirty="0"/>
                  <a:t>的正方體。引導</a:t>
                </a:r>
                <a:r>
                  <a:rPr lang="zh-TW" altLang="en-US" sz="3200" dirty="0" smtClean="0"/>
                  <a:t>學生在操作</a:t>
                </a:r>
                <a:r>
                  <a:rPr lang="zh-TW" altLang="en-US" sz="3200" dirty="0"/>
                  <a:t>中觀察出</a:t>
                </a:r>
                <a:r>
                  <a:rPr lang="en-US" altLang="zh-TW" sz="3200" dirty="0" err="1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TW" altLang="en-US" sz="3200" dirty="0"/>
                  <a:t>的正方體的每邊都必須排</a:t>
                </a:r>
                <a:r>
                  <a:rPr lang="en-US" altLang="zh-TW" sz="3200" dirty="0"/>
                  <a:t>10</a:t>
                </a:r>
                <a:r>
                  <a:rPr lang="zh-TW" altLang="en-US" sz="3200" dirty="0"/>
                  <a:t>個</a:t>
                </a:r>
                <a:r>
                  <a:rPr lang="en-US" altLang="zh-TW" sz="3200" dirty="0" err="1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TW" altLang="en-US" sz="3200" dirty="0"/>
                  <a:t>的小</a:t>
                </a:r>
                <a:r>
                  <a:rPr lang="zh-TW" altLang="en-US" sz="3200" dirty="0" smtClean="0"/>
                  <a:t>正方體</a:t>
                </a:r>
                <a:r>
                  <a:rPr lang="zh-TW" altLang="en-US" sz="3200" dirty="0"/>
                  <a:t>，則</a:t>
                </a:r>
                <a:r>
                  <a:rPr lang="en-US" altLang="zh-TW" sz="3200" dirty="0" err="1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TW" altLang="en-US" sz="3200" dirty="0"/>
                  <a:t>正方體的體積＝</a:t>
                </a:r>
                <a:r>
                  <a:rPr lang="en-US" altLang="zh-TW" sz="3200" dirty="0"/>
                  <a:t>10×10×10</a:t>
                </a:r>
                <a:r>
                  <a:rPr lang="zh-TW" altLang="en-US" sz="3200" dirty="0"/>
                  <a:t>個</a:t>
                </a:r>
                <a:r>
                  <a:rPr lang="en-US" altLang="zh-TW" sz="3200" dirty="0" err="1"/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2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altLang="zh-TW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TW" altLang="en-US" sz="3200" dirty="0"/>
                  <a:t>的小正方體的體積</a:t>
                </a:r>
                <a:r>
                  <a:rPr lang="zh-TW" altLang="en-US" sz="3200" dirty="0" smtClean="0"/>
                  <a:t>。</a:t>
                </a:r>
                <a:endParaRPr lang="en-US" altLang="zh-TW" sz="3200" dirty="0" smtClean="0"/>
              </a:p>
              <a:p>
                <a:pPr>
                  <a:lnSpc>
                    <a:spcPts val="4400"/>
                  </a:lnSpc>
                </a:pPr>
                <a:endParaRPr lang="en-US" altLang="zh-TW" sz="3200" dirty="0" smtClean="0"/>
              </a:p>
              <a:p>
                <a:pPr>
                  <a:lnSpc>
                    <a:spcPts val="4400"/>
                  </a:lnSpc>
                </a:pPr>
                <a:endParaRPr lang="en-US" altLang="zh-TW" sz="3200" dirty="0"/>
              </a:p>
              <a:p>
                <a:pPr algn="r">
                  <a:lnSpc>
                    <a:spcPts val="4400"/>
                  </a:lnSpc>
                </a:pPr>
                <a:endParaRPr lang="en-US" altLang="zh-TW" sz="3200" dirty="0"/>
              </a:p>
              <a:p>
                <a:pPr algn="ctr">
                  <a:lnSpc>
                    <a:spcPts val="4400"/>
                  </a:lnSpc>
                </a:pPr>
                <a:r>
                  <a:rPr lang="zh-TW" altLang="en-US" sz="3200" dirty="0" smtClean="0"/>
                  <a:t>            </a:t>
                </a:r>
                <a:r>
                  <a:rPr lang="en-US" altLang="zh-TW" sz="1600" dirty="0" smtClean="0"/>
                  <a:t>(</a:t>
                </a:r>
                <a:r>
                  <a:rPr lang="zh-TW" altLang="en-US" sz="1600" dirty="0"/>
                  <a:t>此圖為實際圖形的</a:t>
                </a:r>
                <a:r>
                  <a:rPr lang="en-US" altLang="zh-TW" sz="1600" dirty="0"/>
                  <a:t>10</a:t>
                </a:r>
                <a:r>
                  <a:rPr lang="zh-TW" altLang="en-US" sz="1600" dirty="0"/>
                  <a:t>分之</a:t>
                </a:r>
                <a:r>
                  <a:rPr lang="en-US" altLang="zh-TW" sz="1600" dirty="0"/>
                  <a:t>1</a:t>
                </a:r>
                <a:r>
                  <a:rPr lang="zh-TW" altLang="en-US" sz="1600" dirty="0"/>
                  <a:t>縮圖</a:t>
                </a:r>
                <a:r>
                  <a:rPr lang="en-US" altLang="zh-TW" sz="1600" dirty="0"/>
                  <a:t>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50" y="1755223"/>
                <a:ext cx="8964488" cy="5170646"/>
              </a:xfrm>
              <a:prstGeom prst="rect">
                <a:avLst/>
              </a:prstGeom>
              <a:blipFill rotWithShape="0">
                <a:blip r:embed="rId3"/>
                <a:stretch>
                  <a:fillRect l="-1629" t="-941" r="-122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110344" y="4699883"/>
            <a:ext cx="4056390" cy="2158117"/>
            <a:chOff x="0" y="-138574"/>
            <a:chExt cx="3928171" cy="2296323"/>
          </a:xfrm>
        </p:grpSpPr>
        <p:grpSp>
          <p:nvGrpSpPr>
            <p:cNvPr id="13" name="群組 12"/>
            <p:cNvGrpSpPr/>
            <p:nvPr/>
          </p:nvGrpSpPr>
          <p:grpSpPr>
            <a:xfrm>
              <a:off x="1901952" y="0"/>
              <a:ext cx="2026219" cy="1828779"/>
              <a:chOff x="0" y="0"/>
              <a:chExt cx="2026285" cy="1828800"/>
            </a:xfrm>
          </p:grpSpPr>
          <p:cxnSp>
            <p:nvCxnSpPr>
              <p:cNvPr id="17" name="直線接點 16"/>
              <p:cNvCxnSpPr/>
              <p:nvPr/>
            </p:nvCxnSpPr>
            <p:spPr>
              <a:xfrm flipH="1">
                <a:off x="0" y="1367943"/>
                <a:ext cx="463627" cy="44451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</p:cxnSp>
          <p:grpSp>
            <p:nvGrpSpPr>
              <p:cNvPr id="18" name="群組 17"/>
              <p:cNvGrpSpPr/>
              <p:nvPr/>
            </p:nvGrpSpPr>
            <p:grpSpPr>
              <a:xfrm>
                <a:off x="0" y="0"/>
                <a:ext cx="2026285" cy="1828800"/>
                <a:chOff x="0" y="0"/>
                <a:chExt cx="1492301" cy="1331366"/>
              </a:xfrm>
            </p:grpSpPr>
            <p:grpSp>
              <p:nvGrpSpPr>
                <p:cNvPr id="21" name="群組 20"/>
                <p:cNvGrpSpPr/>
                <p:nvPr/>
              </p:nvGrpSpPr>
              <p:grpSpPr>
                <a:xfrm>
                  <a:off x="0" y="1170432"/>
                  <a:ext cx="1191259" cy="160655"/>
                  <a:chOff x="0" y="0"/>
                  <a:chExt cx="1191463" cy="160655"/>
                </a:xfrm>
              </p:grpSpPr>
              <p:sp>
                <p:nvSpPr>
                  <p:cNvPr id="23" name="立方體 22"/>
                  <p:cNvSpPr/>
                  <p:nvPr/>
                </p:nvSpPr>
                <p:spPr>
                  <a:xfrm>
                    <a:off x="0" y="0"/>
                    <a:ext cx="160020" cy="160655"/>
                  </a:xfrm>
                  <a:prstGeom prst="cub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4" name="立方體 23"/>
                  <p:cNvSpPr/>
                  <p:nvPr/>
                </p:nvSpPr>
                <p:spPr>
                  <a:xfrm>
                    <a:off x="117043" y="0"/>
                    <a:ext cx="160020" cy="160655"/>
                  </a:xfrm>
                  <a:prstGeom prst="cub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5" name="立方體 24"/>
                  <p:cNvSpPr/>
                  <p:nvPr/>
                </p:nvSpPr>
                <p:spPr>
                  <a:xfrm>
                    <a:off x="226771" y="0"/>
                    <a:ext cx="160020" cy="160655"/>
                  </a:xfrm>
                  <a:prstGeom prst="cub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6" name="立方體 25"/>
                  <p:cNvSpPr/>
                  <p:nvPr/>
                </p:nvSpPr>
                <p:spPr>
                  <a:xfrm>
                    <a:off x="343814" y="0"/>
                    <a:ext cx="160020" cy="160655"/>
                  </a:xfrm>
                  <a:prstGeom prst="cub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7" name="立方體 26"/>
                  <p:cNvSpPr/>
                  <p:nvPr/>
                </p:nvSpPr>
                <p:spPr>
                  <a:xfrm>
                    <a:off x="460857" y="0"/>
                    <a:ext cx="160020" cy="160655"/>
                  </a:xfrm>
                  <a:prstGeom prst="cub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8" name="立方體 27"/>
                  <p:cNvSpPr/>
                  <p:nvPr/>
                </p:nvSpPr>
                <p:spPr>
                  <a:xfrm>
                    <a:off x="570585" y="0"/>
                    <a:ext cx="160020" cy="160655"/>
                  </a:xfrm>
                  <a:prstGeom prst="cub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29" name="立方體 28"/>
                  <p:cNvSpPr/>
                  <p:nvPr/>
                </p:nvSpPr>
                <p:spPr>
                  <a:xfrm>
                    <a:off x="687628" y="0"/>
                    <a:ext cx="160020" cy="160655"/>
                  </a:xfrm>
                  <a:prstGeom prst="cub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30" name="立方體 29"/>
                  <p:cNvSpPr/>
                  <p:nvPr/>
                </p:nvSpPr>
                <p:spPr>
                  <a:xfrm>
                    <a:off x="804672" y="0"/>
                    <a:ext cx="160020" cy="160655"/>
                  </a:xfrm>
                  <a:prstGeom prst="cub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31" name="立方體 30"/>
                  <p:cNvSpPr/>
                  <p:nvPr/>
                </p:nvSpPr>
                <p:spPr>
                  <a:xfrm>
                    <a:off x="921715" y="0"/>
                    <a:ext cx="160020" cy="160655"/>
                  </a:xfrm>
                  <a:prstGeom prst="cub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  <p:sp>
                <p:nvSpPr>
                  <p:cNvPr id="32" name="立方體 31"/>
                  <p:cNvSpPr/>
                  <p:nvPr/>
                </p:nvSpPr>
                <p:spPr>
                  <a:xfrm>
                    <a:off x="1031443" y="0"/>
                    <a:ext cx="160020" cy="160655"/>
                  </a:xfrm>
                  <a:prstGeom prst="cube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2" name="立方體 21"/>
                <p:cNvSpPr/>
                <p:nvPr/>
              </p:nvSpPr>
              <p:spPr>
                <a:xfrm>
                  <a:off x="0" y="0"/>
                  <a:ext cx="1492301" cy="1331366"/>
                </a:xfrm>
                <a:prstGeom prst="cube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TW" altLang="en-US"/>
                </a:p>
              </p:txBody>
            </p:sp>
          </p:grpSp>
          <p:cxnSp>
            <p:nvCxnSpPr>
              <p:cNvPr id="19" name="直線接點 18"/>
              <p:cNvCxnSpPr/>
              <p:nvPr/>
            </p:nvCxnSpPr>
            <p:spPr>
              <a:xfrm>
                <a:off x="460858" y="0"/>
                <a:ext cx="0" cy="1353312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</p:cxnSp>
          <p:cxnSp>
            <p:nvCxnSpPr>
              <p:cNvPr id="20" name="直線接點 19"/>
              <p:cNvCxnSpPr/>
              <p:nvPr/>
            </p:nvCxnSpPr>
            <p:spPr>
              <a:xfrm flipH="1">
                <a:off x="460858" y="1367943"/>
                <a:ext cx="1564666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</p:cxnSp>
        </p:grpSp>
        <p:sp>
          <p:nvSpPr>
            <p:cNvPr id="14" name="矩形 13"/>
            <p:cNvSpPr/>
            <p:nvPr/>
          </p:nvSpPr>
          <p:spPr>
            <a:xfrm>
              <a:off x="1733703" y="1660550"/>
              <a:ext cx="1923836" cy="49719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10cm(10</a:t>
              </a:r>
              <a:r>
                <a:rPr lang="zh-TW" sz="14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個小正方體</a:t>
              </a:r>
              <a:r>
                <a:rPr lang="en-US" sz="14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)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775411"/>
              <a:ext cx="2046600" cy="49719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10cm(10</a:t>
              </a:r>
              <a:r>
                <a:rPr lang="zh-TW" sz="14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個小正方體</a:t>
              </a:r>
              <a:r>
                <a:rPr lang="en-US" sz="14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)</a:t>
              </a:r>
              <a:endParaRPr lang="zh-TW" sz="1200" kern="10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16200000">
              <a:off x="2586281" y="574531"/>
              <a:ext cx="1923416" cy="497205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400" kern="1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10cm</a:t>
              </a:r>
              <a:r>
                <a:rPr lang="en-US" sz="1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(10</a:t>
              </a:r>
              <a:r>
                <a:rPr lang="zh-TW" sz="1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個小正方體</a:t>
              </a:r>
              <a:r>
                <a:rPr lang="en-US" sz="1400" kern="1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)</a:t>
              </a:r>
              <a:endParaRPr lang="zh-TW" sz="12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4734375" y="4217754"/>
            <a:ext cx="3942081" cy="2307590"/>
            <a:chOff x="-1" y="-113659"/>
            <a:chExt cx="3942081" cy="2307901"/>
          </a:xfrm>
        </p:grpSpPr>
        <p:cxnSp>
          <p:nvCxnSpPr>
            <p:cNvPr id="34" name="直線接點 33"/>
            <p:cNvCxnSpPr/>
            <p:nvPr/>
          </p:nvCxnSpPr>
          <p:spPr>
            <a:xfrm flipH="1">
              <a:off x="1909267" y="1367943"/>
              <a:ext cx="463550" cy="44450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35" name="直線接點 34"/>
            <p:cNvCxnSpPr/>
            <p:nvPr/>
          </p:nvCxnSpPr>
          <p:spPr>
            <a:xfrm>
              <a:off x="2370125" y="14631"/>
              <a:ext cx="0" cy="135318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cxnSp>
          <p:nvCxnSpPr>
            <p:cNvPr id="36" name="直線接點 35"/>
            <p:cNvCxnSpPr/>
            <p:nvPr/>
          </p:nvCxnSpPr>
          <p:spPr>
            <a:xfrm flipH="1">
              <a:off x="2377440" y="1382573"/>
              <a:ext cx="156464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</a:ln>
            <a:effectLst/>
          </p:spPr>
        </p:cxnSp>
        <p:grpSp>
          <p:nvGrpSpPr>
            <p:cNvPr id="38" name="群組 37"/>
            <p:cNvGrpSpPr/>
            <p:nvPr/>
          </p:nvGrpSpPr>
          <p:grpSpPr>
            <a:xfrm>
              <a:off x="-1" y="-113659"/>
              <a:ext cx="3927685" cy="2307901"/>
              <a:chOff x="0" y="-113663"/>
              <a:chExt cx="3928237" cy="2307994"/>
            </a:xfrm>
          </p:grpSpPr>
          <p:sp>
            <p:nvSpPr>
              <p:cNvPr id="39" name="立方體 38"/>
              <p:cNvSpPr/>
              <p:nvPr/>
            </p:nvSpPr>
            <p:spPr>
              <a:xfrm>
                <a:off x="1901952" y="0"/>
                <a:ext cx="2026285" cy="1828800"/>
              </a:xfrm>
              <a:prstGeom prst="cub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TW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609344" y="1697126"/>
                <a:ext cx="2092147" cy="49720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kern="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100cm(100</a:t>
                </a:r>
                <a:r>
                  <a:rPr lang="zh-TW" sz="1400" kern="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個小正方體</a:t>
                </a:r>
                <a:r>
                  <a:rPr lang="en-US" sz="1400" kern="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)</a:t>
                </a:r>
                <a:endPara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0" y="775411"/>
                <a:ext cx="2046666" cy="49720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kern="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100cm(100</a:t>
                </a:r>
                <a:r>
                  <a:rPr lang="zh-TW" sz="1400" kern="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個小正方體</a:t>
                </a:r>
                <a:r>
                  <a:rPr lang="en-US" sz="1400" kern="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)</a:t>
                </a:r>
                <a:endPara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 rot="18861415">
                <a:off x="2131084" y="697807"/>
                <a:ext cx="2120145" cy="497205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kern="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100cm(100</a:t>
                </a:r>
                <a:r>
                  <a:rPr lang="zh-TW" sz="1400" kern="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個小正方體</a:t>
                </a:r>
                <a:r>
                  <a:rPr lang="en-US" sz="1400" kern="1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)</a:t>
                </a:r>
                <a:endParaRPr lang="zh-TW" sz="1200" kern="10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7" name="群組 46"/>
          <p:cNvGrpSpPr/>
          <p:nvPr/>
        </p:nvGrpSpPr>
        <p:grpSpPr>
          <a:xfrm>
            <a:off x="6051781" y="1139644"/>
            <a:ext cx="2403884" cy="576128"/>
            <a:chOff x="2339752" y="3212912"/>
            <a:chExt cx="2403884" cy="576128"/>
          </a:xfrm>
        </p:grpSpPr>
        <p:grpSp>
          <p:nvGrpSpPr>
            <p:cNvPr id="48" name="群組 47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3" name="直線單箭頭接點 52"/>
              <p:cNvCxnSpPr>
                <a:stCxn id="5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4" name="橢圓 5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49" name="群組 48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51" name="直線單箭頭接點 50"/>
              <p:cNvCxnSpPr>
                <a:stCxn id="5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" name="橢圓 5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0" name="橢圓 49"/>
            <p:cNvSpPr/>
            <p:nvPr/>
          </p:nvSpPr>
          <p:spPr bwMode="auto">
            <a:xfrm>
              <a:off x="4167572" y="3212976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3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5" name="群組 54"/>
          <p:cNvGrpSpPr/>
          <p:nvPr/>
        </p:nvGrpSpPr>
        <p:grpSpPr>
          <a:xfrm>
            <a:off x="3484237" y="102959"/>
            <a:ext cx="5524325" cy="465634"/>
            <a:chOff x="3491880" y="137319"/>
            <a:chExt cx="5524325" cy="465634"/>
          </a:xfrm>
        </p:grpSpPr>
        <p:sp>
          <p:nvSpPr>
            <p:cNvPr id="56" name="文字方塊 55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FFFF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6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360505" y="210485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32" y="1857711"/>
            <a:ext cx="2961127" cy="1070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9187" y="3432816"/>
                <a:ext cx="9054813" cy="291361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4400"/>
                  </a:lnSpc>
                </a:pPr>
                <a:r>
                  <a:rPr lang="zh-TW" altLang="en-US" sz="3200" dirty="0" smtClean="0"/>
                  <a:t>步驟三：</a:t>
                </a:r>
                <a:endParaRPr lang="en-US" altLang="zh-TW" sz="3200" dirty="0" smtClean="0"/>
              </a:p>
              <a:p>
                <a:pPr>
                  <a:lnSpc>
                    <a:spcPts val="4400"/>
                  </a:lnSpc>
                </a:pPr>
                <a:r>
                  <a:rPr lang="zh-TW" altLang="en-US" sz="3200" dirty="0" smtClean="0"/>
                  <a:t>引導</a:t>
                </a:r>
                <a:r>
                  <a:rPr lang="zh-TW" altLang="en-US" sz="3200" dirty="0"/>
                  <a:t>學生由上述的實作所歸納的結果推演</a:t>
                </a:r>
                <a:r>
                  <a:rPr lang="zh-TW" altLang="en-US" sz="3200" dirty="0" smtClean="0"/>
                  <a:t>到</a:t>
                </a:r>
                <a:endParaRPr lang="en-US" altLang="zh-TW" sz="3200" dirty="0" smtClean="0"/>
              </a:p>
              <a:p>
                <a:pPr>
                  <a:lnSpc>
                    <a:spcPts val="4400"/>
                  </a:lnSpc>
                </a:pPr>
                <a:endParaRPr lang="en-US" altLang="zh-TW" sz="3200" dirty="0" smtClean="0"/>
              </a:p>
              <a:p>
                <a:pPr>
                  <a:lnSpc>
                    <a:spcPts val="4400"/>
                  </a:lnSpc>
                </a:pPr>
                <a:r>
                  <a:rPr lang="en-US" altLang="zh-TW" sz="3600" dirty="0" smtClean="0">
                    <a:solidFill>
                      <a:srgbClr val="0000FF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6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36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TW" altLang="en-US" sz="3600" dirty="0">
                    <a:solidFill>
                      <a:srgbClr val="0000FF"/>
                    </a:solidFill>
                  </a:rPr>
                  <a:t>正方體的體積＝</a:t>
                </a:r>
              </a:p>
              <a:p>
                <a:pPr algn="ctr">
                  <a:lnSpc>
                    <a:spcPts val="4400"/>
                  </a:lnSpc>
                </a:pPr>
                <a:r>
                  <a:rPr lang="en-US" altLang="zh-TW" sz="3400" b="1" dirty="0" smtClean="0">
                    <a:solidFill>
                      <a:srgbClr val="0000FF"/>
                    </a:solidFill>
                  </a:rPr>
                  <a:t>100×100×100</a:t>
                </a:r>
                <a:r>
                  <a:rPr lang="zh-TW" altLang="en-US" sz="3400" b="1" dirty="0">
                    <a:solidFill>
                      <a:srgbClr val="0000FF"/>
                    </a:solidFill>
                  </a:rPr>
                  <a:t>個</a:t>
                </a:r>
                <a:r>
                  <a:rPr lang="en-US" altLang="zh-TW" sz="3400" b="1" dirty="0" smtClean="0">
                    <a:solidFill>
                      <a:srgbClr val="0000FF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34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3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altLang="zh-TW" sz="3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zh-TW" altLang="en-US" sz="3400" b="1" dirty="0" smtClean="0">
                    <a:solidFill>
                      <a:srgbClr val="0000FF"/>
                    </a:solidFill>
                  </a:rPr>
                  <a:t>的</a:t>
                </a:r>
                <a:r>
                  <a:rPr lang="zh-TW" altLang="en-US" sz="3400" b="1" dirty="0">
                    <a:solidFill>
                      <a:srgbClr val="0000FF"/>
                    </a:solidFill>
                  </a:rPr>
                  <a:t>小正方體的體積關係</a:t>
                </a: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7" y="3432816"/>
                <a:ext cx="9054813" cy="2913618"/>
              </a:xfrm>
              <a:prstGeom prst="rect">
                <a:avLst/>
              </a:prstGeom>
              <a:blipFill rotWithShape="0">
                <a:blip r:embed="rId4"/>
                <a:stretch>
                  <a:fillRect l="-2017" t="-1458" b="-5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5622356" y="2314225"/>
            <a:ext cx="2403884" cy="576128"/>
            <a:chOff x="2339752" y="3212912"/>
            <a:chExt cx="2403884" cy="576128"/>
          </a:xfrm>
        </p:grpSpPr>
        <p:grpSp>
          <p:nvGrpSpPr>
            <p:cNvPr id="17" name="群組 16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0" name="直線單箭頭接點 19"/>
              <p:cNvCxnSpPr>
                <a:stCxn id="2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1" name="橢圓 2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9" name="橢圓 18"/>
            <p:cNvSpPr/>
            <p:nvPr/>
          </p:nvSpPr>
          <p:spPr bwMode="auto">
            <a:xfrm>
              <a:off x="4167572" y="3212976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rPr>
                <a:t>3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4" name="圖片 2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04" y="1231262"/>
            <a:ext cx="1198042" cy="11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0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395536" y="4995173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95536" y="1329730"/>
            <a:ext cx="84937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題號</a:t>
            </a:r>
            <a:r>
              <a:rPr lang="en-US" altLang="zh-TW" sz="2800" dirty="0"/>
              <a:t>22</a:t>
            </a:r>
            <a:endParaRPr lang="zh-TW" altLang="zh-TW" sz="2800" dirty="0"/>
          </a:p>
          <a:p>
            <a:r>
              <a:rPr lang="x-none" altLang="zh-TW" sz="2800" dirty="0"/>
              <a:t>    平行四邊形甲的底是6公分、高是4公分，平行四邊形乙的底和甲一樣長，高是甲的倍，請問平行四邊形乙的面積是甲的幾倍？</a:t>
            </a:r>
            <a:endParaRPr lang="zh-TW" altLang="zh-TW" sz="2800" dirty="0"/>
          </a:p>
          <a:p>
            <a:r>
              <a:rPr lang="zh-TW" altLang="zh-TW" sz="2800" dirty="0"/>
              <a:t>① </a:t>
            </a:r>
          </a:p>
          <a:p>
            <a:r>
              <a:rPr lang="zh-TW" altLang="zh-TW" sz="2800" dirty="0"/>
              <a:t>②</a:t>
            </a:r>
            <a:r>
              <a:rPr lang="en-US" altLang="zh-TW" sz="2800" dirty="0"/>
              <a:t> 3</a:t>
            </a:r>
            <a:br>
              <a:rPr lang="en-US" altLang="zh-TW" sz="2800" dirty="0"/>
            </a:br>
            <a:r>
              <a:rPr lang="zh-TW" altLang="zh-TW" sz="2800" dirty="0"/>
              <a:t>③ </a:t>
            </a:r>
            <a:r>
              <a:rPr lang="en-US" altLang="zh-TW" sz="2800" dirty="0"/>
              <a:t>8</a:t>
            </a:r>
            <a:br>
              <a:rPr lang="en-US" altLang="zh-TW" sz="2800" dirty="0"/>
            </a:br>
            <a:r>
              <a:rPr lang="zh-TW" altLang="zh-TW" sz="2800" dirty="0"/>
              <a:t>④ </a:t>
            </a:r>
            <a:r>
              <a:rPr lang="en-US" altLang="zh-TW" sz="2800" dirty="0"/>
              <a:t>24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4401" y="5643245"/>
            <a:ext cx="8226056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5-a-04 </a:t>
            </a:r>
            <a:r>
              <a:rPr lang="zh-TW" altLang="en-US" sz="2800" dirty="0"/>
              <a:t>能用中文簡記式表示簡單平面圖形的面積，並說明圖形中邊長或高變化時對面積的影響。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68" y="2894459"/>
            <a:ext cx="6121973" cy="45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3645024"/>
            <a:ext cx="8788910" cy="3284984"/>
            <a:chOff x="-40446" y="3573016"/>
            <a:chExt cx="8788910" cy="328498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3200" dirty="0"/>
                <a:t>本題在評量</a:t>
              </a:r>
              <a:r>
                <a:rPr lang="zh-TW" altLang="zh-TW" sz="3200" dirty="0" smtClean="0"/>
                <a:t>學生</a:t>
              </a:r>
              <a:r>
                <a:rPr lang="zh-TW" altLang="en-US" sz="3200" b="1" dirty="0">
                  <a:solidFill>
                    <a:srgbClr val="0000FF"/>
                  </a:solidFill>
                </a:rPr>
                <a:t>能理解平行四邊形底和高變化對面積的改變關係</a:t>
              </a:r>
              <a:endParaRPr lang="zh-TW" altLang="en-US" sz="3200" dirty="0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503271" y="1071510"/>
            <a:ext cx="84937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題號</a:t>
            </a:r>
            <a:r>
              <a:rPr lang="en-US" altLang="zh-TW" sz="2800" dirty="0"/>
              <a:t>22</a:t>
            </a:r>
            <a:endParaRPr lang="zh-TW" altLang="zh-TW" sz="2800" dirty="0"/>
          </a:p>
          <a:p>
            <a:r>
              <a:rPr lang="x-none" altLang="zh-TW" sz="2800" dirty="0"/>
              <a:t>    平行四邊形甲的底是6公分、高是4公分，平行四邊形乙的底和甲一樣長，高是甲的倍，請問平行四邊形乙的面積是甲的幾倍？</a:t>
            </a:r>
            <a:endParaRPr lang="zh-TW" altLang="zh-TW" sz="2800" dirty="0"/>
          </a:p>
          <a:p>
            <a:r>
              <a:rPr lang="zh-TW" altLang="zh-TW" sz="2800" dirty="0"/>
              <a:t>① </a:t>
            </a:r>
          </a:p>
          <a:p>
            <a:r>
              <a:rPr lang="zh-TW" altLang="zh-TW" sz="2800" dirty="0"/>
              <a:t>②</a:t>
            </a:r>
            <a:r>
              <a:rPr lang="en-US" altLang="zh-TW" sz="2800" dirty="0"/>
              <a:t> 3</a:t>
            </a:r>
            <a:br>
              <a:rPr lang="en-US" altLang="zh-TW" sz="2800" dirty="0"/>
            </a:br>
            <a:r>
              <a:rPr lang="zh-TW" altLang="zh-TW" sz="2800" dirty="0"/>
              <a:t>③ </a:t>
            </a:r>
            <a:r>
              <a:rPr lang="en-US" altLang="zh-TW" sz="2800" dirty="0"/>
              <a:t>8</a:t>
            </a:r>
            <a:br>
              <a:rPr lang="en-US" altLang="zh-TW" sz="2800" dirty="0"/>
            </a:br>
            <a:r>
              <a:rPr lang="zh-TW" altLang="zh-TW" sz="2800" dirty="0"/>
              <a:t>④ </a:t>
            </a:r>
            <a:r>
              <a:rPr lang="en-US" altLang="zh-TW" sz="2800" dirty="0"/>
              <a:t>24</a:t>
            </a:r>
            <a:endParaRPr lang="zh-TW" altLang="en-US" sz="28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8" name="文字方塊 1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09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177"/>
            <a:ext cx="9204735" cy="155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sp>
        <p:nvSpPr>
          <p:cNvPr id="4" name="矩形 3"/>
          <p:cNvSpPr/>
          <p:nvPr/>
        </p:nvSpPr>
        <p:spPr>
          <a:xfrm>
            <a:off x="1624806" y="5013177"/>
            <a:ext cx="7524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此結果顯示超過一半的學生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無法理解平行四邊形底和高變化對面積的影響。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％的學生選擇選項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低分組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22%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，高分組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16%)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，選答可能的原因是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誤以為是求甲是乙面積的幾倍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134" y="1890801"/>
            <a:ext cx="6647830" cy="310570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0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7143768" y="285749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3" name="群組 1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5" name="文字方塊 14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72" y="1142983"/>
            <a:ext cx="819219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6475" y="3524250"/>
            <a:ext cx="68675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420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282039" y="1651093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28" y="1680979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03237" y="2747663"/>
            <a:ext cx="8712968" cy="40421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200" dirty="0"/>
              <a:t>本題教學重點首先讓學生了解平面規則圖形面積的求法，其次協助學生透過實作理解平行四邊形底和高的變化時，產生面積的變化關係，教學時可透過以下步驟幫助學生了解意義：</a:t>
            </a:r>
          </a:p>
          <a:p>
            <a:pPr>
              <a:lnSpc>
                <a:spcPts val="4400"/>
              </a:lnSpc>
            </a:pPr>
            <a:r>
              <a:rPr lang="zh-TW" altLang="en-US" sz="3200" dirty="0"/>
              <a:t>步驟一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pPr>
              <a:lnSpc>
                <a:spcPts val="4400"/>
              </a:lnSpc>
            </a:pPr>
            <a:r>
              <a:rPr lang="zh-TW" altLang="en-US" sz="3200" dirty="0" smtClean="0"/>
              <a:t>協助</a:t>
            </a:r>
            <a:r>
              <a:rPr lang="zh-TW" altLang="en-US" sz="3200" dirty="0"/>
              <a:t>學生複習正方形、長方形、平行四邊形、三角形、梯形等規則</a:t>
            </a:r>
            <a:r>
              <a:rPr lang="zh-TW" altLang="en-US" sz="3200" dirty="0" smtClean="0"/>
              <a:t>圖形</a:t>
            </a:r>
            <a:r>
              <a:rPr lang="zh-TW" altLang="en-US" sz="3200" dirty="0"/>
              <a:t>面積的求法</a:t>
            </a:r>
            <a:r>
              <a:rPr lang="zh-TW" altLang="en-US" sz="3200" dirty="0" smtClean="0"/>
              <a:t>。</a:t>
            </a:r>
            <a:endParaRPr lang="zh-TW" altLang="en-US" sz="32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649894" y="1648718"/>
            <a:ext cx="4297702" cy="580750"/>
            <a:chOff x="4572000" y="2029524"/>
            <a:chExt cx="4297702" cy="580750"/>
          </a:xfrm>
        </p:grpSpPr>
        <p:grpSp>
          <p:nvGrpSpPr>
            <p:cNvPr id="17" name="群組 16"/>
            <p:cNvGrpSpPr/>
            <p:nvPr/>
          </p:nvGrpSpPr>
          <p:grpSpPr>
            <a:xfrm>
              <a:off x="4572000" y="2034146"/>
              <a:ext cx="3312368" cy="576128"/>
              <a:chOff x="2339752" y="3212912"/>
              <a:chExt cx="3312368" cy="576128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6" name="直線單箭頭接點 25"/>
                <p:cNvCxnSpPr>
                  <a:stCxn id="27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7" name="橢圓 26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9" name="群組 18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4" name="直線單箭頭接點 23"/>
                <p:cNvCxnSpPr>
                  <a:stCxn id="25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5" name="橢圓 24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20" name="群組 19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2" name="直線單箭頭接點 21"/>
                <p:cNvCxnSpPr>
                  <a:stCxn id="23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3" name="橢圓 22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21" name="橢圓 20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4" name="直線單箭頭接點 13"/>
            <p:cNvCxnSpPr/>
            <p:nvPr/>
          </p:nvCxnSpPr>
          <p:spPr bwMode="auto">
            <a:xfrm flipV="1">
              <a:off x="7884368" y="2319532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橢圓 14"/>
            <p:cNvSpPr/>
            <p:nvPr/>
          </p:nvSpPr>
          <p:spPr bwMode="auto">
            <a:xfrm>
              <a:off x="8293638" y="2029524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9" name="文字方塊 2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104989" y="1467943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90" y="1323118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53948" y="2513601"/>
            <a:ext cx="8964488" cy="1741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200" dirty="0" smtClean="0"/>
              <a:t>步驟</a:t>
            </a:r>
            <a:r>
              <a:rPr lang="zh-TW" altLang="en-US" sz="3200" dirty="0"/>
              <a:t>二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pPr>
              <a:lnSpc>
                <a:spcPts val="4400"/>
              </a:lnSpc>
            </a:pPr>
            <a:r>
              <a:rPr lang="zh-TW" altLang="en-US" sz="3200" dirty="0" smtClean="0"/>
              <a:t>學生</a:t>
            </a:r>
            <a:r>
              <a:rPr lang="zh-TW" altLang="en-US" sz="3200" dirty="0"/>
              <a:t>透過操作理解不同形狀的平行四邊形，只要底相同、高相同的面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40" y="4293096"/>
            <a:ext cx="6398184" cy="2423312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4718503" y="1465568"/>
            <a:ext cx="4297702" cy="580750"/>
            <a:chOff x="4572000" y="2029524"/>
            <a:chExt cx="4297702" cy="580750"/>
          </a:xfrm>
        </p:grpSpPr>
        <p:grpSp>
          <p:nvGrpSpPr>
            <p:cNvPr id="13" name="群組 12"/>
            <p:cNvGrpSpPr/>
            <p:nvPr/>
          </p:nvGrpSpPr>
          <p:grpSpPr>
            <a:xfrm>
              <a:off x="4572000" y="2034146"/>
              <a:ext cx="3312368" cy="576128"/>
              <a:chOff x="2339752" y="3212912"/>
              <a:chExt cx="3312368" cy="576128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4" name="直線單箭頭接點 23"/>
                <p:cNvCxnSpPr>
                  <a:stCxn id="25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5" name="橢圓 24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" name="群組 16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2" name="直線單箭頭接點 21"/>
                <p:cNvCxnSpPr>
                  <a:stCxn id="23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3" name="橢圓 22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" name="群組 17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0" name="直線單箭頭接點 19"/>
                <p:cNvCxnSpPr>
                  <a:stCxn id="2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1" name="橢圓 2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9" name="橢圓 18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4" name="直線單箭頭接點 13"/>
            <p:cNvCxnSpPr/>
            <p:nvPr/>
          </p:nvCxnSpPr>
          <p:spPr bwMode="auto">
            <a:xfrm flipV="1">
              <a:off x="7884368" y="2319532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橢圓 14"/>
            <p:cNvSpPr/>
            <p:nvPr/>
          </p:nvSpPr>
          <p:spPr bwMode="auto">
            <a:xfrm>
              <a:off x="8293638" y="2029524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7" name="文字方塊 2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1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255542" y="1946585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126" y="2055320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06714" y="3657147"/>
            <a:ext cx="8964488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步驟三</a:t>
            </a:r>
            <a:r>
              <a:rPr lang="zh-TW" altLang="zh-TW" sz="3200" dirty="0" smtClean="0"/>
              <a:t>：</a:t>
            </a:r>
            <a:endParaRPr lang="en-US" altLang="zh-TW" sz="3200" dirty="0" smtClean="0"/>
          </a:p>
          <a:p>
            <a:r>
              <a:rPr lang="zh-TW" altLang="zh-TW" sz="3200" dirty="0" smtClean="0"/>
              <a:t>給</a:t>
            </a:r>
            <a:r>
              <a:rPr lang="zh-TW" altLang="zh-TW" sz="3200" dirty="0"/>
              <a:t>多個平行四邊形圖形和底和高的數據，符合底相同、高</a:t>
            </a:r>
            <a:r>
              <a:rPr lang="zh-TW" altLang="zh-TW" sz="3200" dirty="0" smtClean="0"/>
              <a:t>是</a:t>
            </a:r>
            <a:r>
              <a:rPr lang="en-US" altLang="zh-TW" sz="3200" dirty="0" smtClean="0"/>
              <a:t>1/3</a:t>
            </a:r>
            <a:r>
              <a:rPr lang="zh-TW" altLang="zh-TW" sz="3200" dirty="0" smtClean="0"/>
              <a:t>的</a:t>
            </a:r>
            <a:r>
              <a:rPr lang="zh-TW" altLang="zh-TW" sz="3200" dirty="0"/>
              <a:t>關係</a:t>
            </a:r>
            <a:r>
              <a:rPr lang="zh-TW" altLang="zh-TW" sz="3200" dirty="0" smtClean="0"/>
              <a:t>，讓</a:t>
            </a:r>
            <a:r>
              <a:rPr lang="zh-TW" altLang="zh-TW" sz="3200" dirty="0"/>
              <a:t>學生操作圖形與計算出面積後，歸納出面積會</a:t>
            </a:r>
            <a:r>
              <a:rPr lang="zh-TW" altLang="zh-TW" sz="3200" dirty="0" smtClean="0"/>
              <a:t>呈現</a:t>
            </a:r>
            <a:r>
              <a:rPr lang="en-US" altLang="zh-TW" sz="3200" dirty="0" smtClean="0"/>
              <a:t>1/3</a:t>
            </a:r>
            <a:r>
              <a:rPr lang="zh-TW" altLang="zh-TW" sz="3200" dirty="0" smtClean="0"/>
              <a:t>的</a:t>
            </a:r>
            <a:r>
              <a:rPr lang="zh-TW" altLang="zh-TW" sz="3200" dirty="0"/>
              <a:t>關係</a:t>
            </a:r>
            <a:r>
              <a:rPr lang="zh-TW" altLang="zh-TW" sz="3200" dirty="0" smtClean="0"/>
              <a:t>。</a:t>
            </a:r>
            <a:endParaRPr lang="zh-TW" altLang="zh-TW" sz="32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688958" y="2052817"/>
            <a:ext cx="4297702" cy="580750"/>
            <a:chOff x="4572000" y="2029524"/>
            <a:chExt cx="4297702" cy="580750"/>
          </a:xfrm>
        </p:grpSpPr>
        <p:grpSp>
          <p:nvGrpSpPr>
            <p:cNvPr id="13" name="群組 12"/>
            <p:cNvGrpSpPr/>
            <p:nvPr/>
          </p:nvGrpSpPr>
          <p:grpSpPr>
            <a:xfrm>
              <a:off x="4572000" y="2034146"/>
              <a:ext cx="3312368" cy="576128"/>
              <a:chOff x="2339752" y="3212912"/>
              <a:chExt cx="3312368" cy="576128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4" name="直線單箭頭接點 23"/>
                <p:cNvCxnSpPr>
                  <a:stCxn id="25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5" name="橢圓 24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" name="群組 16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2" name="直線單箭頭接點 21"/>
                <p:cNvCxnSpPr>
                  <a:stCxn id="23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3" name="橢圓 22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" name="群組 17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0" name="直線單箭頭接點 19"/>
                <p:cNvCxnSpPr>
                  <a:stCxn id="2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1" name="橢圓 2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accent4"/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9" name="橢圓 18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4" name="直線單箭頭接點 13"/>
            <p:cNvCxnSpPr/>
            <p:nvPr/>
          </p:nvCxnSpPr>
          <p:spPr bwMode="auto">
            <a:xfrm flipV="1">
              <a:off x="7884368" y="2319532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橢圓 14"/>
            <p:cNvSpPr/>
            <p:nvPr/>
          </p:nvSpPr>
          <p:spPr bwMode="auto">
            <a:xfrm>
              <a:off x="8293638" y="2029524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7" name="文字方塊 2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1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354021" y="1979948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51299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7504" y="3674956"/>
            <a:ext cx="8964488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3200" dirty="0" smtClean="0"/>
              <a:t>步驟</a:t>
            </a:r>
            <a:r>
              <a:rPr lang="zh-TW" altLang="zh-TW" sz="3200" dirty="0"/>
              <a:t>四</a:t>
            </a:r>
            <a:r>
              <a:rPr lang="zh-TW" altLang="zh-TW" sz="3200" dirty="0" smtClean="0"/>
              <a:t>：</a:t>
            </a:r>
            <a:endParaRPr lang="en-US" altLang="zh-TW" sz="3200" dirty="0" smtClean="0"/>
          </a:p>
          <a:p>
            <a:r>
              <a:rPr lang="zh-TW" altLang="zh-TW" sz="3200" dirty="0" smtClean="0"/>
              <a:t>給</a:t>
            </a:r>
            <a:r>
              <a:rPr lang="zh-TW" altLang="zh-TW" sz="3200" dirty="0"/>
              <a:t>多個平行四邊形圖形和底和高的數據，符合高相同、底</a:t>
            </a:r>
            <a:r>
              <a:rPr lang="zh-TW" altLang="zh-TW" sz="3200" dirty="0" smtClean="0"/>
              <a:t>是</a:t>
            </a:r>
            <a:r>
              <a:rPr lang="en-US" altLang="zh-TW" sz="3200" dirty="0" smtClean="0"/>
              <a:t>1/3</a:t>
            </a:r>
            <a:r>
              <a:rPr lang="zh-TW" altLang="zh-TW" sz="3200" dirty="0" smtClean="0"/>
              <a:t>的</a:t>
            </a:r>
            <a:r>
              <a:rPr lang="zh-TW" altLang="zh-TW" sz="3200" dirty="0"/>
              <a:t>關係</a:t>
            </a:r>
            <a:r>
              <a:rPr lang="zh-TW" altLang="zh-TW" sz="3200" dirty="0" smtClean="0"/>
              <a:t>，讓</a:t>
            </a:r>
            <a:r>
              <a:rPr lang="zh-TW" altLang="zh-TW" sz="3200" dirty="0"/>
              <a:t>學生操作圖形與計算出面積後，歸納出面積會</a:t>
            </a:r>
            <a:r>
              <a:rPr lang="zh-TW" altLang="zh-TW" sz="3200" dirty="0" smtClean="0"/>
              <a:t>呈現</a:t>
            </a:r>
            <a:r>
              <a:rPr lang="en-US" altLang="zh-TW" sz="3200" dirty="0" smtClean="0"/>
              <a:t>1/3</a:t>
            </a:r>
            <a:r>
              <a:rPr lang="zh-TW" altLang="zh-TW" sz="3200" dirty="0" smtClean="0"/>
              <a:t>的</a:t>
            </a:r>
            <a:r>
              <a:rPr lang="zh-TW" altLang="zh-TW" sz="3200" dirty="0"/>
              <a:t>關係。</a:t>
            </a:r>
            <a:endParaRPr lang="zh-TW" altLang="en-US" sz="32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4564155" y="1860924"/>
            <a:ext cx="4297702" cy="580750"/>
            <a:chOff x="4572000" y="2029524"/>
            <a:chExt cx="4297702" cy="580750"/>
          </a:xfrm>
        </p:grpSpPr>
        <p:grpSp>
          <p:nvGrpSpPr>
            <p:cNvPr id="13" name="群組 12"/>
            <p:cNvGrpSpPr/>
            <p:nvPr/>
          </p:nvGrpSpPr>
          <p:grpSpPr>
            <a:xfrm>
              <a:off x="4572000" y="2034146"/>
              <a:ext cx="3312368" cy="576128"/>
              <a:chOff x="2339752" y="3212912"/>
              <a:chExt cx="3312368" cy="576128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4" name="直線單箭頭接點 23"/>
                <p:cNvCxnSpPr>
                  <a:stCxn id="25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5" name="橢圓 24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" name="群組 16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2" name="直線單箭頭接點 21"/>
                <p:cNvCxnSpPr>
                  <a:stCxn id="23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3" name="橢圓 22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" name="群組 17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0" name="直線單箭頭接點 19"/>
                <p:cNvCxnSpPr>
                  <a:stCxn id="2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1" name="橢圓 2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9" name="橢圓 18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4" name="直線單箭頭接點 13"/>
            <p:cNvCxnSpPr/>
            <p:nvPr/>
          </p:nvCxnSpPr>
          <p:spPr bwMode="auto">
            <a:xfrm flipV="1">
              <a:off x="7884368" y="2319532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橢圓 14"/>
            <p:cNvSpPr/>
            <p:nvPr/>
          </p:nvSpPr>
          <p:spPr bwMode="auto">
            <a:xfrm>
              <a:off x="8293638" y="2029524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7" name="文字方塊 2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1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224186" y="145007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68" y="1231242"/>
            <a:ext cx="2961127" cy="1070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72008" y="2204864"/>
                <a:ext cx="8964488" cy="20074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zh-TW" sz="3200" dirty="0"/>
                  <a:t>步驟五：給多個平行四邊形圖形和底和高的數據，符合底是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zh-TW" altLang="zh-TW" sz="3200" dirty="0"/>
                  <a:t>、高是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zh-TW" altLang="zh-TW" sz="3200" dirty="0"/>
                  <a:t>的關係</a:t>
                </a:r>
                <a:r>
                  <a:rPr lang="zh-TW" altLang="zh-TW" sz="3200" dirty="0" smtClean="0"/>
                  <a:t>，讓</a:t>
                </a:r>
                <a:r>
                  <a:rPr lang="zh-TW" altLang="zh-TW" sz="3200" dirty="0"/>
                  <a:t>學生操作圖形與計算出面積後，歸納出面積會呈現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32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zh-TW" altLang="zh-TW" sz="3200" dirty="0"/>
                  <a:t>的關係。</a:t>
                </a:r>
                <a:endParaRPr lang="zh-TW" altLang="en-US" sz="3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2204864"/>
                <a:ext cx="8964488" cy="2007473"/>
              </a:xfrm>
              <a:prstGeom prst="rect">
                <a:avLst/>
              </a:prstGeom>
              <a:blipFill rotWithShape="0">
                <a:blip r:embed="rId4"/>
                <a:stretch>
                  <a:fillRect l="-1698" t="-3625" b="-211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856" y="4486195"/>
            <a:ext cx="9264198" cy="2096519"/>
          </a:xfrm>
          <a:prstGeom prst="rect">
            <a:avLst/>
          </a:prstGeom>
        </p:spPr>
      </p:pic>
      <p:grpSp>
        <p:nvGrpSpPr>
          <p:cNvPr id="12" name="群組 11"/>
          <p:cNvGrpSpPr/>
          <p:nvPr/>
        </p:nvGrpSpPr>
        <p:grpSpPr>
          <a:xfrm>
            <a:off x="4640167" y="1377319"/>
            <a:ext cx="4297702" cy="580750"/>
            <a:chOff x="4572000" y="2029524"/>
            <a:chExt cx="4297702" cy="580750"/>
          </a:xfrm>
        </p:grpSpPr>
        <p:grpSp>
          <p:nvGrpSpPr>
            <p:cNvPr id="13" name="群組 12"/>
            <p:cNvGrpSpPr/>
            <p:nvPr/>
          </p:nvGrpSpPr>
          <p:grpSpPr>
            <a:xfrm>
              <a:off x="4572000" y="2034146"/>
              <a:ext cx="3312368" cy="576128"/>
              <a:chOff x="2339752" y="3212912"/>
              <a:chExt cx="3312368" cy="576128"/>
            </a:xfrm>
          </p:grpSpPr>
          <p:grpSp>
            <p:nvGrpSpPr>
              <p:cNvPr id="16" name="群組 15"/>
              <p:cNvGrpSpPr/>
              <p:nvPr/>
            </p:nvGrpSpPr>
            <p:grpSpPr>
              <a:xfrm>
                <a:off x="233975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4" name="直線單箭頭接點 23"/>
                <p:cNvCxnSpPr>
                  <a:stCxn id="25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5" name="橢圓 24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1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7" name="群組 16"/>
              <p:cNvGrpSpPr/>
              <p:nvPr/>
            </p:nvGrpSpPr>
            <p:grpSpPr>
              <a:xfrm>
                <a:off x="3248236" y="3212912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2" name="直線單箭頭接點 21"/>
                <p:cNvCxnSpPr>
                  <a:stCxn id="23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3" name="橢圓 22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2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8" name="群組 17"/>
              <p:cNvGrpSpPr/>
              <p:nvPr/>
            </p:nvGrpSpPr>
            <p:grpSpPr>
              <a:xfrm>
                <a:off x="4167572" y="3212976"/>
                <a:ext cx="936104" cy="576064"/>
                <a:chOff x="2339752" y="3212976"/>
                <a:chExt cx="936104" cy="576064"/>
              </a:xfrm>
            </p:grpSpPr>
            <p:cxnSp>
              <p:nvCxnSpPr>
                <p:cNvPr id="20" name="直線單箭頭接點 19"/>
                <p:cNvCxnSpPr>
                  <a:stCxn id="21" idx="6"/>
                </p:cNvCxnSpPr>
                <p:nvPr/>
              </p:nvCxnSpPr>
              <p:spPr bwMode="auto">
                <a:xfrm flipV="1">
                  <a:off x="2915816" y="3500976"/>
                  <a:ext cx="36004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21" name="橢圓 20"/>
                <p:cNvSpPr/>
                <p:nvPr/>
              </p:nvSpPr>
              <p:spPr bwMode="auto">
                <a:xfrm>
                  <a:off x="2339752" y="3212976"/>
                  <a:ext cx="576064" cy="57606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TW" sz="2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>
                          <a:lumMod val="65000"/>
                        </a:schemeClr>
                      </a:solidFill>
                      <a:effectLst/>
                      <a:latin typeface="Arial" charset="0"/>
                    </a:rPr>
                    <a:t>3</a:t>
                  </a:r>
                  <a:endParaRPr kumimoji="0" lang="zh-TW" alt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9" name="橢圓 18"/>
              <p:cNvSpPr/>
              <p:nvPr/>
            </p:nvSpPr>
            <p:spPr bwMode="auto">
              <a:xfrm>
                <a:off x="5076056" y="3212912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cxnSp>
          <p:nvCxnSpPr>
            <p:cNvPr id="14" name="直線單箭頭接點 13"/>
            <p:cNvCxnSpPr/>
            <p:nvPr/>
          </p:nvCxnSpPr>
          <p:spPr bwMode="auto">
            <a:xfrm flipV="1">
              <a:off x="7884368" y="2319532"/>
              <a:ext cx="360040" cy="3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橢圓 14"/>
            <p:cNvSpPr/>
            <p:nvPr/>
          </p:nvSpPr>
          <p:spPr bwMode="auto">
            <a:xfrm>
              <a:off x="8293638" y="2029524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6" name="圖片 2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42" y="5888849"/>
            <a:ext cx="883054" cy="818832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8" name="文字方塊 27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1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9" name="圓角化對角線角落矩形 8"/>
          <p:cNvSpPr/>
          <p:nvPr/>
        </p:nvSpPr>
        <p:spPr bwMode="auto">
          <a:xfrm>
            <a:off x="395536" y="450912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510530" y="1526825"/>
            <a:ext cx="84937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題號</a:t>
            </a:r>
            <a:r>
              <a:rPr lang="en-US" altLang="zh-TW" sz="2800" dirty="0"/>
              <a:t>23</a:t>
            </a:r>
            <a:endParaRPr lang="zh-TW" altLang="zh-TW" sz="2800" dirty="0"/>
          </a:p>
          <a:p>
            <a:r>
              <a:rPr lang="x-none" altLang="zh-TW" sz="2800" dirty="0"/>
              <a:t>     下列哪四根木棒的長度可以圍成四邊形？</a:t>
            </a:r>
            <a:br>
              <a:rPr lang="x-none" altLang="zh-TW" sz="2800" dirty="0"/>
            </a:br>
            <a:r>
              <a:rPr lang="x-none" altLang="zh-TW" sz="2800" dirty="0"/>
              <a:t>① 60公分、18公分、16公分與14公分</a:t>
            </a:r>
            <a:br>
              <a:rPr lang="x-none" altLang="zh-TW" sz="2800" dirty="0"/>
            </a:br>
            <a:r>
              <a:rPr lang="x-none" altLang="zh-TW" sz="2800" dirty="0"/>
              <a:t>② 60公分、18公分、24公分與26公分</a:t>
            </a:r>
            <a:br>
              <a:rPr lang="x-none" altLang="zh-TW" sz="2800" dirty="0"/>
            </a:br>
            <a:r>
              <a:rPr lang="x-none" altLang="zh-TW" sz="2800" dirty="0"/>
              <a:t>③ 60公分、18公分、17公分與21公分</a:t>
            </a:r>
            <a:br>
              <a:rPr lang="x-none" altLang="zh-TW" sz="2800" dirty="0"/>
            </a:br>
            <a:r>
              <a:rPr lang="x-none" altLang="zh-TW" sz="2800" dirty="0"/>
              <a:t>④ 60公分、18公分、22公分與15公分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4401" y="5157192"/>
            <a:ext cx="8226056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5-s-02 </a:t>
            </a:r>
            <a:r>
              <a:rPr lang="zh-TW" altLang="en-US" sz="2800" dirty="0"/>
              <a:t>能透過操作，理解三角形任意兩邊和大於第三邊。</a:t>
            </a:r>
          </a:p>
        </p:txBody>
      </p:sp>
    </p:spTree>
    <p:extLst>
      <p:ext uri="{BB962C8B-B14F-4D97-AF65-F5344CB8AC3E}">
        <p14:creationId xmlns:p14="http://schemas.microsoft.com/office/powerpoint/2010/main" val="24341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3744416"/>
            <a:ext cx="9105588" cy="3284984"/>
            <a:chOff x="-40446" y="3573016"/>
            <a:chExt cx="9105588" cy="328498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445470" cy="2546702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319261" y="4005064"/>
              <a:ext cx="60200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2800" dirty="0"/>
                <a:t>本題在評量</a:t>
              </a:r>
              <a:r>
                <a:rPr lang="zh-TW" altLang="zh-TW" sz="2800" dirty="0" smtClean="0"/>
                <a:t>學生</a:t>
              </a:r>
              <a:r>
                <a:rPr lang="zh-TW" altLang="en-US" sz="2800" b="1" dirty="0">
                  <a:solidFill>
                    <a:srgbClr val="0000FF"/>
                  </a:solidFill>
                </a:rPr>
                <a:t>能由理解三角形任意兩邊和大於第三邊的關係，推演到四邊形任意三邊和大於第四邊的關係。</a:t>
              </a:r>
              <a:endParaRPr lang="zh-TW" altLang="en-US" sz="2800" dirty="0"/>
            </a:p>
          </p:txBody>
        </p:sp>
      </p:grpSp>
      <p:sp>
        <p:nvSpPr>
          <p:cNvPr id="15" name="文字方塊 14"/>
          <p:cNvSpPr txBox="1"/>
          <p:nvPr/>
        </p:nvSpPr>
        <p:spPr>
          <a:xfrm>
            <a:off x="503271" y="1071510"/>
            <a:ext cx="84937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題號</a:t>
            </a:r>
            <a:r>
              <a:rPr lang="en-US" altLang="zh-TW" sz="2800" dirty="0"/>
              <a:t>23</a:t>
            </a:r>
            <a:endParaRPr lang="zh-TW" altLang="zh-TW" sz="2800" dirty="0"/>
          </a:p>
          <a:p>
            <a:r>
              <a:rPr lang="x-none" altLang="zh-TW" sz="2800" dirty="0"/>
              <a:t>     下列哪四根木棒的長度可以圍成四邊形？</a:t>
            </a:r>
            <a:br>
              <a:rPr lang="x-none" altLang="zh-TW" sz="2800" dirty="0"/>
            </a:br>
            <a:r>
              <a:rPr lang="x-none" altLang="zh-TW" sz="2800" dirty="0"/>
              <a:t>① 60公分、18公分、16公分與14公分</a:t>
            </a:r>
            <a:br>
              <a:rPr lang="x-none" altLang="zh-TW" sz="2800" dirty="0"/>
            </a:br>
            <a:r>
              <a:rPr lang="x-none" altLang="zh-TW" sz="2800" dirty="0"/>
              <a:t>② 60公分、18公分、24公分與26公分</a:t>
            </a:r>
            <a:br>
              <a:rPr lang="x-none" altLang="zh-TW" sz="2800" dirty="0"/>
            </a:br>
            <a:r>
              <a:rPr lang="x-none" altLang="zh-TW" sz="2800" dirty="0"/>
              <a:t>③ 60公分、18公分、17公分與21公分</a:t>
            </a:r>
            <a:br>
              <a:rPr lang="x-none" altLang="zh-TW" sz="2800" dirty="0"/>
            </a:br>
            <a:r>
              <a:rPr lang="x-none" altLang="zh-TW" sz="2800" dirty="0"/>
              <a:t>④ 60公分、18公分、22公分與15公分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4454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41168"/>
            <a:ext cx="9144977" cy="1916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85650" y="1199709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sp>
        <p:nvSpPr>
          <p:cNvPr id="4" name="矩形 3"/>
          <p:cNvSpPr/>
          <p:nvPr/>
        </p:nvSpPr>
        <p:spPr>
          <a:xfrm>
            <a:off x="1797978" y="5114753"/>
            <a:ext cx="69127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結果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顯示</a:t>
            </a:r>
            <a:r>
              <a:rPr lang="zh-TW" altLang="en-US" sz="24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超過一半的學生無法理解可以圍成四邊形的邊長必須具備的條件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。在答對的比例中也可能部分學生是猜測，因為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個選項的邊形分布，容易發現只有選項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具備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邊和大於第</a:t>
            </a:r>
            <a:r>
              <a:rPr lang="en-US" altLang="zh-TW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TW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邊的關係。</a:t>
            </a:r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745" y="1720985"/>
            <a:ext cx="7276679" cy="33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437025" y="1929389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53" y="1717120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09615" y="3356992"/>
            <a:ext cx="8459509" cy="2913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/>
              <a:t>本題教學重點首先讓學生</a:t>
            </a:r>
            <a:r>
              <a:rPr lang="zh-TW" altLang="en-US" sz="3200" dirty="0">
                <a:solidFill>
                  <a:srgbClr val="0000FF"/>
                </a:solidFill>
              </a:rPr>
              <a:t>透過操作，理解理解三角形任意兩邊和大於第三邊的關係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/>
              <a:t>以</a:t>
            </a:r>
            <a:r>
              <a:rPr lang="zh-TW" altLang="en-US" sz="3200" dirty="0"/>
              <a:t>三角形邊長關係為基礎，協助學生發現四邊形邊長的關係，教學時可透過以下步驟幫助學生了解意義</a:t>
            </a:r>
            <a:r>
              <a:rPr lang="zh-TW" altLang="en-US" sz="3200" dirty="0" smtClean="0"/>
              <a:t>：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288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365018" y="146074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09" y="1338355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23528" y="2420888"/>
            <a:ext cx="8964488" cy="1741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200" dirty="0" smtClean="0"/>
              <a:t>步驟</a:t>
            </a:r>
            <a:r>
              <a:rPr lang="zh-TW" altLang="en-US" sz="3200" dirty="0"/>
              <a:t>一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pPr>
              <a:lnSpc>
                <a:spcPts val="4400"/>
              </a:lnSpc>
            </a:pPr>
            <a:r>
              <a:rPr lang="zh-TW" altLang="en-US" sz="3200" dirty="0" smtClean="0"/>
              <a:t>提供</a:t>
            </a:r>
            <a:r>
              <a:rPr lang="zh-TW" altLang="en-US" sz="3200" dirty="0"/>
              <a:t>三根木棒長度分別是</a:t>
            </a:r>
            <a:r>
              <a:rPr lang="en-US" altLang="zh-TW" sz="3200" dirty="0" err="1"/>
              <a:t>Acm</a:t>
            </a:r>
            <a:r>
              <a:rPr lang="zh-TW" altLang="en-US" sz="3200" dirty="0"/>
              <a:t>、</a:t>
            </a:r>
            <a:r>
              <a:rPr lang="en-US" altLang="zh-TW" sz="3200" dirty="0" err="1"/>
              <a:t>Bcm</a:t>
            </a:r>
            <a:r>
              <a:rPr lang="zh-TW" altLang="en-US" sz="3200" dirty="0"/>
              <a:t>、</a:t>
            </a:r>
            <a:r>
              <a:rPr lang="en-US" altLang="zh-TW" sz="3200" dirty="0" err="1"/>
              <a:t>Ccm</a:t>
            </a:r>
            <a:r>
              <a:rPr lang="zh-TW" altLang="en-US" sz="3200" dirty="0"/>
              <a:t>，供學生操作，判斷是否能圍成三角形。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377479"/>
            <a:ext cx="7855030" cy="2651921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4679202" y="1371942"/>
            <a:ext cx="2403884" cy="576128"/>
            <a:chOff x="2339752" y="3212912"/>
            <a:chExt cx="2403884" cy="576128"/>
          </a:xfrm>
        </p:grpSpPr>
        <p:grpSp>
          <p:nvGrpSpPr>
            <p:cNvPr id="16" name="群組 15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4" name="直線單箭頭接點 23"/>
              <p:cNvCxnSpPr>
                <a:stCxn id="25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5" name="橢圓 24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2" name="直線單箭頭接點 21"/>
              <p:cNvCxnSpPr>
                <a:stCxn id="2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3" name="橢圓 2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1" name="橢圓 20"/>
            <p:cNvSpPr/>
            <p:nvPr/>
          </p:nvSpPr>
          <p:spPr bwMode="auto">
            <a:xfrm>
              <a:off x="4167572" y="3212976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3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1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73" y="1357298"/>
            <a:ext cx="2961127" cy="1070287"/>
          </a:xfrm>
          <a:prstGeom prst="rect">
            <a:avLst/>
          </a:prstGeom>
        </p:spPr>
      </p:pic>
      <p:grpSp>
        <p:nvGrpSpPr>
          <p:cNvPr id="4" name="群組 12"/>
          <p:cNvGrpSpPr/>
          <p:nvPr/>
        </p:nvGrpSpPr>
        <p:grpSpPr>
          <a:xfrm>
            <a:off x="2000232" y="1142984"/>
            <a:ext cx="4276092" cy="576192"/>
            <a:chOff x="2339752" y="3212912"/>
            <a:chExt cx="4276092" cy="576192"/>
          </a:xfrm>
        </p:grpSpPr>
        <p:grpSp>
          <p:nvGrpSpPr>
            <p:cNvPr id="6" name="群組 15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5" name="直線單箭頭接點 24"/>
              <p:cNvCxnSpPr/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橢圓 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24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23" name="直線單箭頭接點 22"/>
              <p:cNvCxnSpPr>
                <a:stCxn id="2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4" name="橢圓 2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群組 27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21" name="直線單箭頭接點 20"/>
              <p:cNvCxnSpPr>
                <a:stCxn id="2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2" name="橢圓 2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群組 30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19" name="直線單箭頭接點 18"/>
              <p:cNvCxnSpPr>
                <a:stCxn id="2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0" name="橢圓 1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橢圓 17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283" t="25390" r="26976" b="32617"/>
          <a:stretch>
            <a:fillRect/>
          </a:stretch>
        </p:blipFill>
        <p:spPr bwMode="auto">
          <a:xfrm>
            <a:off x="92195" y="1857958"/>
            <a:ext cx="8908961" cy="45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文字方塊 26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711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73239" y="174783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38" y="1996161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2008" y="3258115"/>
            <a:ext cx="9071992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000" dirty="0"/>
              <a:t>步驟二</a:t>
            </a:r>
            <a:r>
              <a:rPr lang="zh-TW" altLang="en-US" sz="3000" dirty="0" smtClean="0"/>
              <a:t>：</a:t>
            </a:r>
            <a:endParaRPr lang="en-US" altLang="zh-TW" sz="3000" dirty="0" smtClean="0"/>
          </a:p>
          <a:p>
            <a:pPr>
              <a:lnSpc>
                <a:spcPts val="4400"/>
              </a:lnSpc>
            </a:pPr>
            <a:r>
              <a:rPr lang="zh-TW" altLang="en-US" sz="3000" dirty="0" smtClean="0"/>
              <a:t>學生</a:t>
            </a:r>
            <a:r>
              <a:rPr lang="zh-TW" altLang="en-US" sz="3000" dirty="0"/>
              <a:t>在操作過程中，引導學生發現三根木棒要能圍成三角形，必須符合兩根木棒和要大於第三根木棒長，如上圖</a:t>
            </a:r>
            <a:r>
              <a:rPr lang="en-US" altLang="zh-TW" sz="3000" dirty="0"/>
              <a:t>(1)A</a:t>
            </a:r>
            <a:r>
              <a:rPr lang="zh-TW" altLang="en-US" sz="3000" dirty="0"/>
              <a:t>＋</a:t>
            </a:r>
            <a:r>
              <a:rPr lang="en-US" altLang="zh-TW" sz="3000" dirty="0"/>
              <a:t>B&gt;C</a:t>
            </a:r>
            <a:r>
              <a:rPr lang="zh-TW" altLang="en-US" sz="3000" dirty="0"/>
              <a:t>的例子。而兩根短的長度和筆最長的短或相等則無法為出三角形，如上圖</a:t>
            </a:r>
            <a:r>
              <a:rPr lang="en-US" altLang="zh-TW" sz="3000" dirty="0"/>
              <a:t>(2)A</a:t>
            </a:r>
            <a:r>
              <a:rPr lang="zh-TW" altLang="en-US" sz="3000" dirty="0"/>
              <a:t>＋</a:t>
            </a:r>
            <a:r>
              <a:rPr lang="en-US" altLang="zh-TW" sz="3000" dirty="0"/>
              <a:t>B&lt;C</a:t>
            </a:r>
            <a:r>
              <a:rPr lang="zh-TW" altLang="en-US" sz="3000" dirty="0"/>
              <a:t>和圖</a:t>
            </a:r>
            <a:r>
              <a:rPr lang="en-US" altLang="zh-TW" sz="3000" dirty="0"/>
              <a:t>(3)A</a:t>
            </a:r>
            <a:r>
              <a:rPr lang="zh-TW" altLang="en-US" sz="3000" dirty="0"/>
              <a:t>＋</a:t>
            </a:r>
            <a:r>
              <a:rPr lang="en-US" altLang="zh-TW" sz="3000" dirty="0"/>
              <a:t>B=C</a:t>
            </a:r>
            <a:r>
              <a:rPr lang="zh-TW" altLang="en-US" sz="3000" dirty="0"/>
              <a:t>的例子</a:t>
            </a:r>
            <a:r>
              <a:rPr lang="zh-TW" altLang="en-US" sz="3000" dirty="0" smtClean="0"/>
              <a:t>。</a:t>
            </a:r>
            <a:endParaRPr lang="zh-TW" altLang="en-US" sz="3000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677" y="1814084"/>
            <a:ext cx="4895528" cy="1652770"/>
          </a:xfrm>
          <a:prstGeom prst="rect">
            <a:avLst/>
          </a:prstGeom>
        </p:spPr>
      </p:pic>
      <p:grpSp>
        <p:nvGrpSpPr>
          <p:cNvPr id="27" name="群組 26"/>
          <p:cNvGrpSpPr/>
          <p:nvPr/>
        </p:nvGrpSpPr>
        <p:grpSpPr>
          <a:xfrm>
            <a:off x="2489101" y="1189733"/>
            <a:ext cx="2403884" cy="576128"/>
            <a:chOff x="2339752" y="3212912"/>
            <a:chExt cx="2403884" cy="576128"/>
          </a:xfrm>
        </p:grpSpPr>
        <p:grpSp>
          <p:nvGrpSpPr>
            <p:cNvPr id="28" name="群組 27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3" name="直線單箭頭接點 32"/>
              <p:cNvCxnSpPr>
                <a:stCxn id="3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4" name="橢圓 3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9" name="群組 28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31" name="直線單箭頭接點 30"/>
              <p:cNvCxnSpPr>
                <a:stCxn id="3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2" name="橢圓 3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0" name="橢圓 29"/>
            <p:cNvSpPr/>
            <p:nvPr/>
          </p:nvSpPr>
          <p:spPr bwMode="auto">
            <a:xfrm>
              <a:off x="4167572" y="3212976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3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1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725057" y="208754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9" name="文字方塊 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97" y="2180864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83637" y="3501008"/>
            <a:ext cx="8007040" cy="178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000" dirty="0" smtClean="0"/>
              <a:t>步驟三：</a:t>
            </a:r>
            <a:endParaRPr lang="en-US" altLang="zh-TW" sz="3000" dirty="0" smtClean="0"/>
          </a:p>
          <a:p>
            <a:pPr>
              <a:lnSpc>
                <a:spcPts val="4400"/>
              </a:lnSpc>
            </a:pPr>
            <a:r>
              <a:rPr lang="zh-TW" altLang="en-US" sz="3000" dirty="0" smtClean="0"/>
              <a:t>由三角形任意兩邊和大於第三邊的關係，推演到四邊形中任意三邊的和大於第四邊的關係。</a:t>
            </a:r>
            <a:endParaRPr lang="zh-TW" altLang="en-US" sz="3000" dirty="0"/>
          </a:p>
        </p:txBody>
      </p:sp>
      <p:grpSp>
        <p:nvGrpSpPr>
          <p:cNvPr id="26" name="群組 25"/>
          <p:cNvGrpSpPr/>
          <p:nvPr/>
        </p:nvGrpSpPr>
        <p:grpSpPr>
          <a:xfrm>
            <a:off x="4821680" y="1852589"/>
            <a:ext cx="2403884" cy="576128"/>
            <a:chOff x="2339752" y="3212912"/>
            <a:chExt cx="2403884" cy="576128"/>
          </a:xfrm>
        </p:grpSpPr>
        <p:grpSp>
          <p:nvGrpSpPr>
            <p:cNvPr id="27" name="群組 26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2" name="直線單箭頭接點 31"/>
              <p:cNvCxnSpPr>
                <a:stCxn id="33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3" name="橢圓 32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30" name="直線單箭頭接點 29"/>
              <p:cNvCxnSpPr>
                <a:stCxn id="3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1" name="橢圓 3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9" name="橢圓 28"/>
            <p:cNvSpPr/>
            <p:nvPr/>
          </p:nvSpPr>
          <p:spPr bwMode="auto">
            <a:xfrm>
              <a:off x="4167572" y="3212976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rPr>
                <a:t>3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9" name="圖片 1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82" y="5535969"/>
            <a:ext cx="1198042" cy="11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3" name="文字方塊 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72008" y="1124744"/>
            <a:ext cx="9468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2800" dirty="0"/>
              <a:t>題號</a:t>
            </a:r>
            <a:r>
              <a:rPr lang="en-US" altLang="zh-TW" sz="2800" dirty="0"/>
              <a:t>25</a:t>
            </a:r>
            <a:endParaRPr lang="zh-TW" altLang="zh-TW" sz="2800" dirty="0"/>
          </a:p>
          <a:p>
            <a:r>
              <a:rPr lang="x-none" altLang="zh-TW" sz="2800" u="sng" dirty="0" smtClean="0"/>
              <a:t>四年甲班</a:t>
            </a:r>
            <a:r>
              <a:rPr lang="x-none" altLang="zh-TW" sz="2800" dirty="0" smtClean="0"/>
              <a:t>第一組同學輪流測量</a:t>
            </a:r>
            <a:r>
              <a:rPr lang="x-none" altLang="zh-TW" sz="2800" dirty="0"/>
              <a:t>10月12日不同時刻的氣溫，</a:t>
            </a:r>
            <a:br>
              <a:rPr lang="x-none" altLang="zh-TW" sz="2800" dirty="0"/>
            </a:br>
            <a:r>
              <a:rPr lang="x-none" altLang="zh-TW" sz="2800" dirty="0"/>
              <a:t>結果如右表，為了方便看出當</a:t>
            </a:r>
            <a:br>
              <a:rPr lang="x-none" altLang="zh-TW" sz="2800" dirty="0"/>
            </a:br>
            <a:r>
              <a:rPr lang="x-none" altLang="zh-TW" sz="2800" dirty="0"/>
              <a:t>天氣溫的變化，將右表繪製成</a:t>
            </a:r>
            <a:br>
              <a:rPr lang="x-none" altLang="zh-TW" sz="2800" dirty="0"/>
            </a:br>
            <a:r>
              <a:rPr lang="x-none" altLang="zh-TW" sz="2800" dirty="0"/>
              <a:t>折線圖，下列哪一個是當天</a:t>
            </a:r>
            <a:r>
              <a:rPr lang="zh-TW" altLang="zh-TW" sz="2800" dirty="0"/>
              <a:t>從</a:t>
            </a:r>
            <a:r>
              <a:rPr lang="x-none" altLang="zh-TW" sz="2800" dirty="0"/>
              <a:t/>
            </a:r>
            <a:br>
              <a:rPr lang="x-none" altLang="zh-TW" sz="2800" dirty="0"/>
            </a:br>
            <a:r>
              <a:rPr lang="zh-TW" altLang="zh-TW" sz="2800" dirty="0"/>
              <a:t>早到晚</a:t>
            </a:r>
            <a:r>
              <a:rPr lang="x-none" altLang="zh-TW" sz="2800" dirty="0"/>
              <a:t>氣溫變化的折線圖？</a:t>
            </a:r>
            <a:endParaRPr lang="zh-TW" altLang="zh-TW" sz="2800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423" y="3042734"/>
            <a:ext cx="4849685" cy="38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10" name="圖片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t="25327" r="25435" b="21886"/>
          <a:stretch>
            <a:fillRect/>
          </a:stretch>
        </p:blipFill>
        <p:spPr bwMode="auto">
          <a:xfrm>
            <a:off x="82714" y="1268760"/>
            <a:ext cx="3782060" cy="2684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14589" r="20621" b="20107"/>
          <a:stretch>
            <a:fillRect/>
          </a:stretch>
        </p:blipFill>
        <p:spPr bwMode="auto">
          <a:xfrm>
            <a:off x="5102318" y="1162314"/>
            <a:ext cx="3782060" cy="267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2595" y="4132125"/>
            <a:ext cx="3779848" cy="266418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26" y="4132125"/>
            <a:ext cx="3779848" cy="266418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3864774" y="3501008"/>
            <a:ext cx="50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767986" y="3527790"/>
            <a:ext cx="50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767986" y="6467948"/>
            <a:ext cx="508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779912" y="6031949"/>
            <a:ext cx="68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4/10</a:t>
            </a:r>
            <a:endParaRPr lang="zh-TW" altLang="en-US" dirty="0"/>
          </a:p>
        </p:txBody>
      </p:sp>
      <p:pic>
        <p:nvPicPr>
          <p:cNvPr id="16" name="圖片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636" y="137319"/>
            <a:ext cx="868208" cy="805066"/>
          </a:xfrm>
          <a:prstGeom prst="rect">
            <a:avLst/>
          </a:prstGeom>
        </p:spPr>
      </p:pic>
      <p:grpSp>
        <p:nvGrpSpPr>
          <p:cNvPr id="19" name="群組 18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0" name="文字方塊 19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1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08520" y="3604305"/>
            <a:ext cx="8788910" cy="3284984"/>
            <a:chOff x="-40446" y="3573016"/>
            <a:chExt cx="8788910" cy="3284984"/>
          </a:xfrm>
        </p:grpSpPr>
        <p:grpSp>
          <p:nvGrpSpPr>
            <p:cNvPr id="10" name="群組 9"/>
            <p:cNvGrpSpPr/>
            <p:nvPr/>
          </p:nvGrpSpPr>
          <p:grpSpPr>
            <a:xfrm>
              <a:off x="-40446" y="4450279"/>
              <a:ext cx="2316289" cy="2407721"/>
              <a:chOff x="-40446" y="4450279"/>
              <a:chExt cx="2316289" cy="2407721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0446" y="4450279"/>
                <a:ext cx="2316289" cy="2407721"/>
              </a:xfrm>
              <a:prstGeom prst="rect">
                <a:avLst/>
              </a:prstGeom>
            </p:spPr>
          </p:pic>
          <p:sp>
            <p:nvSpPr>
              <p:cNvPr id="7" name="矩形 6"/>
              <p:cNvSpPr/>
              <p:nvPr/>
            </p:nvSpPr>
            <p:spPr>
              <a:xfrm rot="21390572">
                <a:off x="683421" y="5619412"/>
                <a:ext cx="128342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Plain">
                  <a:avLst/>
                </a:prstTxWarp>
                <a:spAutoFit/>
              </a:bodyPr>
              <a:lstStyle/>
              <a:p>
                <a:pPr algn="ctr"/>
                <a:r>
                  <a:rPr lang="zh-TW" altLang="en-US" sz="2400" dirty="0" smtClean="0">
                    <a:ln w="18415" cmpd="sng">
                      <a:noFill/>
                      <a:prstDash val="solid"/>
                    </a:ln>
                    <a:solidFill>
                      <a:srgbClr val="0000CC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評量重點</a:t>
                </a:r>
                <a:endParaRPr lang="zh-TW" altLang="en-US" sz="2400" dirty="0">
                  <a:ln w="18415" cmpd="sng">
                    <a:noFill/>
                    <a:prstDash val="solid"/>
                  </a:ln>
                  <a:solidFill>
                    <a:srgbClr val="0000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sp>
          <p:nvSpPr>
            <p:cNvPr id="5" name="雲朵形圖說文字 4"/>
            <p:cNvSpPr/>
            <p:nvPr/>
          </p:nvSpPr>
          <p:spPr bwMode="auto">
            <a:xfrm>
              <a:off x="1619672" y="3573016"/>
              <a:ext cx="7128792" cy="2160240"/>
            </a:xfrm>
            <a:prstGeom prst="cloudCallout">
              <a:avLst>
                <a:gd name="adj1" fmla="val -41897"/>
                <a:gd name="adj2" fmla="val 56369"/>
              </a:avLst>
            </a:prstGeom>
            <a:solidFill>
              <a:srgbClr val="FFC000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>
                <a:lnSpc>
                  <a:spcPct val="150000"/>
                </a:lnSpc>
              </a:pPr>
              <a:endParaRPr kumimoji="0" lang="zh-TW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2423225" y="3799056"/>
              <a:ext cx="6020015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zh-TW" altLang="zh-TW" sz="2800" dirty="0"/>
                <a:t>本題在評量</a:t>
              </a:r>
              <a:r>
                <a:rPr lang="zh-TW" altLang="zh-TW" sz="2800" dirty="0" smtClean="0"/>
                <a:t>學生</a:t>
              </a:r>
              <a:r>
                <a:rPr lang="zh-TW" altLang="en-US" sz="2800" b="1" dirty="0">
                  <a:solidFill>
                    <a:srgbClr val="0000FF"/>
                  </a:solidFill>
                </a:rPr>
                <a:t>能將表所記錄的資訊，繪製成折線圖符合從早到晚氣溫變化的時間序列性次序。</a:t>
              </a:r>
              <a:endParaRPr lang="zh-TW" altLang="en-US" sz="2800" dirty="0"/>
            </a:p>
          </p:txBody>
        </p:sp>
      </p:grpSp>
      <p:sp>
        <p:nvSpPr>
          <p:cNvPr id="16" name="圓角化對角線角落矩形 15"/>
          <p:cNvSpPr/>
          <p:nvPr/>
        </p:nvSpPr>
        <p:spPr bwMode="auto">
          <a:xfrm>
            <a:off x="203419" y="1651356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評量指標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02483" y="2502505"/>
            <a:ext cx="8226056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5-d-03 </a:t>
            </a:r>
            <a:r>
              <a:rPr lang="zh-TW" altLang="zh-TW" sz="2800" dirty="0"/>
              <a:t>能整理有序資料，並繪製成折線圖。</a:t>
            </a:r>
            <a:endParaRPr lang="zh-TW" altLang="en-US" sz="28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9" name="文字方塊 18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8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013177"/>
            <a:ext cx="9204735" cy="155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1289692">
            <a:off x="173675" y="1268760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3500000" scaled="1"/>
            <a:tileRect/>
          </a:gra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檢測結果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sp>
        <p:nvSpPr>
          <p:cNvPr id="4" name="矩形 3"/>
          <p:cNvSpPr/>
          <p:nvPr/>
        </p:nvSpPr>
        <p:spPr>
          <a:xfrm>
            <a:off x="1775977" y="5157192"/>
            <a:ext cx="71885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由低通過率顯示有</a:t>
            </a:r>
            <a:r>
              <a:rPr lang="en-US" altLang="zh-TW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78%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sz="280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學生尚無法將此統計表轉化成為正確的統計圖形</a:t>
            </a:r>
            <a:r>
              <a:rPr lang="zh-TW" alt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sz="28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297" y="1556792"/>
            <a:ext cx="6951516" cy="3257525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4" name="文字方塊 13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16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365017" y="1392095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16" y="1162980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1727" y="2229664"/>
            <a:ext cx="8964488" cy="4606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zh-TW" altLang="en-US" sz="3200" dirty="0"/>
              <a:t>本題的教學重點有兩個</a:t>
            </a:r>
            <a:r>
              <a:rPr lang="zh-TW" altLang="en-US" sz="3200" dirty="0" smtClean="0"/>
              <a:t>層次：</a:t>
            </a:r>
            <a:endParaRPr lang="en-US" altLang="zh-TW" sz="3200" dirty="0" smtClean="0"/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0000FF"/>
                </a:solidFill>
              </a:rPr>
              <a:t>層次</a:t>
            </a:r>
            <a:r>
              <a:rPr lang="zh-TW" altLang="en-US" sz="3200" dirty="0">
                <a:solidFill>
                  <a:srgbClr val="0000FF"/>
                </a:solidFill>
              </a:rPr>
              <a:t>一在於能報讀</a:t>
            </a:r>
            <a:r>
              <a:rPr lang="zh-TW" altLang="en-US" sz="3200" dirty="0" smtClean="0">
                <a:solidFill>
                  <a:srgbClr val="0000FF"/>
                </a:solidFill>
              </a:rPr>
              <a:t>統計表。</a:t>
            </a:r>
            <a:endParaRPr lang="en-US" altLang="zh-TW" sz="32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ts val="4400"/>
              </a:lnSpc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rgbClr val="0000FF"/>
                </a:solidFill>
              </a:rPr>
              <a:t>層次</a:t>
            </a:r>
            <a:r>
              <a:rPr lang="zh-TW" altLang="en-US" sz="3200" dirty="0">
                <a:solidFill>
                  <a:srgbClr val="0000FF"/>
                </a:solidFill>
              </a:rPr>
              <a:t>二能將表中紀錄的資訊整理成有序資料，並繪製成折線圖</a:t>
            </a:r>
            <a:r>
              <a:rPr lang="zh-TW" altLang="en-US" sz="3200" dirty="0" smtClean="0">
                <a:solidFill>
                  <a:srgbClr val="0000FF"/>
                </a:solidFill>
              </a:rPr>
              <a:t>。</a:t>
            </a:r>
            <a:endParaRPr lang="en-US" altLang="zh-TW" sz="3200" dirty="0" smtClean="0">
              <a:solidFill>
                <a:srgbClr val="0000FF"/>
              </a:solidFill>
            </a:endParaRPr>
          </a:p>
          <a:p>
            <a:pPr>
              <a:lnSpc>
                <a:spcPts val="4400"/>
              </a:lnSpc>
            </a:pPr>
            <a:r>
              <a:rPr lang="zh-TW" altLang="en-US" sz="3200" dirty="0" smtClean="0"/>
              <a:t>教學</a:t>
            </a:r>
            <a:r>
              <a:rPr lang="zh-TW" altLang="en-US" sz="3200" dirty="0"/>
              <a:t>時先引導學生如何閱讀表中的資料，並讓學生能發現表中的紀錄方式是按學生甲、乙、丙、丁、戊的順序排序，沒有按當日時刻的先後次序紀錄。教學時可透過以下步驟幫助學生了解</a:t>
            </a:r>
            <a:r>
              <a:rPr lang="zh-TW" altLang="en-US" sz="3200" dirty="0" smtClean="0"/>
              <a:t>意義</a:t>
            </a:r>
            <a:endParaRPr lang="zh-TW" altLang="en-US" sz="32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3" name="文字方塊 12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7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569607" y="1957032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45032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9552" y="3429000"/>
            <a:ext cx="7956376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3200" dirty="0"/>
              <a:t>步驟一</a:t>
            </a:r>
            <a:r>
              <a:rPr lang="zh-TW" altLang="zh-TW" sz="3200" dirty="0" smtClean="0"/>
              <a:t>：</a:t>
            </a:r>
            <a:endParaRPr lang="en-US" altLang="zh-TW" sz="3200" dirty="0" smtClean="0"/>
          </a:p>
          <a:p>
            <a:r>
              <a:rPr lang="zh-TW" altLang="zh-TW" sz="3200" dirty="0" smtClean="0"/>
              <a:t>引導</a:t>
            </a:r>
            <a:r>
              <a:rPr lang="zh-TW" altLang="zh-TW" sz="3200" dirty="0"/>
              <a:t>學生先確定題目要繪製成折線圖的標題為「當天從早到晚氣溫</a:t>
            </a:r>
            <a:r>
              <a:rPr lang="zh-TW" altLang="zh-TW" sz="3200" dirty="0" smtClean="0"/>
              <a:t>變化</a:t>
            </a:r>
            <a:r>
              <a:rPr lang="zh-TW" altLang="zh-TW" sz="3200" dirty="0"/>
              <a:t>的折線圖</a:t>
            </a:r>
            <a:r>
              <a:rPr lang="zh-TW" altLang="zh-TW" sz="3200" dirty="0" smtClean="0"/>
              <a:t>」因此</a:t>
            </a:r>
            <a:r>
              <a:rPr lang="zh-TW" altLang="zh-TW" sz="3200" dirty="0"/>
              <a:t>先溝通圖形的</a:t>
            </a:r>
            <a:r>
              <a:rPr lang="zh-TW" altLang="zh-TW" sz="3200" dirty="0">
                <a:solidFill>
                  <a:srgbClr val="0000FF"/>
                </a:solidFill>
              </a:rPr>
              <a:t>橫軸為當日</a:t>
            </a:r>
            <a:r>
              <a:rPr lang="zh-TW" altLang="zh-TW" sz="3200" u="sng" dirty="0">
                <a:solidFill>
                  <a:srgbClr val="0000FF"/>
                </a:solidFill>
              </a:rPr>
              <a:t>從早到晚</a:t>
            </a:r>
            <a:r>
              <a:rPr lang="zh-TW" altLang="zh-TW" sz="3200" dirty="0">
                <a:solidFill>
                  <a:srgbClr val="0000FF"/>
                </a:solidFill>
              </a:rPr>
              <a:t>的時刻</a:t>
            </a:r>
            <a:r>
              <a:rPr lang="zh-TW" altLang="zh-TW" sz="3200" dirty="0" smtClean="0">
                <a:solidFill>
                  <a:srgbClr val="0000FF"/>
                </a:solidFill>
              </a:rPr>
              <a:t>序</a:t>
            </a:r>
            <a:r>
              <a:rPr lang="zh-TW" altLang="zh-TW" sz="3200" dirty="0" smtClean="0"/>
              <a:t>，</a:t>
            </a:r>
            <a:r>
              <a:rPr lang="zh-TW" altLang="zh-TW" sz="3200" dirty="0" smtClean="0">
                <a:solidFill>
                  <a:srgbClr val="0000FF"/>
                </a:solidFill>
              </a:rPr>
              <a:t>縱軸</a:t>
            </a:r>
            <a:r>
              <a:rPr lang="zh-TW" altLang="zh-TW" sz="3200" dirty="0">
                <a:solidFill>
                  <a:srgbClr val="0000FF"/>
                </a:solidFill>
              </a:rPr>
              <a:t>為各時刻所對應的氣溫</a:t>
            </a:r>
            <a:r>
              <a:rPr lang="zh-TW" altLang="zh-TW" sz="3200" dirty="0" smtClean="0"/>
              <a:t>。</a:t>
            </a:r>
            <a:endParaRPr lang="zh-TW" altLang="zh-TW" sz="3200" dirty="0"/>
          </a:p>
        </p:txBody>
      </p:sp>
      <p:grpSp>
        <p:nvGrpSpPr>
          <p:cNvPr id="31" name="群組 30"/>
          <p:cNvGrpSpPr/>
          <p:nvPr/>
        </p:nvGrpSpPr>
        <p:grpSpPr>
          <a:xfrm>
            <a:off x="4475838" y="1955732"/>
            <a:ext cx="1484548" cy="576128"/>
            <a:chOff x="2339752" y="3212912"/>
            <a:chExt cx="1484548" cy="576128"/>
          </a:xfrm>
        </p:grpSpPr>
        <p:grpSp>
          <p:nvGrpSpPr>
            <p:cNvPr id="32" name="群組 31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8" name="直線單箭頭接點 37"/>
              <p:cNvCxnSpPr>
                <a:stCxn id="39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9" name="橢圓 38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accent4"/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6" name="橢圓 35"/>
            <p:cNvSpPr/>
            <p:nvPr/>
          </p:nvSpPr>
          <p:spPr bwMode="auto">
            <a:xfrm>
              <a:off x="3248236" y="3212912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2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17" name="文字方塊 16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37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 rot="20783076">
            <a:off x="104990" y="1812059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rgbClr val="FF3300"/>
                </a:solidFill>
              </a:rPr>
              <a:t>分析者：陳沅</a:t>
            </a:r>
          </a:p>
        </p:txBody>
      </p:sp>
      <p:pic>
        <p:nvPicPr>
          <p:cNvPr id="5" name="圖片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35" y="1538278"/>
            <a:ext cx="2961127" cy="107028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3510" y="2612534"/>
            <a:ext cx="8952705" cy="4031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zh-TW" sz="3200" dirty="0" smtClean="0"/>
              <a:t>步驟</a:t>
            </a:r>
            <a:r>
              <a:rPr lang="zh-TW" altLang="zh-TW" sz="3200" dirty="0"/>
              <a:t>二</a:t>
            </a:r>
            <a:r>
              <a:rPr lang="zh-TW" altLang="zh-TW" sz="3200" dirty="0" smtClean="0"/>
              <a:t>：</a:t>
            </a:r>
            <a:endParaRPr lang="en-US" altLang="zh-TW" sz="3200" dirty="0" smtClean="0"/>
          </a:p>
          <a:p>
            <a:r>
              <a:rPr lang="zh-TW" altLang="zh-TW" sz="3200" dirty="0" smtClean="0"/>
              <a:t>引導</a:t>
            </a:r>
            <a:r>
              <a:rPr lang="zh-TW" altLang="zh-TW" sz="3200" dirty="0"/>
              <a:t>學生由表中發現當日觀察氣溫分別是那些時刻？</a:t>
            </a:r>
          </a:p>
          <a:p>
            <a:r>
              <a:rPr lang="en-US" altLang="zh-TW" sz="3200" dirty="0"/>
              <a:t>  </a:t>
            </a:r>
            <a:r>
              <a:rPr lang="en-US" altLang="zh-TW" sz="3200" dirty="0" smtClean="0">
                <a:solidFill>
                  <a:srgbClr val="FF0000"/>
                </a:solidFill>
              </a:rPr>
              <a:t>12:00 </a:t>
            </a:r>
            <a:r>
              <a:rPr lang="zh-TW" altLang="zh-TW" sz="3200" dirty="0">
                <a:solidFill>
                  <a:srgbClr val="FF0000"/>
                </a:solidFill>
              </a:rPr>
              <a:t>、</a:t>
            </a:r>
            <a:r>
              <a:rPr lang="en-US" altLang="zh-TW" sz="3200" dirty="0">
                <a:solidFill>
                  <a:srgbClr val="FF0000"/>
                </a:solidFill>
              </a:rPr>
              <a:t>10</a:t>
            </a:r>
            <a:r>
              <a:rPr lang="zh-TW" altLang="zh-TW" sz="3200" dirty="0">
                <a:solidFill>
                  <a:srgbClr val="FF0000"/>
                </a:solidFill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</a:rPr>
              <a:t>00 </a:t>
            </a:r>
            <a:r>
              <a:rPr lang="zh-TW" altLang="zh-TW" sz="3200" dirty="0">
                <a:solidFill>
                  <a:srgbClr val="FF0000"/>
                </a:solidFill>
              </a:rPr>
              <a:t>、</a:t>
            </a:r>
            <a:r>
              <a:rPr lang="en-US" altLang="zh-TW" sz="3200" dirty="0">
                <a:solidFill>
                  <a:srgbClr val="FF0000"/>
                </a:solidFill>
              </a:rPr>
              <a:t>14</a:t>
            </a:r>
            <a:r>
              <a:rPr lang="zh-TW" altLang="zh-TW" sz="3200" dirty="0">
                <a:solidFill>
                  <a:srgbClr val="FF0000"/>
                </a:solidFill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</a:rPr>
              <a:t>00</a:t>
            </a:r>
            <a:r>
              <a:rPr lang="zh-TW" altLang="zh-TW" sz="3200" dirty="0">
                <a:solidFill>
                  <a:srgbClr val="FF0000"/>
                </a:solidFill>
              </a:rPr>
              <a:t>、</a:t>
            </a:r>
            <a:r>
              <a:rPr lang="en-US" altLang="zh-TW" sz="3200" dirty="0">
                <a:solidFill>
                  <a:srgbClr val="FF0000"/>
                </a:solidFill>
              </a:rPr>
              <a:t>08</a:t>
            </a:r>
            <a:r>
              <a:rPr lang="zh-TW" altLang="zh-TW" sz="3200" dirty="0">
                <a:solidFill>
                  <a:srgbClr val="FF0000"/>
                </a:solidFill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</a:rPr>
              <a:t>00</a:t>
            </a:r>
            <a:r>
              <a:rPr lang="zh-TW" altLang="zh-TW" sz="3200" dirty="0">
                <a:solidFill>
                  <a:srgbClr val="FF0000"/>
                </a:solidFill>
              </a:rPr>
              <a:t>、</a:t>
            </a:r>
            <a:r>
              <a:rPr lang="en-US" altLang="zh-TW" sz="3200" dirty="0">
                <a:solidFill>
                  <a:srgbClr val="FF0000"/>
                </a:solidFill>
              </a:rPr>
              <a:t>16</a:t>
            </a:r>
            <a:r>
              <a:rPr lang="zh-TW" altLang="zh-TW" sz="3200" dirty="0">
                <a:solidFill>
                  <a:srgbClr val="FF0000"/>
                </a:solidFill>
              </a:rPr>
              <a:t>：</a:t>
            </a:r>
            <a:r>
              <a:rPr lang="en-US" altLang="zh-TW" sz="3200" dirty="0">
                <a:solidFill>
                  <a:srgbClr val="FF0000"/>
                </a:solidFill>
              </a:rPr>
              <a:t>00</a:t>
            </a:r>
            <a:endParaRPr lang="zh-TW" altLang="zh-TW" sz="3200" dirty="0">
              <a:solidFill>
                <a:srgbClr val="FF0000"/>
              </a:solidFill>
            </a:endParaRPr>
          </a:p>
          <a:p>
            <a:r>
              <a:rPr lang="en-US" altLang="zh-TW" sz="3200" dirty="0"/>
              <a:t>      </a:t>
            </a:r>
            <a:r>
              <a:rPr lang="zh-TW" altLang="zh-TW" sz="3200" dirty="0" smtClean="0"/>
              <a:t>請</a:t>
            </a:r>
            <a:r>
              <a:rPr lang="zh-TW" altLang="zh-TW" sz="3200" dirty="0"/>
              <a:t>學生將當日的時刻序重新排列成有序</a:t>
            </a:r>
            <a:r>
              <a:rPr lang="zh-TW" altLang="zh-TW" sz="3200" dirty="0" smtClean="0"/>
              <a:t>資料</a:t>
            </a:r>
            <a:endParaRPr lang="en-US" altLang="zh-TW" sz="3200" dirty="0" smtClean="0"/>
          </a:p>
          <a:p>
            <a:endParaRPr lang="en-US" altLang="zh-TW" sz="3200" dirty="0"/>
          </a:p>
          <a:p>
            <a:r>
              <a:rPr lang="en-US" altLang="zh-TW" sz="3200" dirty="0">
                <a:solidFill>
                  <a:srgbClr val="0000FF"/>
                </a:solidFill>
              </a:rPr>
              <a:t>12:00 </a:t>
            </a:r>
            <a:r>
              <a:rPr lang="zh-TW" altLang="en-US" sz="3200" dirty="0" smtClean="0">
                <a:solidFill>
                  <a:srgbClr val="0000FF"/>
                </a:solidFill>
              </a:rPr>
              <a:t>    </a:t>
            </a:r>
            <a:r>
              <a:rPr lang="en-US" altLang="zh-TW" sz="3200" dirty="0" smtClean="0">
                <a:solidFill>
                  <a:srgbClr val="0000FF"/>
                </a:solidFill>
              </a:rPr>
              <a:t>10</a:t>
            </a:r>
            <a:r>
              <a:rPr lang="zh-TW" altLang="zh-TW" sz="3200" dirty="0">
                <a:solidFill>
                  <a:srgbClr val="0000FF"/>
                </a:solidFill>
              </a:rPr>
              <a:t>：</a:t>
            </a:r>
            <a:r>
              <a:rPr lang="en-US" altLang="zh-TW" sz="3200" dirty="0" smtClean="0">
                <a:solidFill>
                  <a:srgbClr val="0000FF"/>
                </a:solidFill>
              </a:rPr>
              <a:t>00</a:t>
            </a:r>
            <a:r>
              <a:rPr lang="zh-TW" altLang="en-US" sz="3200" dirty="0" smtClean="0">
                <a:solidFill>
                  <a:srgbClr val="0000FF"/>
                </a:solidFill>
              </a:rPr>
              <a:t>     </a:t>
            </a:r>
            <a:r>
              <a:rPr lang="en-US" altLang="zh-TW" sz="3200" dirty="0" smtClean="0">
                <a:solidFill>
                  <a:srgbClr val="0000FF"/>
                </a:solidFill>
              </a:rPr>
              <a:t>14</a:t>
            </a:r>
            <a:r>
              <a:rPr lang="zh-TW" altLang="zh-TW" sz="3200" dirty="0">
                <a:solidFill>
                  <a:srgbClr val="0000FF"/>
                </a:solidFill>
              </a:rPr>
              <a:t>：</a:t>
            </a:r>
            <a:r>
              <a:rPr lang="en-US" altLang="zh-TW" sz="3200" dirty="0" smtClean="0">
                <a:solidFill>
                  <a:srgbClr val="0000FF"/>
                </a:solidFill>
              </a:rPr>
              <a:t>00</a:t>
            </a:r>
            <a:r>
              <a:rPr lang="zh-TW" altLang="en-US" sz="3200" dirty="0" smtClean="0">
                <a:solidFill>
                  <a:srgbClr val="0000FF"/>
                </a:solidFill>
              </a:rPr>
              <a:t>     </a:t>
            </a:r>
            <a:r>
              <a:rPr lang="en-US" altLang="zh-TW" sz="3200" dirty="0" smtClean="0">
                <a:solidFill>
                  <a:srgbClr val="0000FF"/>
                </a:solidFill>
              </a:rPr>
              <a:t>08</a:t>
            </a:r>
            <a:r>
              <a:rPr lang="zh-TW" altLang="zh-TW" sz="3200" dirty="0">
                <a:solidFill>
                  <a:srgbClr val="0000FF"/>
                </a:solidFill>
              </a:rPr>
              <a:t>：</a:t>
            </a:r>
            <a:r>
              <a:rPr lang="en-US" altLang="zh-TW" sz="3200" dirty="0" smtClean="0">
                <a:solidFill>
                  <a:srgbClr val="0000FF"/>
                </a:solidFill>
              </a:rPr>
              <a:t>00</a:t>
            </a:r>
            <a:r>
              <a:rPr lang="zh-TW" altLang="en-US" sz="3200" dirty="0" smtClean="0">
                <a:solidFill>
                  <a:srgbClr val="0000FF"/>
                </a:solidFill>
              </a:rPr>
              <a:t>     </a:t>
            </a:r>
            <a:r>
              <a:rPr lang="en-US" altLang="zh-TW" sz="3200" dirty="0" smtClean="0">
                <a:solidFill>
                  <a:srgbClr val="0000FF"/>
                </a:solidFill>
              </a:rPr>
              <a:t>16</a:t>
            </a:r>
            <a:r>
              <a:rPr lang="zh-TW" altLang="zh-TW" sz="3200" dirty="0">
                <a:solidFill>
                  <a:srgbClr val="0000FF"/>
                </a:solidFill>
              </a:rPr>
              <a:t>：</a:t>
            </a:r>
            <a:r>
              <a:rPr lang="en-US" altLang="zh-TW" sz="3200" dirty="0">
                <a:solidFill>
                  <a:srgbClr val="0000FF"/>
                </a:solidFill>
              </a:rPr>
              <a:t>00</a:t>
            </a:r>
            <a:endParaRPr lang="en-US" altLang="zh-TW" sz="3200" dirty="0" smtClean="0">
              <a:solidFill>
                <a:srgbClr val="0000FF"/>
              </a:solidFill>
            </a:endParaRPr>
          </a:p>
          <a:p>
            <a:endParaRPr lang="zh-TW" altLang="zh-TW" sz="3200" dirty="0"/>
          </a:p>
        </p:txBody>
      </p:sp>
      <p:sp>
        <p:nvSpPr>
          <p:cNvPr id="12" name="向右箭號 11"/>
          <p:cNvSpPr/>
          <p:nvPr/>
        </p:nvSpPr>
        <p:spPr>
          <a:xfrm>
            <a:off x="1407524" y="5805264"/>
            <a:ext cx="364697" cy="5111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向右箭號 16"/>
          <p:cNvSpPr/>
          <p:nvPr/>
        </p:nvSpPr>
        <p:spPr>
          <a:xfrm>
            <a:off x="3309531" y="5808657"/>
            <a:ext cx="364697" cy="5111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5072013" y="5865747"/>
            <a:ext cx="364697" cy="5111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6995823" y="5812051"/>
            <a:ext cx="364697" cy="5111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grpSp>
        <p:nvGrpSpPr>
          <p:cNvPr id="34" name="群組 33"/>
          <p:cNvGrpSpPr/>
          <p:nvPr/>
        </p:nvGrpSpPr>
        <p:grpSpPr>
          <a:xfrm>
            <a:off x="4329739" y="1315710"/>
            <a:ext cx="1484548" cy="576128"/>
            <a:chOff x="2339752" y="3212912"/>
            <a:chExt cx="1484548" cy="576128"/>
          </a:xfrm>
        </p:grpSpPr>
        <p:grpSp>
          <p:nvGrpSpPr>
            <p:cNvPr id="35" name="群組 34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8" name="直線單箭頭接點 37"/>
              <p:cNvCxnSpPr>
                <a:stCxn id="39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9" name="橢圓 38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6" name="橢圓 35"/>
            <p:cNvSpPr/>
            <p:nvPr/>
          </p:nvSpPr>
          <p:spPr bwMode="auto">
            <a:xfrm>
              <a:off x="3248236" y="3212912"/>
              <a:ext cx="576064" cy="576064"/>
            </a:xfrm>
            <a:prstGeom prst="ellipse">
              <a:avLst/>
            </a:prstGeom>
            <a:solidFill>
              <a:srgbClr val="92D05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Arial" charset="0"/>
                </a:rPr>
                <a:t>2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0" name="圖片 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3" y="1257985"/>
            <a:ext cx="1198042" cy="1110912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3491880" y="137319"/>
            <a:ext cx="5524325" cy="465634"/>
            <a:chOff x="3491880" y="137319"/>
            <a:chExt cx="5524325" cy="465634"/>
          </a:xfrm>
        </p:grpSpPr>
        <p:sp>
          <p:nvSpPr>
            <p:cNvPr id="22" name="文字方塊 21"/>
            <p:cNvSpPr txBox="1"/>
            <p:nvPr/>
          </p:nvSpPr>
          <p:spPr>
            <a:xfrm>
              <a:off x="3491880" y="137319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概念理解</a:t>
              </a:r>
              <a:endPara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365159" y="141288"/>
              <a:ext cx="1762482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程序執行</a:t>
              </a:r>
              <a:endParaRPr lang="zh-TW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7253723" y="141288"/>
              <a:ext cx="1762482" cy="461665"/>
            </a:xfrm>
            <a:prstGeom prst="rect">
              <a:avLst/>
            </a:prstGeom>
            <a:solidFill>
              <a:srgbClr val="FF0000"/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dist"/>
              <a:r>
                <a:rPr lang="zh-TW" altLang="en-US" sz="240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解題與思考</a:t>
              </a:r>
              <a:endParaRPr lang="zh-TW" alt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6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台南市國教輔導團國小數學組</a:t>
            </a:r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2555776" y="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接下來？</a:t>
            </a:r>
            <a:r>
              <a:rPr lang="zh-TW" altLang="en-US" sz="4000" dirty="0" smtClean="0">
                <a:latin typeface="標楷體" panose="03000509000000000000" pitchFamily="65" charset="-120"/>
              </a:rPr>
              <a:t>－代結語</a:t>
            </a:r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107504" y="1022868"/>
            <a:ext cx="90190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00FF"/>
                </a:solidFill>
              </a:rPr>
              <a:t>找資源</a:t>
            </a:r>
            <a:endParaRPr lang="en-US" altLang="zh-TW" sz="3600" dirty="0" smtClean="0">
              <a:solidFill>
                <a:srgbClr val="0000FF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hlinkClick r:id="rId2"/>
              </a:rPr>
              <a:t>教學方案</a:t>
            </a:r>
            <a:endParaRPr lang="en-US" altLang="zh-TW" sz="36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hlinkClick r:id="rId3"/>
              </a:rPr>
              <a:t>評量題庫</a:t>
            </a:r>
            <a:endParaRPr lang="en-US" altLang="zh-TW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00FF"/>
                </a:solidFill>
              </a:rPr>
              <a:t>找方式</a:t>
            </a:r>
            <a:endParaRPr lang="en-US" altLang="zh-TW" sz="3600" dirty="0" smtClean="0">
              <a:solidFill>
                <a:srgbClr val="0000FF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/>
              <a:t>翻轉？</a:t>
            </a:r>
            <a:endParaRPr lang="en-US" altLang="zh-TW" sz="36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/>
              <a:t>磨課師？</a:t>
            </a:r>
            <a:endParaRPr lang="en-US" altLang="zh-TW" sz="36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/>
              <a:t>學習共同體？</a:t>
            </a:r>
            <a:endParaRPr lang="en-US" altLang="zh-TW" sz="36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/>
              <a:t>學思達？</a:t>
            </a:r>
            <a:endParaRPr lang="en-US" altLang="zh-TW" sz="3600" dirty="0" smtClean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zh-TW" sz="3600" dirty="0" smtClean="0"/>
              <a:t>……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en-US" sz="3600" dirty="0" smtClean="0">
                <a:solidFill>
                  <a:srgbClr val="0000FF"/>
                </a:solidFill>
                <a:hlinkClick r:id="rId4" action="ppaction://hlinkfile"/>
              </a:rPr>
              <a:t>引發興趣，將學習放進括弧，改變！</a:t>
            </a:r>
            <a:endParaRPr lang="zh-TW" altLang="en-US" sz="3600" dirty="0">
              <a:solidFill>
                <a:srgbClr val="0000FF"/>
              </a:solidFill>
            </a:endParaRPr>
          </a:p>
        </p:txBody>
      </p:sp>
      <p:pic>
        <p:nvPicPr>
          <p:cNvPr id="5" name="圖片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63" y="1257985"/>
            <a:ext cx="1198042" cy="11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4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37"/>
          <p:cNvGrpSpPr/>
          <p:nvPr/>
        </p:nvGrpSpPr>
        <p:grpSpPr>
          <a:xfrm>
            <a:off x="1928794" y="1214422"/>
            <a:ext cx="4276092" cy="576192"/>
            <a:chOff x="2339752" y="3212912"/>
            <a:chExt cx="4276092" cy="576192"/>
          </a:xfrm>
        </p:grpSpPr>
        <p:grpSp>
          <p:nvGrpSpPr>
            <p:cNvPr id="5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5" name="直線單箭頭接點 54"/>
              <p:cNvCxnSpPr>
                <a:stCxn id="5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6" name="橢圓 5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群組 39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53" name="直線單箭頭接點 52"/>
              <p:cNvCxnSpPr>
                <a:stCxn id="5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4" name="橢圓 5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40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51" name="直線單箭頭接點 50"/>
              <p:cNvCxnSpPr>
                <a:stCxn id="5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" name="橢圓 5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群組 41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9" name="直線單箭頭接點 48"/>
              <p:cNvCxnSpPr>
                <a:stCxn id="5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橢圓 4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8" name="橢圓 47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" y="2077330"/>
            <a:ext cx="9140515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 l="26354" t="41992" r="58844" b="40430"/>
          <a:stretch>
            <a:fillRect/>
          </a:stretch>
        </p:blipFill>
        <p:spPr bwMode="auto">
          <a:xfrm>
            <a:off x="3214678" y="3949892"/>
            <a:ext cx="285752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/>
          <a:srcRect l="26354" t="64453" r="57540" b="18945"/>
          <a:stretch>
            <a:fillRect/>
          </a:stretch>
        </p:blipFill>
        <p:spPr bwMode="auto">
          <a:xfrm>
            <a:off x="6286506" y="4000504"/>
            <a:ext cx="2857494" cy="16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文字方塊 26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65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>
          <a:xfrm>
            <a:off x="6300192" y="764704"/>
            <a:ext cx="2809635" cy="360039"/>
          </a:xfrm>
        </p:spPr>
        <p:txBody>
          <a:bodyPr/>
          <a:lstStyle/>
          <a:p>
            <a:pPr>
              <a:defRPr/>
            </a:pPr>
            <a:r>
              <a:rPr lang="zh-TW" altLang="en-US" sz="1400" dirty="0" smtClean="0"/>
              <a:t>台南市國教輔導團國小數學組</a:t>
            </a:r>
            <a:endParaRPr lang="en-US" altLang="zh-TW" sz="1400" dirty="0"/>
          </a:p>
        </p:txBody>
      </p:sp>
      <p:pic>
        <p:nvPicPr>
          <p:cNvPr id="3" name="Picture 4" descr="Snap0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525"/>
            <a:ext cx="91440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184700" y="1628967"/>
            <a:ext cx="477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謝謝聆聽</a:t>
            </a:r>
            <a:endParaRPr lang="en-US" altLang="zh-TW" sz="6000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r>
              <a:rPr lang="zh-TW" altLang="en-US" sz="6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敬請指</a:t>
            </a:r>
            <a:r>
              <a:rPr lang="zh-TW" altLang="en-US" sz="6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教</a:t>
            </a:r>
          </a:p>
        </p:txBody>
      </p:sp>
    </p:spTree>
    <p:extLst>
      <p:ext uri="{BB962C8B-B14F-4D97-AF65-F5344CB8AC3E}">
        <p14:creationId xmlns:p14="http://schemas.microsoft.com/office/powerpoint/2010/main" val="134547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010420" y="1142984"/>
            <a:ext cx="4276092" cy="576192"/>
            <a:chOff x="2339752" y="3212912"/>
            <a:chExt cx="4276092" cy="576192"/>
          </a:xfrm>
        </p:grpSpPr>
        <p:grpSp>
          <p:nvGrpSpPr>
            <p:cNvPr id="5" name="群組 38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0" name="直線單箭頭接點 39"/>
              <p:cNvCxnSpPr>
                <a:stCxn id="4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1" name="橢圓 4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群組 41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3" name="直線單箭頭接點 42"/>
              <p:cNvCxnSpPr>
                <a:stCxn id="4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4" name="橢圓 4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44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46" name="直線單箭頭接點 45"/>
              <p:cNvCxnSpPr>
                <a:stCxn id="47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47" name="橢圓 46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群組 47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49" name="直線單箭頭接點 48"/>
              <p:cNvCxnSpPr>
                <a:stCxn id="50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0" name="橢圓 49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53" name="橢圓 52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6354" t="24414" r="26976" b="58008"/>
          <a:stretch>
            <a:fillRect/>
          </a:stretch>
        </p:blipFill>
        <p:spPr bwMode="auto">
          <a:xfrm>
            <a:off x="285720" y="1785926"/>
            <a:ext cx="8670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 l="26391" t="43164" r="48353" b="40234"/>
          <a:stretch>
            <a:fillRect/>
          </a:stretch>
        </p:blipFill>
        <p:spPr bwMode="auto">
          <a:xfrm>
            <a:off x="84572" y="3571876"/>
            <a:ext cx="4773180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1550" y="3643314"/>
            <a:ext cx="43624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文字方塊 25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08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0" y="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800">
                <a:latin typeface="Arial" charset="0"/>
              </a:rPr>
              <a:t> </a:t>
            </a:r>
          </a:p>
        </p:txBody>
      </p:sp>
      <p:sp>
        <p:nvSpPr>
          <p:cNvPr id="2" name="圓角化對角線角落矩形 1"/>
          <p:cNvSpPr/>
          <p:nvPr/>
        </p:nvSpPr>
        <p:spPr bwMode="auto">
          <a:xfrm>
            <a:off x="0" y="1142984"/>
            <a:ext cx="1872208" cy="576000"/>
          </a:xfrm>
          <a:prstGeom prst="round2DiagRect">
            <a:avLst>
              <a:gd name="adj1" fmla="val 29825"/>
              <a:gd name="adj2" fmla="val 0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13500000" scaled="1"/>
            <a:tileRect/>
          </a:gra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教學建議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253723" y="141288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解題與思考</a:t>
            </a:r>
            <a:endParaRPr lang="zh-TW" altLang="en-US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956266" y="730414"/>
            <a:ext cx="21399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b="1" dirty="0">
                <a:solidFill>
                  <a:schemeClr val="bg1"/>
                </a:solidFill>
              </a:rPr>
              <a:t>分析者</a:t>
            </a:r>
            <a:r>
              <a:rPr lang="zh-TW" altLang="en-US" sz="2000" b="1" dirty="0" smtClean="0">
                <a:solidFill>
                  <a:schemeClr val="bg1"/>
                </a:solidFill>
              </a:rPr>
              <a:t>：王麗娟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4" name="群組 24"/>
          <p:cNvGrpSpPr/>
          <p:nvPr/>
        </p:nvGrpSpPr>
        <p:grpSpPr>
          <a:xfrm>
            <a:off x="2000232" y="1214422"/>
            <a:ext cx="4276092" cy="576192"/>
            <a:chOff x="2339752" y="3212912"/>
            <a:chExt cx="4276092" cy="576192"/>
          </a:xfrm>
        </p:grpSpPr>
        <p:grpSp>
          <p:nvGrpSpPr>
            <p:cNvPr id="5" name="群組 29"/>
            <p:cNvGrpSpPr/>
            <p:nvPr/>
          </p:nvGrpSpPr>
          <p:grpSpPr>
            <a:xfrm>
              <a:off x="233975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7" name="直線單箭頭接點 36"/>
              <p:cNvCxnSpPr>
                <a:stCxn id="51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1" name="橢圓 50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1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群組 30"/>
            <p:cNvGrpSpPr/>
            <p:nvPr/>
          </p:nvGrpSpPr>
          <p:grpSpPr>
            <a:xfrm>
              <a:off x="324823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35" name="直線單箭頭接點 34"/>
              <p:cNvCxnSpPr>
                <a:stCxn id="36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6" name="橢圓 35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75000"/>
                      </a:schemeClr>
                    </a:solidFill>
                    <a:effectLst/>
                    <a:latin typeface="Arial" charset="0"/>
                  </a:rPr>
                  <a:t>2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7" name="群組 31"/>
            <p:cNvGrpSpPr/>
            <p:nvPr/>
          </p:nvGrpSpPr>
          <p:grpSpPr>
            <a:xfrm>
              <a:off x="4167572" y="3212976"/>
              <a:ext cx="936104" cy="576064"/>
              <a:chOff x="2339752" y="3212976"/>
              <a:chExt cx="936104" cy="576064"/>
            </a:xfrm>
          </p:grpSpPr>
          <p:cxnSp>
            <p:nvCxnSpPr>
              <p:cNvPr id="33" name="直線單箭頭接點 32"/>
              <p:cNvCxnSpPr>
                <a:stCxn id="34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4" name="橢圓 33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Arial" charset="0"/>
                  </a:rPr>
                  <a:t>3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8" name="群組 32"/>
            <p:cNvGrpSpPr/>
            <p:nvPr/>
          </p:nvGrpSpPr>
          <p:grpSpPr>
            <a:xfrm>
              <a:off x="5076056" y="3212912"/>
              <a:ext cx="936104" cy="576064"/>
              <a:chOff x="2339752" y="3212976"/>
              <a:chExt cx="936104" cy="576064"/>
            </a:xfrm>
          </p:grpSpPr>
          <p:cxnSp>
            <p:nvCxnSpPr>
              <p:cNvPr id="31" name="直線單箭頭接點 30"/>
              <p:cNvCxnSpPr>
                <a:stCxn id="32" idx="6"/>
              </p:cNvCxnSpPr>
              <p:nvPr/>
            </p:nvCxnSpPr>
            <p:spPr bwMode="auto">
              <a:xfrm flipV="1">
                <a:off x="2915816" y="3500976"/>
                <a:ext cx="360040" cy="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32" name="橢圓 31"/>
              <p:cNvSpPr/>
              <p:nvPr/>
            </p:nvSpPr>
            <p:spPr bwMode="auto">
              <a:xfrm>
                <a:off x="2339752" y="3212976"/>
                <a:ext cx="576064" cy="576064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TW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4</a:t>
                </a:r>
                <a:endParaRPr kumimoji="0" lang="zh-TW" alt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0" name="橢圓 29"/>
            <p:cNvSpPr/>
            <p:nvPr/>
          </p:nvSpPr>
          <p:spPr bwMode="auto">
            <a:xfrm>
              <a:off x="6039780" y="3213040"/>
              <a:ext cx="576064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TW" sz="2800" b="1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charset="0"/>
                </a:rPr>
                <a:t>5</a:t>
              </a:r>
              <a:endParaRPr kumimoji="0" lang="zh-TW" alt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15" y="2071678"/>
            <a:ext cx="902117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308206"/>
            <a:ext cx="8935499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文字方塊 24"/>
          <p:cNvSpPr txBox="1"/>
          <p:nvPr/>
        </p:nvSpPr>
        <p:spPr>
          <a:xfrm>
            <a:off x="5365159" y="141288"/>
            <a:ext cx="1762482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程序執行</a:t>
            </a:r>
            <a:endParaRPr lang="zh-TW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491880" y="137319"/>
            <a:ext cx="176248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概念理解</a:t>
            </a:r>
            <a:endParaRPr lang="zh-TW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3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1TGp_education_light">
  <a:themeElements>
    <a:clrScheme name="291TGp_education_light 2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89CA64"/>
      </a:accent1>
      <a:accent2>
        <a:srgbClr val="D9C215"/>
      </a:accent2>
      <a:accent3>
        <a:srgbClr val="FFFFFF"/>
      </a:accent3>
      <a:accent4>
        <a:srgbClr val="000000"/>
      </a:accent4>
      <a:accent5>
        <a:srgbClr val="C4E1B8"/>
      </a:accent5>
      <a:accent6>
        <a:srgbClr val="C4B012"/>
      </a:accent6>
      <a:hlink>
        <a:srgbClr val="04884E"/>
      </a:hlink>
      <a:folHlink>
        <a:srgbClr val="FF9600"/>
      </a:folHlink>
    </a:clrScheme>
    <a:fontScheme name="291TGp_education_light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91TGp_education_light 1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3780BD"/>
        </a:accent1>
        <a:accent2>
          <a:srgbClr val="98C13D"/>
        </a:accent2>
        <a:accent3>
          <a:srgbClr val="FFFFFF"/>
        </a:accent3>
        <a:accent4>
          <a:srgbClr val="272817"/>
        </a:accent4>
        <a:accent5>
          <a:srgbClr val="AEC0DB"/>
        </a:accent5>
        <a:accent6>
          <a:srgbClr val="89AF36"/>
        </a:accent6>
        <a:hlink>
          <a:srgbClr val="F5B821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education_light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89CA64"/>
        </a:accent1>
        <a:accent2>
          <a:srgbClr val="D9C215"/>
        </a:accent2>
        <a:accent3>
          <a:srgbClr val="FFFFFF"/>
        </a:accent3>
        <a:accent4>
          <a:srgbClr val="000000"/>
        </a:accent4>
        <a:accent5>
          <a:srgbClr val="C4E1B8"/>
        </a:accent5>
        <a:accent6>
          <a:srgbClr val="C4B012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education_light 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D4502C"/>
        </a:accent1>
        <a:accent2>
          <a:srgbClr val="D7AE3B"/>
        </a:accent2>
        <a:accent3>
          <a:srgbClr val="FFFFFF"/>
        </a:accent3>
        <a:accent4>
          <a:srgbClr val="000000"/>
        </a:accent4>
        <a:accent5>
          <a:srgbClr val="E6B3AC"/>
        </a:accent5>
        <a:accent6>
          <a:srgbClr val="C39D35"/>
        </a:accent6>
        <a:hlink>
          <a:srgbClr val="1C74B0"/>
        </a:hlink>
        <a:folHlink>
          <a:srgbClr val="85C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291TGp_education_light</Template>
  <TotalTime>4745</TotalTime>
  <Words>3867</Words>
  <Application>Microsoft Office PowerPoint</Application>
  <PresentationFormat>如螢幕大小 (4:3)</PresentationFormat>
  <Paragraphs>721</Paragraphs>
  <Slides>70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70</vt:i4>
      </vt:variant>
    </vt:vector>
  </HeadingPairs>
  <TitlesOfParts>
    <vt:vector size="71" baseType="lpstr">
      <vt:lpstr>291TGp_education_light</vt:lpstr>
      <vt:lpstr>數學領域活化教學研習~有效教學在量主題之應用</vt:lpstr>
      <vt:lpstr>從各題通過率(難度)再思索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台南市國教輔導團【國小數學組】 數學領域教師備課研習</dc:title>
  <dc:creator>user</dc:creator>
  <cp:lastModifiedBy>allan</cp:lastModifiedBy>
  <cp:revision>427</cp:revision>
  <dcterms:created xsi:type="dcterms:W3CDTF">2011-02-09T03:06:04Z</dcterms:created>
  <dcterms:modified xsi:type="dcterms:W3CDTF">2015-11-19T05:31:17Z</dcterms:modified>
</cp:coreProperties>
</file>