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2"/>
  </p:notesMasterIdLst>
  <p:handoutMasterIdLst>
    <p:handoutMasterId r:id="rId33"/>
  </p:handoutMasterIdLst>
  <p:sldIdLst>
    <p:sldId id="594" r:id="rId2"/>
    <p:sldId id="1208" r:id="rId3"/>
    <p:sldId id="1209" r:id="rId4"/>
    <p:sldId id="1210" r:id="rId5"/>
    <p:sldId id="1211" r:id="rId6"/>
    <p:sldId id="1212" r:id="rId7"/>
    <p:sldId id="1201" r:id="rId8"/>
    <p:sldId id="1200" r:id="rId9"/>
    <p:sldId id="1204" r:id="rId10"/>
    <p:sldId id="1205" r:id="rId11"/>
    <p:sldId id="1206" r:id="rId12"/>
    <p:sldId id="1207" r:id="rId13"/>
    <p:sldId id="1183" r:id="rId14"/>
    <p:sldId id="1187" r:id="rId15"/>
    <p:sldId id="1188" r:id="rId16"/>
    <p:sldId id="1198" r:id="rId17"/>
    <p:sldId id="1190" r:id="rId18"/>
    <p:sldId id="1191" r:id="rId19"/>
    <p:sldId id="1189" r:id="rId20"/>
    <p:sldId id="1164" r:id="rId21"/>
    <p:sldId id="1202" r:id="rId22"/>
    <p:sldId id="1203" r:id="rId23"/>
    <p:sldId id="1165" r:id="rId24"/>
    <p:sldId id="1166" r:id="rId25"/>
    <p:sldId id="1192" r:id="rId26"/>
    <p:sldId id="1193" r:id="rId27"/>
    <p:sldId id="1195" r:id="rId28"/>
    <p:sldId id="1196" r:id="rId29"/>
    <p:sldId id="1197" r:id="rId30"/>
    <p:sldId id="1199" r:id="rId31"/>
  </p:sldIdLst>
  <p:sldSz cx="9144000" cy="6858000" type="screen4x3"/>
  <p:notesSz cx="7099300" cy="10234613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標楷體" pitchFamily="65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標楷體" pitchFamily="65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標楷體" pitchFamily="65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標楷體" pitchFamily="65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標楷體" pitchFamily="65" charset="-120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標楷體" pitchFamily="65" charset="-120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標楷體" pitchFamily="65" charset="-120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標楷體" pitchFamily="65" charset="-120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標楷體" pitchFamily="65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00FF"/>
    <a:srgbClr val="FB0119"/>
    <a:srgbClr val="FFFF00"/>
    <a:srgbClr val="3399FF"/>
    <a:srgbClr val="99CCFF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59" autoAdjust="0"/>
    <p:restoredTop sz="94353" autoAdjust="0"/>
  </p:normalViewPr>
  <p:slideViewPr>
    <p:cSldViewPr>
      <p:cViewPr varScale="1">
        <p:scale>
          <a:sx n="69" d="100"/>
          <a:sy n="69" d="100"/>
        </p:scale>
        <p:origin x="133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kumimoji="1" sz="1300">
                <a:latin typeface="Arial" charset="0"/>
                <a:ea typeface="新細明體" charset="-120"/>
              </a:defRPr>
            </a:lvl1pPr>
          </a:lstStyle>
          <a:p>
            <a:endParaRPr lang="en-US" altLang="zh-TW"/>
          </a:p>
        </p:txBody>
      </p:sp>
      <p:sp>
        <p:nvSpPr>
          <p:cNvPr id="599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kumimoji="1" sz="1300">
                <a:latin typeface="Arial" charset="0"/>
                <a:ea typeface="新細明體" charset="-120"/>
              </a:defRPr>
            </a:lvl1pPr>
          </a:lstStyle>
          <a:p>
            <a:endParaRPr lang="en-US" altLang="zh-TW"/>
          </a:p>
        </p:txBody>
      </p:sp>
      <p:sp>
        <p:nvSpPr>
          <p:cNvPr id="599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kumimoji="1" sz="1300">
                <a:latin typeface="Arial" charset="0"/>
                <a:ea typeface="新細明體" charset="-120"/>
              </a:defRPr>
            </a:lvl1pPr>
          </a:lstStyle>
          <a:p>
            <a:endParaRPr lang="en-US" altLang="zh-TW"/>
          </a:p>
        </p:txBody>
      </p:sp>
      <p:sp>
        <p:nvSpPr>
          <p:cNvPr id="599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kumimoji="1" sz="1300">
                <a:latin typeface="Arial" charset="0"/>
                <a:ea typeface="新細明體" charset="-120"/>
              </a:defRPr>
            </a:lvl1pPr>
          </a:lstStyle>
          <a:p>
            <a:fld id="{2DC443A4-5AF1-479F-BC45-294C110A886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953558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kumimoji="1" sz="1300">
                <a:latin typeface="Arial" charset="0"/>
                <a:ea typeface="新細明體" charset="-120"/>
              </a:defRPr>
            </a:lvl1pPr>
          </a:lstStyle>
          <a:p>
            <a:endParaRPr lang="en-US" altLang="zh-TW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kumimoji="1" sz="1300">
                <a:latin typeface="Arial" charset="0"/>
                <a:ea typeface="新細明體" charset="-120"/>
              </a:defRPr>
            </a:lvl1pPr>
          </a:lstStyle>
          <a:p>
            <a:endParaRPr lang="en-US" altLang="zh-TW"/>
          </a:p>
        </p:txBody>
      </p:sp>
      <p:sp>
        <p:nvSpPr>
          <p:cNvPr id="757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57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kumimoji="1" sz="1300">
                <a:latin typeface="Arial" charset="0"/>
                <a:ea typeface="新細明體" charset="-120"/>
              </a:defRPr>
            </a:lvl1pPr>
          </a:lstStyle>
          <a:p>
            <a:endParaRPr lang="en-US" altLang="zh-TW"/>
          </a:p>
        </p:txBody>
      </p:sp>
      <p:sp>
        <p:nvSpPr>
          <p:cNvPr id="757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kumimoji="1" sz="1300">
                <a:latin typeface="Arial" charset="0"/>
                <a:ea typeface="新細明體" charset="-120"/>
              </a:defRPr>
            </a:lvl1pPr>
          </a:lstStyle>
          <a:p>
            <a:fld id="{D3AE4F9C-6B5A-41D5-8745-F5F9E137C55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052442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6386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en-US" dirty="0" smtClean="0"/>
          </a:p>
        </p:txBody>
      </p:sp>
      <p:sp>
        <p:nvSpPr>
          <p:cNvPr id="16387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F715D35-2FDD-469C-B74F-69F9379F3434}" type="slidenum">
              <a:rPr lang="en-US" altLang="zh-TW" smtClean="0"/>
              <a:pPr/>
              <a:t>1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3408725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6386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en-US" dirty="0" smtClean="0"/>
          </a:p>
        </p:txBody>
      </p:sp>
      <p:sp>
        <p:nvSpPr>
          <p:cNvPr id="16387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F715D35-2FDD-469C-B74F-69F9379F3434}" type="slidenum">
              <a:rPr lang="en-US" altLang="zh-TW" smtClean="0"/>
              <a:pPr/>
              <a:t>7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3364892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6386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en-US" dirty="0" smtClean="0"/>
          </a:p>
        </p:txBody>
      </p:sp>
      <p:sp>
        <p:nvSpPr>
          <p:cNvPr id="16387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F715D35-2FDD-469C-B74F-69F9379F3434}" type="slidenum">
              <a:rPr lang="en-US" altLang="zh-TW" smtClean="0"/>
              <a:pPr/>
              <a:t>8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1711393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E4F9C-6B5A-41D5-8745-F5F9E137C553}" type="slidenum">
              <a:rPr lang="en-US" altLang="zh-TW" smtClean="0"/>
              <a:pPr/>
              <a:t>20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84762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E4F9C-6B5A-41D5-8745-F5F9E137C553}" type="slidenum">
              <a:rPr lang="en-US" altLang="zh-TW" smtClean="0"/>
              <a:pPr/>
              <a:t>21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48520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E4F9C-6B5A-41D5-8745-F5F9E137C553}" type="slidenum">
              <a:rPr lang="en-US" altLang="zh-TW" smtClean="0"/>
              <a:pPr/>
              <a:t>22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32240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28800" y="1828800"/>
            <a:ext cx="6553200" cy="1524000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276600"/>
            <a:ext cx="65532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latin typeface="Arial" charset="0"/>
              </a:defRPr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3359150" y="634365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6019800" y="634365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25413" y="63611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96C0D09-84B3-4534-A4BE-3C912D96C9B3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F4492E-FF88-4057-9608-12399870C5B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62777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934200" y="473075"/>
            <a:ext cx="1752600" cy="55832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676400" y="473075"/>
            <a:ext cx="5105400" cy="55832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19D922-F2F5-440E-8272-30C14F1EE95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89481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638CAF-770F-487C-95E9-7A8C9042A09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58174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7B3708-A716-4033-9A67-15D91346CD5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77831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676400" y="1941513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257800" y="1941513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D2EAA9-A1FE-4994-93A9-9DFE77FE342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73628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0705E6-9066-4DDE-B727-55C776EFFC7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6009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E57B68-C4A3-49B8-84C3-CED28638491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16849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1E96B8-2553-4CDC-9700-3F85D1E5AD9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72341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AE0CFC-EE67-4E4F-AC51-2113C7B51B9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56285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D502A8-2646-4165-8631-A96BCB4C7BA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37853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473075"/>
            <a:ext cx="70104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980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76400" y="1941513"/>
            <a:ext cx="7010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33763" y="63436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</a:defRPr>
            </a:lvl1pPr>
          </a:lstStyle>
          <a:p>
            <a:endParaRPr lang="en-US" altLang="zh-TW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108700" y="634365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+mn-ea"/>
              </a:defRPr>
            </a:lvl1pPr>
          </a:lstStyle>
          <a:p>
            <a:endParaRPr lang="en-US" altLang="zh-TW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46050" y="6361113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+mn-ea"/>
              </a:defRPr>
            </a:lvl1pPr>
          </a:lstStyle>
          <a:p>
            <a:fld id="{C9903A7D-0FED-4196-8FA0-3B6813492EF0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  <a:ea typeface="華康新儷粗黑" pitchFamily="34" charset="-12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  <a:ea typeface="華康新儷粗黑" pitchFamily="34" charset="-12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  <a:ea typeface="華康新儷粗黑" pitchFamily="34" charset="-12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  <a:ea typeface="華康新儷粗黑" pitchFamily="34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  <a:ea typeface="華康新儷粗黑" pitchFamily="34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  <a:ea typeface="華康新儷粗黑" pitchFamily="34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  <a:ea typeface="華康新儷粗黑" pitchFamily="34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  <a:ea typeface="華康新儷粗黑" pitchFamily="34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CCFF33"/>
        </a:buClr>
        <a:buSzPct val="150000"/>
        <a:buFont typeface="Wingdings" pitchFamily="2" charset="2"/>
        <a:buBlip>
          <a:blip r:embed="rId14"/>
        </a:buBlip>
        <a:defRPr sz="3200">
          <a:solidFill>
            <a:srgbClr val="F3F4D8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150000"/>
        <a:buFont typeface="Wingdings" pitchFamily="2" charset="2"/>
        <a:buBlip>
          <a:blip r:embed="rId14"/>
        </a:buBlip>
        <a:defRPr sz="2800">
          <a:solidFill>
            <a:srgbClr val="F3F4D8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99CC"/>
        </a:buClr>
        <a:buSzPct val="150000"/>
        <a:buFont typeface="Wingdings" pitchFamily="2" charset="2"/>
        <a:buBlip>
          <a:blip r:embed="rId14"/>
        </a:buBlip>
        <a:defRPr sz="2400">
          <a:solidFill>
            <a:srgbClr val="F3F4D8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50000"/>
        <a:buFont typeface="Wingdings" pitchFamily="2" charset="2"/>
        <a:buBlip>
          <a:blip r:embed="rId14"/>
        </a:buBlip>
        <a:defRPr sz="2000">
          <a:solidFill>
            <a:srgbClr val="F3F4D8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50000"/>
        <a:buFont typeface="Wingdings" pitchFamily="2" charset="2"/>
        <a:buBlip>
          <a:blip r:embed="rId14"/>
        </a:buBlip>
        <a:defRPr sz="2000">
          <a:solidFill>
            <a:srgbClr val="F3F4D8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50000"/>
        <a:buFont typeface="Wingdings" pitchFamily="2" charset="2"/>
        <a:buBlip>
          <a:blip r:embed="rId14"/>
        </a:buBlip>
        <a:defRPr sz="2000">
          <a:solidFill>
            <a:srgbClr val="F3F4D8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50000"/>
        <a:buFont typeface="Wingdings" pitchFamily="2" charset="2"/>
        <a:buBlip>
          <a:blip r:embed="rId14"/>
        </a:buBlip>
        <a:defRPr sz="2000">
          <a:solidFill>
            <a:srgbClr val="F3F4D8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50000"/>
        <a:buFont typeface="Wingdings" pitchFamily="2" charset="2"/>
        <a:buBlip>
          <a:blip r:embed="rId14"/>
        </a:buBlip>
        <a:defRPr sz="2000">
          <a:solidFill>
            <a:srgbClr val="F3F4D8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50000"/>
        <a:buFont typeface="Wingdings" pitchFamily="2" charset="2"/>
        <a:buBlip>
          <a:blip r:embed="rId14"/>
        </a:buBlip>
        <a:defRPr sz="2000">
          <a:solidFill>
            <a:srgbClr val="F3F4D8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hyperlink" Target="../00&#24433;&#29255;&#22294;&#29255;&#38598;&#21512;/02&#24433;&#29255;/&#30333;&#30196;&#39764;&#34899;.wmv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../../0000&#31185;&#23416;&#23526;&#39511;&#20998;&#39006;/00&#21147;&#23416;&#12289;&#21147;&#30697;&#12289;&#33021;&#37327;/&#21147;&#30697;/NU&#37414;&#37754;&#33021;&#37327;&#33287;&#29190;&#21147;&#38795;&#22666;/&#29190;&#21147;&#38795;&#22666;/01&#12304;&#29190;&#21147;&#38795;&#22666;&#12305;&#19990;&#30028;&#39318;&#21109;-%20&#20037;&#31449;,&#38263;&#34892;,%20&#33136;&#33151;&#28961;&#21147;,%20&#32937;&#30828;&#38957;&#27784;&#30340;&#34892;&#21205;&#26368;&#20339;&#36628;&#20855;!%20-%20YouTube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../../0000&#31185;&#23416;&#23526;&#39511;&#20998;&#39006;/00&#21147;&#23416;&#12289;&#21147;&#30697;&#12289;&#33021;&#37327;/&#21147;&#30697;/NU&#37414;&#37754;&#33021;&#37327;&#33287;&#29190;&#21147;&#38795;&#22666;/&#29190;&#21147;&#38795;&#22666;/01&#12304;&#29190;&#21147;&#38795;&#22666;&#12305;&#19990;&#30028;&#39318;&#21109;-%20&#20037;&#31449;,&#38263;&#34892;,%20&#33136;&#33151;&#28961;&#21147;,%20&#32937;&#30828;&#38957;&#27784;&#30340;&#34892;&#21205;&#26368;&#20339;&#36628;&#20855;!%20-%20YouTube.mp4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../../0000&#31185;&#23416;&#23526;&#39511;&#20998;&#39006;/00&#21147;&#23416;&#12289;&#21147;&#30697;&#12289;&#33021;&#37327;/&#21147;&#30697;/NU&#37414;&#37754;&#33021;&#37327;&#33287;&#29190;&#21147;&#38795;&#22666;/&#29190;&#21147;&#38795;&#22666;/01&#12304;&#29190;&#21147;&#38795;&#22666;&#12305;&#19990;&#30028;&#39318;&#21109;-%20&#20037;&#31449;,&#38263;&#34892;,%20&#33136;&#33151;&#28961;&#21147;,%20&#32937;&#30828;&#38957;&#27784;&#30340;&#34892;&#21205;&#26368;&#20339;&#36628;&#20855;!%20-%20YouTube.mp4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01&#27700;&#31649;&#31649;&#27138;&#22296;(&#31168;&#38597;)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02&#31185;&#24037;&#39208;&#23567;&#26379;&#21451;&#28436;&#22863;.mp4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hyperlink" Target="&#24433;&#29255;/02.mp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hyperlink" Target="&#24433;&#29255;/01.mp4" TargetMode="External"/><Relationship Id="rId5" Type="http://schemas.openxmlformats.org/officeDocument/2006/relationships/image" Target="../media/image13.png"/><Relationship Id="rId4" Type="http://schemas.openxmlformats.org/officeDocument/2006/relationships/hyperlink" Target="&#24433;&#29255;/01PVC&#31649;&#31354;&#27683;&#30770;&#28779;&#31661;.mp4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&#24433;&#29255;/PVC&#31354;&#27683;&#28779;&#31661;&#39131;&#34892;&#24930;&#21205;&#20316;.mp4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63"/>
            <a:ext cx="9144000" cy="6858000"/>
          </a:xfrm>
          <a:prstGeom prst="rect">
            <a:avLst/>
          </a:prstGeom>
        </p:spPr>
      </p:pic>
      <p:sp>
        <p:nvSpPr>
          <p:cNvPr id="7" name="圓角矩形 6">
            <a:hlinkClick r:id="rId4" action="ppaction://hlinkfile"/>
          </p:cNvPr>
          <p:cNvSpPr/>
          <p:nvPr/>
        </p:nvSpPr>
        <p:spPr>
          <a:xfrm>
            <a:off x="971600" y="5304264"/>
            <a:ext cx="7344816" cy="1495791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sp>
      <p:sp>
        <p:nvSpPr>
          <p:cNvPr id="8" name="圓角矩形 4"/>
          <p:cNvSpPr/>
          <p:nvPr/>
        </p:nvSpPr>
        <p:spPr>
          <a:xfrm>
            <a:off x="-244120" y="5229200"/>
            <a:ext cx="9136600" cy="149579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140970" tIns="140970" rIns="140970" bIns="140970" numCol="1" spcCol="1270" anchor="ctr" anchorCtr="0">
            <a:noAutofit/>
          </a:bodyPr>
          <a:lstStyle/>
          <a:p>
            <a:pPr lvl="0" algn="ctr" defTabSz="16446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4000" b="1" kern="1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講師：</a:t>
            </a:r>
            <a:r>
              <a:rPr lang="zh-TW" sz="4000" b="1" kern="1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孫培明</a:t>
            </a:r>
            <a:endParaRPr lang="en-US" altLang="zh-TW" sz="4000" b="1" kern="120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defTabSz="1644650">
              <a:lnSpc>
                <a:spcPct val="90000"/>
              </a:lnSpc>
              <a:spcAft>
                <a:spcPct val="35000"/>
              </a:spcAft>
            </a:pPr>
            <a:r>
              <a:rPr lang="zh-TW" altLang="en-US" sz="4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台南市自然</a:t>
            </a:r>
            <a:r>
              <a:rPr lang="zh-TW" altLang="en-US" sz="4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輔導</a:t>
            </a:r>
            <a:r>
              <a:rPr lang="zh-TW" altLang="en-US" sz="4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團</a:t>
            </a:r>
            <a:endParaRPr lang="zh-TW" sz="4000" kern="12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169937" y="195055"/>
            <a:ext cx="713518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980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80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  <a:reflection blurRad="6350" stA="55000" endA="50" endPos="85000" dist="29997" dir="5400000" sy="-100000" algn="bl" rotWithShape="0"/>
                </a:effectLst>
                <a:latin typeface="標楷體" panose="03000509000000000000" pitchFamily="65" charset="-120"/>
                <a:cs typeface="+mj-cs"/>
              </a:rPr>
              <a:t>不同凡響</a:t>
            </a:r>
            <a:endParaRPr lang="en-US" altLang="zh-TW" sz="8000" b="1" dirty="0" smtClean="0">
              <a:solidFill>
                <a:srgbClr val="FF00FF"/>
              </a:solidFill>
              <a:effectLst>
                <a:outerShdw blurRad="38100" dist="38100" dir="2700000" algn="tl">
                  <a:srgbClr val="000000"/>
                </a:outerShdw>
                <a:reflection blurRad="6350" stA="55000" endA="50" endPos="85000" dist="29997" dir="5400000" sy="-100000" algn="bl" rotWithShape="0"/>
              </a:effectLst>
              <a:latin typeface="標楷體" panose="03000509000000000000" pitchFamily="65" charset="-120"/>
              <a:cs typeface="+mj-cs"/>
            </a:endParaRPr>
          </a:p>
          <a:p>
            <a:pPr algn="ctr"/>
            <a:r>
              <a:rPr lang="zh-TW" alt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  <a:reflection blurRad="6350" stA="55000" endA="50" endPos="85000" dist="29997" dir="5400000" sy="-100000" algn="bl" rotWithShape="0"/>
                </a:effectLst>
                <a:latin typeface="標楷體" panose="03000509000000000000" pitchFamily="65" charset="-120"/>
                <a:cs typeface="+mj-cs"/>
              </a:rPr>
              <a:t>科學遊戲應用探究</a:t>
            </a:r>
            <a:endParaRPr lang="zh-TW" alt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  <a:reflection blurRad="6350" stA="55000" endA="50" endPos="85000" dist="29997" dir="5400000" sy="-100000" algn="bl" rotWithShape="0"/>
              </a:effectLst>
              <a:latin typeface="標楷體" panose="03000509000000000000" pitchFamily="65" charset="-120"/>
              <a:cs typeface="+mj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116" y="2825862"/>
            <a:ext cx="20193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0843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67544" y="692696"/>
            <a:ext cx="835292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600" dirty="0">
                <a:solidFill>
                  <a:srgbClr val="FFFF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1</a:t>
            </a:r>
            <a:r>
              <a:rPr lang="zh-TW" altLang="en-US" sz="3600" dirty="0">
                <a:solidFill>
                  <a:srgbClr val="FFFF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en-US" altLang="zh-TW" sz="3600" dirty="0">
                <a:solidFill>
                  <a:srgbClr val="FFFF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PVC</a:t>
            </a:r>
            <a:r>
              <a:rPr lang="zh-TW" altLang="en-US" sz="3600" dirty="0">
                <a:solidFill>
                  <a:srgbClr val="FFFF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管長</a:t>
            </a:r>
            <a:r>
              <a:rPr lang="en-US" altLang="zh-TW" sz="3600" dirty="0" err="1">
                <a:solidFill>
                  <a:srgbClr val="FFFF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15cm</a:t>
            </a:r>
            <a:r>
              <a:rPr lang="zh-TW" altLang="en-US" sz="3600" dirty="0">
                <a:solidFill>
                  <a:srgbClr val="FFFF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加羽球頭後，火箭全長＝</a:t>
            </a:r>
            <a:r>
              <a:rPr lang="en-US" altLang="zh-TW" sz="3600" dirty="0" err="1">
                <a:solidFill>
                  <a:srgbClr val="FFFF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17.3cm</a:t>
            </a:r>
            <a:r>
              <a:rPr lang="zh-TW" altLang="en-US" sz="3600" dirty="0">
                <a:solidFill>
                  <a:srgbClr val="FFFF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，質量＝</a:t>
            </a:r>
            <a:r>
              <a:rPr lang="en-US" altLang="zh-TW" sz="3600" dirty="0">
                <a:solidFill>
                  <a:srgbClr val="FFFF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38.19</a:t>
            </a:r>
            <a:r>
              <a:rPr lang="zh-TW" altLang="en-US" sz="3600" dirty="0">
                <a:solidFill>
                  <a:srgbClr val="FFFF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克。 </a:t>
            </a:r>
          </a:p>
          <a:p>
            <a:r>
              <a:rPr lang="en-US" altLang="zh-TW" sz="3600" dirty="0">
                <a:solidFill>
                  <a:srgbClr val="FFFF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2</a:t>
            </a:r>
            <a:r>
              <a:rPr lang="zh-TW" altLang="en-US" sz="3600" dirty="0">
                <a:solidFill>
                  <a:srgbClr val="FFFF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、以火箭全長為參考長度，從第</a:t>
            </a:r>
            <a:r>
              <a:rPr lang="en-US" altLang="zh-TW" sz="3600" dirty="0">
                <a:solidFill>
                  <a:srgbClr val="FFFF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10</a:t>
            </a:r>
            <a:r>
              <a:rPr lang="zh-TW" altLang="en-US" sz="3600" dirty="0">
                <a:solidFill>
                  <a:srgbClr val="FFFF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畫格到第</a:t>
            </a:r>
            <a:r>
              <a:rPr lang="en-US" altLang="zh-TW" sz="3600" dirty="0">
                <a:solidFill>
                  <a:srgbClr val="FFFF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20</a:t>
            </a:r>
            <a:r>
              <a:rPr lang="zh-TW" altLang="en-US" sz="3600" dirty="0">
                <a:solidFill>
                  <a:srgbClr val="FFFF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畫格實際移動距離＝ </a:t>
            </a:r>
            <a:r>
              <a:rPr lang="en-US" altLang="zh-TW" sz="3600" dirty="0">
                <a:solidFill>
                  <a:srgbClr val="FFFF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(25.49/12.42)*</a:t>
            </a:r>
            <a:r>
              <a:rPr lang="en-US" altLang="zh-TW" sz="3600" dirty="0" err="1">
                <a:solidFill>
                  <a:srgbClr val="FFFF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17.3cm</a:t>
            </a:r>
            <a:r>
              <a:rPr lang="zh-TW" altLang="en-US" sz="3600" dirty="0">
                <a:solidFill>
                  <a:srgbClr val="FFFF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＝</a:t>
            </a:r>
            <a:r>
              <a:rPr lang="en-US" altLang="zh-TW" sz="3600" dirty="0" err="1">
                <a:solidFill>
                  <a:srgbClr val="FFFF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35.50cm</a:t>
            </a:r>
            <a:r>
              <a:rPr lang="en-US" altLang="zh-TW" sz="3600" dirty="0">
                <a:solidFill>
                  <a:srgbClr val="FFFF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</a:p>
          <a:p>
            <a:r>
              <a:rPr lang="en-US" altLang="zh-TW" sz="3600" dirty="0">
                <a:solidFill>
                  <a:srgbClr val="FFFF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3</a:t>
            </a:r>
            <a:r>
              <a:rPr lang="zh-TW" altLang="en-US" sz="3600" dirty="0">
                <a:solidFill>
                  <a:srgbClr val="FFFF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、超級慢動作攝影為</a:t>
            </a:r>
            <a:r>
              <a:rPr lang="en-US" altLang="zh-TW" sz="3600" dirty="0" err="1">
                <a:solidFill>
                  <a:srgbClr val="FFFF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960fps</a:t>
            </a:r>
            <a:r>
              <a:rPr lang="zh-TW" altLang="en-US" sz="3600" dirty="0">
                <a:solidFill>
                  <a:srgbClr val="FFFF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，從第</a:t>
            </a:r>
            <a:r>
              <a:rPr lang="en-US" altLang="zh-TW" sz="3600" dirty="0">
                <a:solidFill>
                  <a:srgbClr val="FFFF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10</a:t>
            </a:r>
            <a:r>
              <a:rPr lang="zh-TW" altLang="en-US" sz="3600" dirty="0">
                <a:solidFill>
                  <a:srgbClr val="FFFF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畫格到第</a:t>
            </a:r>
            <a:r>
              <a:rPr lang="en-US" altLang="zh-TW" sz="3600" dirty="0">
                <a:solidFill>
                  <a:srgbClr val="FFFF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20</a:t>
            </a:r>
            <a:r>
              <a:rPr lang="zh-TW" altLang="en-US" sz="3600" dirty="0">
                <a:solidFill>
                  <a:srgbClr val="FFFF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畫格時間＝</a:t>
            </a:r>
            <a:r>
              <a:rPr lang="en-US" altLang="zh-TW" sz="3600" dirty="0">
                <a:solidFill>
                  <a:srgbClr val="FFFF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10/960</a:t>
            </a:r>
            <a:r>
              <a:rPr lang="zh-TW" altLang="en-US" sz="3600" dirty="0">
                <a:solidFill>
                  <a:srgbClr val="FFFF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＝</a:t>
            </a:r>
            <a:r>
              <a:rPr lang="en-US" altLang="zh-TW" sz="3600" dirty="0">
                <a:solidFill>
                  <a:srgbClr val="FFFF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1/96</a:t>
            </a:r>
            <a:r>
              <a:rPr lang="zh-TW" altLang="en-US" sz="3600" dirty="0">
                <a:solidFill>
                  <a:srgbClr val="FFFF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秒 </a:t>
            </a:r>
          </a:p>
          <a:p>
            <a:r>
              <a:rPr lang="en-US" altLang="zh-TW" sz="3600" dirty="0">
                <a:solidFill>
                  <a:srgbClr val="FFFF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4</a:t>
            </a:r>
            <a:r>
              <a:rPr lang="zh-TW" altLang="en-US" sz="3600" dirty="0">
                <a:solidFill>
                  <a:srgbClr val="FFFF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en-US" altLang="zh-TW" sz="3600" dirty="0">
                <a:solidFill>
                  <a:srgbClr val="FFFF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PVC</a:t>
            </a:r>
            <a:r>
              <a:rPr lang="zh-TW" altLang="en-US" sz="3600" dirty="0">
                <a:solidFill>
                  <a:srgbClr val="FFFF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空氣火箭初速度＝</a:t>
            </a:r>
            <a:r>
              <a:rPr lang="en-US" altLang="zh-TW" sz="3600" dirty="0">
                <a:solidFill>
                  <a:srgbClr val="FFFF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35.50/(1/96)</a:t>
            </a:r>
            <a:r>
              <a:rPr lang="zh-TW" altLang="en-US" sz="3600" dirty="0">
                <a:solidFill>
                  <a:srgbClr val="FFFF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＝</a:t>
            </a:r>
            <a:r>
              <a:rPr lang="en-US" altLang="zh-TW" sz="3600" dirty="0" err="1">
                <a:solidFill>
                  <a:srgbClr val="FFFF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3408cm</a:t>
            </a:r>
            <a:r>
              <a:rPr lang="en-US" altLang="zh-TW" sz="3600" dirty="0">
                <a:solidFill>
                  <a:srgbClr val="FFFF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/s</a:t>
            </a:r>
            <a:r>
              <a:rPr lang="zh-TW" altLang="en-US" sz="3600" dirty="0">
                <a:solidFill>
                  <a:srgbClr val="FFFF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＝</a:t>
            </a:r>
            <a:r>
              <a:rPr lang="en-US" altLang="zh-TW" sz="3600" dirty="0" err="1">
                <a:solidFill>
                  <a:srgbClr val="FFFF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34.08m</a:t>
            </a:r>
            <a:r>
              <a:rPr lang="en-US" altLang="zh-TW" sz="3600" dirty="0">
                <a:solidFill>
                  <a:srgbClr val="FFFF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/s</a:t>
            </a:r>
            <a:r>
              <a:rPr lang="zh-TW" altLang="en-US" sz="3600" dirty="0">
                <a:solidFill>
                  <a:srgbClr val="FFFF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＝</a:t>
            </a:r>
            <a:r>
              <a:rPr lang="en-US" altLang="zh-TW" sz="3600" dirty="0" err="1">
                <a:solidFill>
                  <a:srgbClr val="FFFF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122.69km</a:t>
            </a:r>
            <a:r>
              <a:rPr lang="en-US" altLang="zh-TW" sz="3600" dirty="0">
                <a:solidFill>
                  <a:srgbClr val="FFFF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/</a:t>
            </a:r>
            <a:r>
              <a:rPr lang="en-US" altLang="zh-TW" sz="3600" dirty="0" err="1">
                <a:solidFill>
                  <a:srgbClr val="FFFF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hr</a:t>
            </a:r>
            <a:r>
              <a:rPr lang="en-US" altLang="zh-TW" sz="3600" dirty="0">
                <a:solidFill>
                  <a:srgbClr val="FFFF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endParaRPr lang="zh-TW" alt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622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b="62791"/>
          <a:stretch/>
        </p:blipFill>
        <p:spPr>
          <a:xfrm>
            <a:off x="251520" y="2924944"/>
            <a:ext cx="8480398" cy="230425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51520" y="548680"/>
            <a:ext cx="87129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FFFF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五、探討發射器的氣壓與水平射程的影響 </a:t>
            </a:r>
          </a:p>
          <a:p>
            <a:r>
              <a:rPr lang="en-US" altLang="zh-TW" sz="28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(</a:t>
            </a:r>
            <a:r>
              <a:rPr lang="zh-TW" altLang="en-US" sz="28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一</a:t>
            </a:r>
            <a:r>
              <a:rPr lang="en-US" altLang="zh-TW" sz="28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) </a:t>
            </a:r>
            <a:r>
              <a:rPr lang="zh-TW" altLang="en-US" sz="28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控制變因：仰角</a:t>
            </a:r>
            <a:r>
              <a:rPr lang="en-US" altLang="zh-TW" sz="28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42</a:t>
            </a:r>
            <a:r>
              <a:rPr lang="zh-TW" altLang="en-US" sz="28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度、短空氣量發射器、三角形尾翼</a:t>
            </a:r>
            <a:r>
              <a:rPr lang="en-US" altLang="zh-TW" sz="28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(</a:t>
            </a:r>
            <a:r>
              <a:rPr lang="en-US" altLang="zh-TW" sz="2800" dirty="0" err="1">
                <a:latin typeface="新細明體" panose="02020500000000000000" pitchFamily="18" charset="-120"/>
                <a:ea typeface="新細明體" panose="02020500000000000000" pitchFamily="18" charset="-120"/>
              </a:rPr>
              <a:t>4cm</a:t>
            </a:r>
            <a:r>
              <a:rPr lang="zh-TW" altLang="en-US" sz="28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en-US" altLang="zh-TW" sz="2800" dirty="0" err="1">
                <a:latin typeface="新細明體" panose="02020500000000000000" pitchFamily="18" charset="-120"/>
                <a:ea typeface="新細明體" panose="02020500000000000000" pitchFamily="18" charset="-120"/>
              </a:rPr>
              <a:t>3cm</a:t>
            </a:r>
            <a:r>
              <a:rPr lang="zh-TW" altLang="en-US" sz="28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en-US" altLang="zh-TW" sz="2800" dirty="0" err="1">
                <a:latin typeface="新細明體" panose="02020500000000000000" pitchFamily="18" charset="-120"/>
                <a:ea typeface="新細明體" panose="02020500000000000000" pitchFamily="18" charset="-120"/>
              </a:rPr>
              <a:t>5cm</a:t>
            </a:r>
            <a:r>
              <a:rPr lang="en-US" altLang="zh-TW" sz="28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)3</a:t>
            </a:r>
            <a:r>
              <a:rPr lang="zh-TW" altLang="en-US" sz="28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片、 </a:t>
            </a:r>
          </a:p>
          <a:p>
            <a:r>
              <a:rPr lang="zh-TW" altLang="en-US" sz="28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厚度</a:t>
            </a:r>
            <a:r>
              <a:rPr lang="en-US" altLang="zh-TW" sz="2800" dirty="0" err="1">
                <a:latin typeface="新細明體" panose="02020500000000000000" pitchFamily="18" charset="-120"/>
                <a:ea typeface="新細明體" panose="02020500000000000000" pitchFamily="18" charset="-120"/>
              </a:rPr>
              <a:t>3mm</a:t>
            </a:r>
            <a:r>
              <a:rPr lang="zh-TW" altLang="en-US" sz="28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、管長</a:t>
            </a:r>
            <a:r>
              <a:rPr lang="en-US" altLang="zh-TW" sz="2800" dirty="0" err="1">
                <a:latin typeface="新細明體" panose="02020500000000000000" pitchFamily="18" charset="-120"/>
                <a:ea typeface="新細明體" panose="02020500000000000000" pitchFamily="18" charset="-120"/>
              </a:rPr>
              <a:t>15cm</a:t>
            </a:r>
            <a:r>
              <a:rPr lang="zh-TW" altLang="en-US" sz="28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、頭部封閉型火箭 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671638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6022" y="589330"/>
            <a:ext cx="8424936" cy="1938992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FFFF00"/>
                </a:solidFill>
              </a:rPr>
              <a:t>、</a:t>
            </a:r>
            <a:r>
              <a:rPr lang="zh-TW" altLang="en-US" sz="3600" b="1" dirty="0">
                <a:solidFill>
                  <a:srgbClr val="FFFF00"/>
                </a:solidFill>
              </a:rPr>
              <a:t>探討發射器空氣量與水平射程的影響 </a:t>
            </a:r>
            <a:r>
              <a:rPr lang="zh-TW" altLang="en-US" sz="3600" dirty="0"/>
              <a:t/>
            </a:r>
            <a:br>
              <a:rPr lang="zh-TW" altLang="en-US" sz="3600" dirty="0"/>
            </a:br>
            <a:r>
              <a:rPr lang="en-US" altLang="zh-TW" sz="2800" dirty="0"/>
              <a:t>(</a:t>
            </a:r>
            <a:r>
              <a:rPr lang="zh-TW" altLang="en-US" sz="2800" dirty="0"/>
              <a:t>一</a:t>
            </a:r>
            <a:r>
              <a:rPr lang="en-US" altLang="zh-TW" sz="2800" dirty="0"/>
              <a:t>) </a:t>
            </a:r>
            <a:r>
              <a:rPr lang="zh-TW" altLang="en-US" sz="2800" dirty="0"/>
              <a:t>控制變因：氣壓</a:t>
            </a:r>
            <a:r>
              <a:rPr lang="en-US" altLang="zh-TW" sz="2800" dirty="0" err="1"/>
              <a:t>70psi</a:t>
            </a:r>
            <a:r>
              <a:rPr lang="zh-TW" altLang="en-US" sz="2800" dirty="0"/>
              <a:t>、仰角</a:t>
            </a:r>
            <a:r>
              <a:rPr lang="en-US" altLang="zh-TW" sz="2800" dirty="0"/>
              <a:t>42</a:t>
            </a:r>
            <a:r>
              <a:rPr lang="zh-TW" altLang="en-US" sz="2800" dirty="0"/>
              <a:t>度、三角形尾翼</a:t>
            </a:r>
            <a:r>
              <a:rPr lang="en-US" altLang="zh-TW" sz="2800" dirty="0"/>
              <a:t>(</a:t>
            </a:r>
            <a:r>
              <a:rPr lang="en-US" altLang="zh-TW" sz="2800" dirty="0" err="1"/>
              <a:t>4cm</a:t>
            </a:r>
            <a:r>
              <a:rPr lang="zh-TW" altLang="en-US" sz="2800" dirty="0"/>
              <a:t>、</a:t>
            </a:r>
            <a:r>
              <a:rPr lang="en-US" altLang="zh-TW" sz="2800" dirty="0" err="1"/>
              <a:t>3cm</a:t>
            </a:r>
            <a:r>
              <a:rPr lang="zh-TW" altLang="en-US" sz="2800" dirty="0"/>
              <a:t>、</a:t>
            </a:r>
            <a:r>
              <a:rPr lang="en-US" altLang="zh-TW" sz="2800" dirty="0" err="1"/>
              <a:t>5cm</a:t>
            </a:r>
            <a:r>
              <a:rPr lang="en-US" altLang="zh-TW" sz="2800" dirty="0"/>
              <a:t>)3</a:t>
            </a:r>
            <a:r>
              <a:rPr lang="zh-TW" altLang="en-US" sz="2800" dirty="0"/>
              <a:t>片、厚度</a:t>
            </a:r>
            <a:r>
              <a:rPr lang="en-US" altLang="zh-TW" sz="2800" dirty="0" err="1"/>
              <a:t>3mm</a:t>
            </a:r>
            <a:r>
              <a:rPr lang="zh-TW" altLang="en-US" sz="2800" dirty="0"/>
              <a:t>、 管長</a:t>
            </a:r>
            <a:r>
              <a:rPr lang="en-US" altLang="zh-TW" sz="2800" dirty="0" err="1"/>
              <a:t>15cm</a:t>
            </a:r>
            <a:r>
              <a:rPr lang="zh-TW" altLang="en-US" sz="2800" dirty="0"/>
              <a:t>、頭部封閉型火箭 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2996952"/>
            <a:ext cx="8861973" cy="290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591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31640" y="404664"/>
            <a:ext cx="7010400" cy="1200329"/>
          </a:xfr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980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7200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  <a:reflection blurRad="6350" stA="55000" endA="50" endPos="85000" dist="29997" dir="5400000" sy="-100000" algn="bl" rotWithShape="0"/>
                </a:effectLst>
                <a:latin typeface="標楷體" panose="03000509000000000000" pitchFamily="65" charset="-120"/>
                <a:ea typeface="標楷體" pitchFamily="65" charset="-120"/>
              </a:rPr>
              <a:t>材料介紹</a:t>
            </a:r>
            <a:endParaRPr lang="zh-TW" altLang="en-US" sz="7200" kern="1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  <a:reflection blurRad="6350" stA="55000" endA="50" endPos="85000" dist="29997" dir="5400000" sy="-100000" algn="bl" rotWithShape="0"/>
              </a:effectLst>
              <a:latin typeface="標楷體" panose="03000509000000000000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204863"/>
            <a:ext cx="2758893" cy="446327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111" y="2341001"/>
            <a:ext cx="4191000" cy="4191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499992" y="2492896"/>
            <a:ext cx="36471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b="1" dirty="0" smtClean="0">
                <a:solidFill>
                  <a:srgbClr val="FF0000"/>
                </a:solidFill>
              </a:rPr>
              <a:t>6</a:t>
            </a:r>
            <a:r>
              <a:rPr lang="zh-TW" altLang="en-US" sz="3600" b="1" dirty="0" smtClean="0">
                <a:solidFill>
                  <a:srgbClr val="FF0000"/>
                </a:solidFill>
              </a:rPr>
              <a:t>分塑膠</a:t>
            </a:r>
            <a:r>
              <a:rPr lang="zh-TW" altLang="en-US" sz="3600" b="1" dirty="0">
                <a:solidFill>
                  <a:srgbClr val="FF0000"/>
                </a:solidFill>
              </a:rPr>
              <a:t>銅球凡而</a:t>
            </a:r>
          </a:p>
        </p:txBody>
      </p:sp>
      <p:sp>
        <p:nvSpPr>
          <p:cNvPr id="9" name="矩形 8"/>
          <p:cNvSpPr/>
          <p:nvPr/>
        </p:nvSpPr>
        <p:spPr>
          <a:xfrm>
            <a:off x="652872" y="2723728"/>
            <a:ext cx="29546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</a:rPr>
              <a:t>6</a:t>
            </a:r>
            <a:r>
              <a:rPr lang="zh-TW" altLang="en-US" sz="4800" b="1" dirty="0" smtClean="0">
                <a:solidFill>
                  <a:srgbClr val="FF0000"/>
                </a:solidFill>
              </a:rPr>
              <a:t>分逆</a:t>
            </a:r>
            <a:r>
              <a:rPr lang="zh-TW" altLang="en-US" sz="4800" b="1" dirty="0">
                <a:solidFill>
                  <a:srgbClr val="FF0000"/>
                </a:solidFill>
              </a:rPr>
              <a:t>止閥</a:t>
            </a:r>
          </a:p>
        </p:txBody>
      </p:sp>
      <p:sp>
        <p:nvSpPr>
          <p:cNvPr id="10" name="矩形 9"/>
          <p:cNvSpPr/>
          <p:nvPr/>
        </p:nvSpPr>
        <p:spPr>
          <a:xfrm>
            <a:off x="5269433" y="3459736"/>
            <a:ext cx="14157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b="1" dirty="0">
                <a:solidFill>
                  <a:srgbClr val="FF0000"/>
                </a:solidFill>
              </a:rPr>
              <a:t>球閥</a:t>
            </a:r>
          </a:p>
        </p:txBody>
      </p:sp>
    </p:spTree>
    <p:extLst>
      <p:ext uri="{BB962C8B-B14F-4D97-AF65-F5344CB8AC3E}">
        <p14:creationId xmlns:p14="http://schemas.microsoft.com/office/powerpoint/2010/main" val="240057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824" y="2348880"/>
            <a:ext cx="4005020" cy="400502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348880"/>
            <a:ext cx="4077072" cy="4077072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691864" y="2426985"/>
            <a:ext cx="260520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400" b="1" dirty="0" smtClean="0">
                <a:solidFill>
                  <a:srgbClr val="FF0000"/>
                </a:solidFill>
              </a:rPr>
              <a:t>6</a:t>
            </a:r>
            <a:r>
              <a:rPr lang="zh-TW" altLang="en-US" sz="3400" b="1" dirty="0" smtClean="0">
                <a:solidFill>
                  <a:srgbClr val="FF0000"/>
                </a:solidFill>
              </a:rPr>
              <a:t>分</a:t>
            </a:r>
            <a:r>
              <a:rPr lang="en-US" altLang="zh-TW" sz="3400" b="1" dirty="0" smtClean="0">
                <a:solidFill>
                  <a:srgbClr val="FF0000"/>
                </a:solidFill>
              </a:rPr>
              <a:t>PVC</a:t>
            </a:r>
            <a:r>
              <a:rPr lang="zh-TW" altLang="en-US" sz="3400" b="1" dirty="0" smtClean="0">
                <a:solidFill>
                  <a:srgbClr val="FF0000"/>
                </a:solidFill>
              </a:rPr>
              <a:t>彎頭</a:t>
            </a:r>
            <a:endParaRPr lang="zh-TW" altLang="en-US" sz="3400" b="1" dirty="0">
              <a:solidFill>
                <a:srgbClr val="FF0000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5181600" y="2426985"/>
            <a:ext cx="30332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 dirty="0" smtClean="0">
                <a:solidFill>
                  <a:srgbClr val="FF0000"/>
                </a:solidFill>
              </a:rPr>
              <a:t>6</a:t>
            </a:r>
            <a:r>
              <a:rPr lang="zh-TW" altLang="en-US" sz="4000" b="1" dirty="0" smtClean="0">
                <a:solidFill>
                  <a:srgbClr val="FF0000"/>
                </a:solidFill>
              </a:rPr>
              <a:t>分</a:t>
            </a:r>
            <a:r>
              <a:rPr lang="en-US" altLang="zh-TW" sz="4000" b="1" dirty="0" smtClean="0">
                <a:solidFill>
                  <a:srgbClr val="FF0000"/>
                </a:solidFill>
              </a:rPr>
              <a:t>PVC</a:t>
            </a:r>
            <a:r>
              <a:rPr lang="zh-TW" altLang="en-US" sz="4000" b="1" dirty="0" smtClean="0">
                <a:solidFill>
                  <a:srgbClr val="FF0000"/>
                </a:solidFill>
              </a:rPr>
              <a:t>直管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  <p:sp>
        <p:nvSpPr>
          <p:cNvPr id="12" name="標題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760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65" y="1988840"/>
            <a:ext cx="3717032" cy="371703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99592" y="2398980"/>
            <a:ext cx="25359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400" dirty="0" smtClean="0">
                <a:solidFill>
                  <a:srgbClr val="FF0000"/>
                </a:solidFill>
              </a:rPr>
              <a:t>6</a:t>
            </a:r>
            <a:r>
              <a:rPr lang="zh-TW" altLang="en-US" sz="4400" dirty="0" smtClean="0">
                <a:solidFill>
                  <a:srgbClr val="FF0000"/>
                </a:solidFill>
              </a:rPr>
              <a:t>分OT管</a:t>
            </a:r>
            <a:r>
              <a:rPr lang="en-US" altLang="zh-TW" sz="4400" dirty="0" smtClean="0">
                <a:solidFill>
                  <a:srgbClr val="FF0000"/>
                </a:solidFill>
              </a:rPr>
              <a:t>(</a:t>
            </a:r>
            <a:r>
              <a:rPr lang="zh-TW" altLang="en-US" sz="4400" dirty="0" smtClean="0">
                <a:solidFill>
                  <a:srgbClr val="FF0000"/>
                </a:solidFill>
              </a:rPr>
              <a:t>三通</a:t>
            </a:r>
            <a:r>
              <a:rPr lang="en-US" altLang="zh-TW" sz="4400" dirty="0" smtClean="0">
                <a:solidFill>
                  <a:srgbClr val="FF0000"/>
                </a:solidFill>
              </a:rPr>
              <a:t>)</a:t>
            </a:r>
            <a:endParaRPr lang="zh-TW" altLang="en-US" sz="4400" dirty="0">
              <a:solidFill>
                <a:srgbClr val="FF0000"/>
              </a:solidFill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412776"/>
            <a:ext cx="4903192" cy="490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59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"/>
          <a:stretch/>
        </p:blipFill>
        <p:spPr>
          <a:xfrm>
            <a:off x="755576" y="692696"/>
            <a:ext cx="8166609" cy="5913819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555776" y="1340768"/>
            <a:ext cx="32960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b="1" dirty="0">
                <a:solidFill>
                  <a:srgbClr val="FF0000"/>
                </a:solidFill>
              </a:rPr>
              <a:t>PVC管剪刀</a:t>
            </a:r>
          </a:p>
        </p:txBody>
      </p:sp>
    </p:spTree>
    <p:extLst>
      <p:ext uri="{BB962C8B-B14F-4D97-AF65-F5344CB8AC3E}">
        <p14:creationId xmlns:p14="http://schemas.microsoft.com/office/powerpoint/2010/main" val="409475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hlinkClick r:id="rId2" action="ppaction://hlinkfile"/>
          </p:cNvPr>
          <p:cNvSpPr txBox="1">
            <a:spLocks/>
          </p:cNvSpPr>
          <p:nvPr/>
        </p:nvSpPr>
        <p:spPr>
          <a:xfrm>
            <a:off x="1259632" y="620688"/>
            <a:ext cx="7010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980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華康新儷粗黑" pitchFamily="34" charset="-12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華康新儷粗黑" pitchFamily="34" charset="-12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華康新儷粗黑" pitchFamily="34" charset="-12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華康新儷粗黑" pitchFamily="34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華康新儷粗黑" pitchFamily="34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華康新儷粗黑" pitchFamily="34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華康新儷粗黑" pitchFamily="34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華康新儷粗黑" pitchFamily="34" charset="-120"/>
              </a:defRPr>
            </a:lvl9pPr>
          </a:lstStyle>
          <a:p>
            <a:r>
              <a:rPr lang="zh-TW" alt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  <a:reflection blurRad="6350" stA="55000" endA="50" endPos="85000" dist="29997" dir="5400000" sy="-100000" algn="bl" rotWithShape="0"/>
                </a:effectLst>
                <a:latin typeface="標楷體" panose="03000509000000000000" pitchFamily="65" charset="-120"/>
                <a:ea typeface="標楷體" pitchFamily="65" charset="-120"/>
              </a:rPr>
              <a:t>腳踏車打氣筒</a:t>
            </a:r>
            <a:endParaRPr lang="zh-TW" altLang="en-US" sz="5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  <a:reflection blurRad="6350" stA="55000" endA="50" endPos="85000" dist="29997" dir="5400000" sy="-100000" algn="bl" rotWithShape="0"/>
              </a:effectLst>
              <a:latin typeface="標楷體" panose="03000509000000000000" pitchFamily="65" charset="-120"/>
              <a:ea typeface="標楷體" pitchFamily="65" charset="-120"/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115817"/>
            <a:ext cx="4114800" cy="4203847"/>
          </a:xfr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115817"/>
            <a:ext cx="4221088" cy="422108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11560" y="4869160"/>
            <a:ext cx="64807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zh-TW" altLang="en-US" b="1" dirty="0" smtClean="0">
                <a:solidFill>
                  <a:srgbClr val="FF0000"/>
                </a:solidFill>
              </a:rPr>
              <a:t>力量</a:t>
            </a:r>
            <a:r>
              <a:rPr lang="en-US" altLang="zh-TW" b="1" dirty="0" smtClean="0">
                <a:solidFill>
                  <a:srgbClr val="FF0000"/>
                </a:solidFill>
              </a:rPr>
              <a:t>:</a:t>
            </a:r>
            <a:r>
              <a:rPr lang="en-US" altLang="zh-TW" dirty="0" smtClean="0">
                <a:solidFill>
                  <a:srgbClr val="FF0000"/>
                </a:solidFill>
              </a:rPr>
              <a:t>5.5 </a:t>
            </a:r>
            <a:r>
              <a:rPr lang="en-US" altLang="zh-TW" dirty="0">
                <a:solidFill>
                  <a:srgbClr val="FF0000"/>
                </a:solidFill>
              </a:rPr>
              <a:t>bar/ 80 PSI</a:t>
            </a:r>
            <a:r>
              <a:rPr lang="zh-TW" altLang="en-US" dirty="0">
                <a:solidFill>
                  <a:srgbClr val="FF0000"/>
                </a:solidFill>
              </a:rPr>
              <a:t>／</a:t>
            </a:r>
            <a:r>
              <a:rPr lang="zh-TW" altLang="en-US" dirty="0" smtClean="0">
                <a:solidFill>
                  <a:srgbClr val="FF0000"/>
                </a:solidFill>
              </a:rPr>
              <a:t>平方英吋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TW" dirty="0" err="1">
                <a:solidFill>
                  <a:srgbClr val="FF0000"/>
                </a:solidFill>
              </a:rPr>
              <a:t>5.5bar</a:t>
            </a:r>
            <a:r>
              <a:rPr lang="zh-TW" altLang="en-US" dirty="0">
                <a:solidFill>
                  <a:srgbClr val="FF0000"/>
                </a:solidFill>
              </a:rPr>
              <a:t>＝</a:t>
            </a:r>
            <a:r>
              <a:rPr lang="en-US" altLang="zh-TW" dirty="0">
                <a:solidFill>
                  <a:srgbClr val="FF0000"/>
                </a:solidFill>
              </a:rPr>
              <a:t>80 Psi</a:t>
            </a:r>
            <a:r>
              <a:rPr lang="zh-TW" altLang="en-US" dirty="0">
                <a:solidFill>
                  <a:srgbClr val="FF0000"/>
                </a:solidFill>
              </a:rPr>
              <a:t>＝ </a:t>
            </a:r>
            <a:r>
              <a:rPr lang="en-US" altLang="zh-TW" dirty="0" err="1">
                <a:solidFill>
                  <a:srgbClr val="FF0000"/>
                </a:solidFill>
              </a:rPr>
              <a:t>562.45cm</a:t>
            </a:r>
            <a:r>
              <a:rPr lang="en-US" altLang="zh-TW" dirty="0">
                <a:solidFill>
                  <a:srgbClr val="FF0000"/>
                </a:solidFill>
              </a:rPr>
              <a:t>- </a:t>
            </a:r>
            <a:r>
              <a:rPr lang="en-US" altLang="zh-TW" dirty="0" smtClean="0">
                <a:solidFill>
                  <a:srgbClr val="FF0000"/>
                </a:solidFill>
              </a:rPr>
              <a:t>H</a:t>
            </a:r>
            <a:r>
              <a:rPr lang="en-US" altLang="zh-TW" baseline="-25000" dirty="0" smtClean="0">
                <a:solidFill>
                  <a:srgbClr val="FF0000"/>
                </a:solidFill>
              </a:rPr>
              <a:t>2</a:t>
            </a:r>
            <a:r>
              <a:rPr lang="en-US" altLang="zh-TW" dirty="0" smtClean="0">
                <a:solidFill>
                  <a:srgbClr val="FF0000"/>
                </a:solidFill>
              </a:rPr>
              <a:t>O=0.54</a:t>
            </a:r>
            <a:r>
              <a:rPr lang="zh-TW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TW" dirty="0" err="1" smtClean="0">
                <a:solidFill>
                  <a:srgbClr val="FF0000"/>
                </a:solidFill>
              </a:rPr>
              <a:t>atm</a:t>
            </a:r>
            <a:endParaRPr lang="zh-TW" altLang="en-US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9185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hlinkClick r:id="rId2" action="ppaction://hlinkfile"/>
          </p:cNvPr>
          <p:cNvSpPr txBox="1">
            <a:spLocks/>
          </p:cNvSpPr>
          <p:nvPr/>
        </p:nvSpPr>
        <p:spPr>
          <a:xfrm>
            <a:off x="899592" y="561454"/>
            <a:ext cx="7010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980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華康新儷粗黑" pitchFamily="34" charset="-12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華康新儷粗黑" pitchFamily="34" charset="-12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華康新儷粗黑" pitchFamily="34" charset="-12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華康新儷粗黑" pitchFamily="34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華康新儷粗黑" pitchFamily="34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華康新儷粗黑" pitchFamily="34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華康新儷粗黑" pitchFamily="34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華康新儷粗黑" pitchFamily="34" charset="-120"/>
              </a:defRPr>
            </a:lvl9pPr>
          </a:lstStyle>
          <a:p>
            <a:r>
              <a:rPr lang="zh-TW" alt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  <a:reflection blurRad="6350" stA="55000" endA="50" endPos="85000" dist="29997" dir="5400000" sy="-100000" algn="bl" rotWithShape="0"/>
                </a:effectLst>
                <a:latin typeface="標楷體" panose="03000509000000000000" pitchFamily="65" charset="-120"/>
                <a:ea typeface="標楷體" pitchFamily="65" charset="-120"/>
              </a:rPr>
              <a:t>壓力單位</a:t>
            </a:r>
            <a:endParaRPr lang="zh-TW" altLang="en-US" sz="5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  <a:reflection blurRad="6350" stA="55000" endA="50" endPos="85000" dist="29997" dir="5400000" sy="-100000" algn="bl" rotWithShape="0"/>
              </a:effectLst>
              <a:latin typeface="標楷體" panose="03000509000000000000" pitchFamily="65" charset="-120"/>
              <a:ea typeface="標楷體" pitchFamily="65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99592" y="2060848"/>
            <a:ext cx="784887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(</a:t>
            </a:r>
            <a:r>
              <a:rPr lang="zh-TW" altLang="en-US" sz="3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壓力單位換算</a:t>
            </a:r>
            <a:r>
              <a:rPr lang="zh-TW" altLang="en-US"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en-US" altLang="zh-TW" sz="3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en-US" altLang="zh-TW"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1</a:t>
            </a:r>
            <a:r>
              <a:rPr lang="zh-TW" altLang="en-US"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en-US" altLang="zh-TW"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10</a:t>
            </a:r>
            <a:r>
              <a:rPr lang="zh-TW" altLang="en-US" sz="3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磅</a:t>
            </a:r>
            <a:r>
              <a:rPr lang="en-US" altLang="zh-TW" sz="3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/</a:t>
            </a:r>
            <a:r>
              <a:rPr lang="zh-TW" altLang="en-US" sz="3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平方英寸</a:t>
            </a:r>
            <a:r>
              <a:rPr lang="en-US" altLang="zh-TW" sz="3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(psi) </a:t>
            </a:r>
            <a:r>
              <a:rPr lang="zh-TW" altLang="en-US" sz="3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＝</a:t>
            </a:r>
            <a:r>
              <a:rPr lang="en-US" altLang="zh-TW" sz="3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6.894757</a:t>
            </a:r>
            <a:r>
              <a:rPr lang="zh-TW" altLang="en-US" sz="3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牛頓</a:t>
            </a:r>
            <a:r>
              <a:rPr lang="en-US" altLang="zh-TW" sz="3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/</a:t>
            </a:r>
            <a:r>
              <a:rPr lang="zh-TW" altLang="en-US" sz="3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平方公分＝</a:t>
            </a:r>
            <a:r>
              <a:rPr lang="en-US" altLang="zh-TW" sz="3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0.70307</a:t>
            </a:r>
            <a:r>
              <a:rPr lang="zh-TW" altLang="en-US" sz="3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公斤重</a:t>
            </a:r>
            <a:r>
              <a:rPr lang="en-US" altLang="zh-TW" sz="3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/</a:t>
            </a:r>
            <a:r>
              <a:rPr lang="zh-TW" altLang="en-US" sz="3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平方公分＝</a:t>
            </a:r>
            <a:r>
              <a:rPr lang="en-US" altLang="zh-TW" sz="3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0.68</a:t>
            </a:r>
            <a:r>
              <a:rPr lang="zh-TW" altLang="en-US" sz="3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大氣壓力</a:t>
            </a:r>
            <a:r>
              <a:rPr lang="en-US" altLang="zh-TW" sz="3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) </a:t>
            </a:r>
            <a:endParaRPr lang="en-US" altLang="zh-TW" sz="3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TW" sz="3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en-US" altLang="zh-TW"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2</a:t>
            </a:r>
            <a:r>
              <a:rPr lang="zh-TW" altLang="en-US"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en-US" altLang="zh-TW"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70</a:t>
            </a:r>
            <a:r>
              <a:rPr lang="en-US" altLang="zh-TW" sz="3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lang="en-US" altLang="zh-TW"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psi</a:t>
            </a:r>
            <a:r>
              <a:rPr lang="zh-TW" altLang="en-US"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＝</a:t>
            </a:r>
            <a:r>
              <a:rPr lang="en-US" altLang="zh-TW"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4.76</a:t>
            </a:r>
            <a:r>
              <a:rPr lang="zh-TW" altLang="en-US"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大氣壓力</a:t>
            </a:r>
            <a:endParaRPr lang="en-US" altLang="zh-TW" sz="3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en-US" altLang="zh-TW"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3</a:t>
            </a:r>
            <a:r>
              <a:rPr lang="zh-TW" altLang="en-US"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en-US" altLang="zh-TW"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80</a:t>
            </a:r>
            <a:r>
              <a:rPr lang="en-US" altLang="zh-TW" sz="3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 psi</a:t>
            </a:r>
            <a:r>
              <a:rPr lang="zh-TW" altLang="en-US"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＝</a:t>
            </a:r>
            <a:r>
              <a:rPr lang="en-US" altLang="zh-TW"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5.44</a:t>
            </a:r>
            <a:r>
              <a:rPr lang="zh-TW" altLang="en-US"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大氣壓力</a:t>
            </a:r>
            <a:endParaRPr lang="en-US" altLang="zh-TW" sz="3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en-US" altLang="zh-TW" sz="3600" dirty="0" smtClean="0"/>
              <a:t>4</a:t>
            </a:r>
            <a:r>
              <a:rPr lang="zh-TW" altLang="en-US" sz="3600" dirty="0" smtClean="0"/>
              <a:t>、</a:t>
            </a:r>
            <a:r>
              <a:rPr lang="en-US" altLang="zh-TW" sz="3600" dirty="0" err="1" smtClean="0"/>
              <a:t>100</a:t>
            </a:r>
            <a:r>
              <a:rPr lang="en-US" altLang="zh-TW" sz="3600" dirty="0" err="1">
                <a:latin typeface="新細明體" panose="02020500000000000000" pitchFamily="18" charset="-120"/>
                <a:ea typeface="新細明體" panose="02020500000000000000" pitchFamily="18" charset="-120"/>
              </a:rPr>
              <a:t>psi</a:t>
            </a:r>
            <a:r>
              <a:rPr lang="zh-TW" altLang="en-US"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＝</a:t>
            </a:r>
            <a:r>
              <a:rPr lang="en-US" altLang="zh-TW"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6.8</a:t>
            </a:r>
            <a:r>
              <a:rPr lang="zh-TW" altLang="en-US"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大氣壓力</a:t>
            </a:r>
            <a:endParaRPr lang="en-US" altLang="zh-TW" sz="3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30999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hlinkClick r:id="rId2" action="ppaction://hlinkfile"/>
          </p:cNvPr>
          <p:cNvSpPr txBox="1">
            <a:spLocks/>
          </p:cNvSpPr>
          <p:nvPr/>
        </p:nvSpPr>
        <p:spPr>
          <a:xfrm>
            <a:off x="1187624" y="476672"/>
            <a:ext cx="7010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980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華康新儷粗黑" pitchFamily="34" charset="-12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華康新儷粗黑" pitchFamily="34" charset="-12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華康新儷粗黑" pitchFamily="34" charset="-12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華康新儷粗黑" pitchFamily="34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華康新儷粗黑" pitchFamily="34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華康新儷粗黑" pitchFamily="34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華康新儷粗黑" pitchFamily="34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華康新儷粗黑" pitchFamily="34" charset="-120"/>
              </a:defRPr>
            </a:lvl9pPr>
          </a:lstStyle>
          <a:p>
            <a:r>
              <a:rPr lang="zh-TW" alt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  <a:reflection blurRad="6350" stA="55000" endA="50" endPos="85000" dist="29997" dir="5400000" sy="-100000" algn="bl" rotWithShape="0"/>
                </a:effectLst>
                <a:latin typeface="標楷體" panose="03000509000000000000" pitchFamily="65" charset="-120"/>
                <a:ea typeface="標楷體" pitchFamily="65" charset="-120"/>
              </a:rPr>
              <a:t>尺</a:t>
            </a:r>
            <a:r>
              <a:rPr lang="zh-TW" alt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  <a:reflection blurRad="6350" stA="55000" endA="50" endPos="85000" dist="29997" dir="5400000" sy="-100000" algn="bl" rotWithShape="0"/>
                </a:effectLst>
                <a:latin typeface="標楷體" panose="03000509000000000000" pitchFamily="65" charset="-120"/>
                <a:ea typeface="標楷體" pitchFamily="65" charset="-120"/>
              </a:rPr>
              <a:t>寸</a:t>
            </a:r>
            <a:r>
              <a:rPr lang="zh-TW" alt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  <a:reflection blurRad="6350" stA="55000" endA="50" endPos="85000" dist="29997" dir="5400000" sy="-100000" algn="bl" rotWithShape="0"/>
                </a:effectLst>
                <a:latin typeface="標楷體" panose="03000509000000000000" pitchFamily="65" charset="-120"/>
                <a:ea typeface="標楷體" pitchFamily="65" charset="-120"/>
              </a:rPr>
              <a:t>單位表</a:t>
            </a:r>
            <a:endParaRPr lang="zh-TW" altLang="en-US" sz="5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  <a:reflection blurRad="6350" stA="55000" endA="50" endPos="85000" dist="29997" dir="5400000" sy="-100000" algn="bl" rotWithShape="0"/>
              </a:effectLst>
              <a:latin typeface="標楷體" panose="03000509000000000000" pitchFamily="65" charset="-120"/>
              <a:ea typeface="標楷體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t="22038" r="14301" b="16446"/>
          <a:stretch/>
        </p:blipFill>
        <p:spPr>
          <a:xfrm rot="10800000">
            <a:off x="827584" y="2204864"/>
            <a:ext cx="7981971" cy="4464496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 bwMode="auto">
          <a:xfrm>
            <a:off x="1691680" y="5445224"/>
            <a:ext cx="6984776" cy="432048"/>
          </a:xfrm>
          <a:prstGeom prst="roundRect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0080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hlinkClick r:id="rId2" action="ppaction://hlinkfile"/>
          </p:cNvPr>
          <p:cNvPicPr>
            <a:picLocks noChangeAspect="1"/>
          </p:cNvPicPr>
          <p:nvPr/>
        </p:nvPicPr>
        <p:blipFill rotWithShape="1">
          <a:blip r:embed="rId3"/>
          <a:srcRect l="11677" t="9372" r="7875" b="-173"/>
          <a:stretch/>
        </p:blipFill>
        <p:spPr>
          <a:xfrm>
            <a:off x="0" y="980728"/>
            <a:ext cx="9144000" cy="597666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31640" y="26774"/>
            <a:ext cx="7010400" cy="1107996"/>
          </a:xfr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980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  <a:reflection blurRad="6350" stA="55000" endA="50" endPos="85000" dist="29997" dir="5400000" sy="-100000" algn="bl" rotWithShape="0"/>
                </a:effectLst>
                <a:latin typeface="標楷體" panose="03000509000000000000" pitchFamily="65" charset="-120"/>
                <a:ea typeface="標楷體" panose="03000509000000000000" pitchFamily="65" charset="-120"/>
                <a:hlinkClick r:id="rId4" action="ppaction://hlinkfile"/>
              </a:rPr>
              <a:t>水管</a:t>
            </a:r>
            <a:r>
              <a:rPr lang="zh-TW" altLang="en-US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  <a:reflection blurRad="6350" stA="55000" endA="50" endPos="85000" dist="29997" dir="5400000" sy="-100000" algn="bl" rotWithShape="0"/>
                </a:effectLst>
                <a:latin typeface="標楷體" panose="03000509000000000000" pitchFamily="65" charset="-120"/>
                <a:ea typeface="標楷體" panose="03000509000000000000" pitchFamily="65" charset="-120"/>
                <a:hlinkClick r:id="rId4" action="ppaction://hlinkfile"/>
              </a:rPr>
              <a:t>管</a:t>
            </a:r>
            <a:r>
              <a:rPr lang="zh-TW" altLang="en-US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  <a:reflection blurRad="6350" stA="55000" endA="50" endPos="85000" dist="29997" dir="5400000" sy="-100000" algn="bl" rotWithShape="0"/>
                </a:effectLst>
                <a:latin typeface="標楷體" panose="03000509000000000000" pitchFamily="65" charset="-120"/>
                <a:ea typeface="標楷體" panose="03000509000000000000" pitchFamily="65" charset="-120"/>
                <a:hlinkClick r:id="rId4" action="ppaction://hlinkfile"/>
              </a:rPr>
              <a:t>樂團</a:t>
            </a:r>
            <a:endParaRPr lang="zh-TW" altLang="en-US" sz="6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  <a:reflection blurRad="6350" stA="55000" endA="50" endPos="85000" dist="29997" dir="5400000" sy="-100000" algn="bl" rotWithShape="0"/>
              </a:effectLst>
              <a:latin typeface="標楷體" panose="03000509000000000000" pitchFamily="65" charset="-120"/>
              <a:ea typeface="標楷體" panose="03000509000000000000" pitchFamily="65" charset="-120"/>
              <a:hlinkClick r:id="rId4" action="ppaction://hlinkfile"/>
            </a:endParaRPr>
          </a:p>
        </p:txBody>
      </p:sp>
    </p:spTree>
    <p:extLst>
      <p:ext uri="{BB962C8B-B14F-4D97-AF65-F5344CB8AC3E}">
        <p14:creationId xmlns:p14="http://schemas.microsoft.com/office/powerpoint/2010/main" val="220481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 noGrp="1"/>
          </p:cNvSpPr>
          <p:nvPr>
            <p:ph type="title"/>
          </p:nvPr>
        </p:nvSpPr>
        <p:spPr bwMode="auto">
          <a:xfrm>
            <a:off x="1259632" y="632976"/>
            <a:ext cx="7010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980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華康新儷粗黑" pitchFamily="34" charset="-12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華康新儷粗黑" pitchFamily="34" charset="-12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華康新儷粗黑" pitchFamily="34" charset="-12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華康新儷粗黑" pitchFamily="34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華康新儷粗黑" pitchFamily="34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華康新儷粗黑" pitchFamily="34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華康新儷粗黑" pitchFamily="34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華康新儷粗黑" pitchFamily="34" charset="-120"/>
              </a:defRPr>
            </a:lvl9pPr>
          </a:lstStyle>
          <a:p>
            <a:r>
              <a:rPr lang="zh-TW" altLang="en-US" sz="60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  <a:reflection blurRad="6350" stA="55000" endA="50" endPos="85000" dist="29997" dir="5400000" sy="-100000" algn="bl" rotWithShape="0"/>
                </a:effectLst>
                <a:latin typeface="標楷體" panose="03000509000000000000" pitchFamily="65" charset="-120"/>
                <a:ea typeface="標楷體" pitchFamily="65" charset="-120"/>
              </a:rPr>
              <a:t>製作流程</a:t>
            </a:r>
            <a:endParaRPr lang="zh-TW" altLang="en-US" sz="6000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  <a:reflection blurRad="6350" stA="55000" endA="50" endPos="85000" dist="29997" dir="5400000" sy="-100000" algn="bl" rotWithShape="0"/>
              </a:effectLst>
              <a:latin typeface="標楷體" panose="03000509000000000000" pitchFamily="65" charset="-120"/>
              <a:ea typeface="標楷體" pitchFamily="65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67408" y="2924944"/>
            <a:ext cx="374441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3600" kern="100" dirty="0" smtClean="0">
                <a:solidFill>
                  <a:schemeClr val="tx1">
                    <a:lumMod val="90000"/>
                  </a:schemeClr>
                </a:solidFill>
                <a:latin typeface="標楷體" panose="03000509000000000000" pitchFamily="65" charset="-120"/>
                <a:cs typeface="Times New Roman" panose="02020603050405020304" pitchFamily="18" charset="0"/>
              </a:rPr>
              <a:t>◎</a:t>
            </a:r>
            <a:r>
              <a:rPr lang="en-US" altLang="zh-TW" sz="4400" kern="100" dirty="0" smtClean="0">
                <a:solidFill>
                  <a:srgbClr val="FFFF00"/>
                </a:solidFill>
                <a:latin typeface="標楷體" panose="03000509000000000000" pitchFamily="65" charset="-120"/>
                <a:cs typeface="Times New Roman" panose="02020603050405020304" pitchFamily="18" charset="0"/>
              </a:rPr>
              <a:t>6</a:t>
            </a:r>
            <a:r>
              <a:rPr lang="zh-TW" altLang="en-US" sz="4400" kern="100" dirty="0" smtClean="0">
                <a:solidFill>
                  <a:srgbClr val="FFFF00"/>
                </a:solidFill>
                <a:latin typeface="標楷體" panose="03000509000000000000" pitchFamily="65" charset="-120"/>
                <a:cs typeface="Times New Roman" panose="02020603050405020304" pitchFamily="18" charset="0"/>
              </a:rPr>
              <a:t>分厚管裁切</a:t>
            </a:r>
            <a:endParaRPr lang="en-US" altLang="zh-TW" sz="4400" kern="100" dirty="0" smtClean="0">
              <a:solidFill>
                <a:srgbClr val="FFFF00"/>
              </a:solidFill>
              <a:latin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TW" sz="4400" kern="100" dirty="0" smtClean="0">
                <a:solidFill>
                  <a:srgbClr val="FFFF00"/>
                </a:solidFill>
                <a:latin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4400" kern="100" dirty="0" smtClean="0">
                <a:solidFill>
                  <a:srgbClr val="FFFF00"/>
                </a:solidFill>
                <a:latin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en-US" altLang="zh-TW" sz="4400" kern="100" dirty="0" err="1" smtClean="0">
                <a:solidFill>
                  <a:srgbClr val="FFFF00"/>
                </a:solidFill>
                <a:latin typeface="標楷體" panose="03000509000000000000" pitchFamily="65" charset="-120"/>
                <a:cs typeface="Times New Roman" panose="02020603050405020304" pitchFamily="18" charset="0"/>
              </a:rPr>
              <a:t>4.5cm</a:t>
            </a:r>
            <a:r>
              <a:rPr lang="zh-TW" altLang="en-US" sz="4400" kern="100" dirty="0" smtClean="0">
                <a:solidFill>
                  <a:srgbClr val="FFFF00"/>
                </a:solidFill>
                <a:latin typeface="標楷體" panose="03000509000000000000" pitchFamily="65" charset="-120"/>
                <a:cs typeface="Times New Roman" panose="02020603050405020304" pitchFamily="18" charset="0"/>
              </a:rPr>
              <a:t>兩段</a:t>
            </a:r>
            <a:endParaRPr lang="en-US" altLang="zh-TW" sz="4400" kern="100" dirty="0" smtClean="0">
              <a:solidFill>
                <a:srgbClr val="FFFF00"/>
              </a:solidFill>
              <a:latin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TW" sz="4400" kern="100" dirty="0" smtClean="0">
                <a:solidFill>
                  <a:srgbClr val="FFFF00"/>
                </a:solidFill>
                <a:latin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zh-TW" altLang="en-US" sz="4400" kern="100" dirty="0" smtClean="0">
                <a:solidFill>
                  <a:srgbClr val="FFFF00"/>
                </a:solidFill>
                <a:latin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en-US" altLang="zh-TW" sz="4400" kern="100" dirty="0" err="1" smtClean="0">
                <a:solidFill>
                  <a:srgbClr val="FFFF00"/>
                </a:solidFill>
                <a:latin typeface="標楷體" panose="03000509000000000000" pitchFamily="65" charset="-120"/>
                <a:cs typeface="Times New Roman" panose="02020603050405020304" pitchFamily="18" charset="0"/>
              </a:rPr>
              <a:t>10cm</a:t>
            </a:r>
            <a:r>
              <a:rPr lang="zh-TW" altLang="en-US" sz="4400" kern="100" dirty="0" smtClean="0">
                <a:solidFill>
                  <a:srgbClr val="FFFF00"/>
                </a:solidFill>
                <a:latin typeface="標楷體" panose="03000509000000000000" pitchFamily="65" charset="-120"/>
                <a:cs typeface="Times New Roman" panose="02020603050405020304" pitchFamily="18" charset="0"/>
              </a:rPr>
              <a:t>兩段</a:t>
            </a:r>
            <a:endParaRPr lang="en-US" altLang="zh-TW" sz="4400" kern="100" dirty="0" smtClean="0">
              <a:solidFill>
                <a:srgbClr val="FFFF00"/>
              </a:solidFill>
              <a:latin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TW" sz="4400" kern="100" dirty="0" smtClean="0">
                <a:solidFill>
                  <a:srgbClr val="FFFF00"/>
                </a:solidFill>
                <a:latin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lang="zh-TW" altLang="en-US" sz="4400" kern="100" dirty="0" smtClean="0">
                <a:solidFill>
                  <a:srgbClr val="FFFF00"/>
                </a:solidFill>
                <a:latin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en-US" altLang="zh-TW" sz="4400" kern="100" dirty="0" err="1" smtClean="0">
                <a:solidFill>
                  <a:srgbClr val="FFFF00"/>
                </a:solidFill>
                <a:latin typeface="標楷體" panose="03000509000000000000" pitchFamily="65" charset="-120"/>
                <a:cs typeface="Times New Roman" panose="02020603050405020304" pitchFamily="18" charset="0"/>
              </a:rPr>
              <a:t>20cm</a:t>
            </a:r>
            <a:r>
              <a:rPr lang="zh-TW" altLang="en-US" sz="4400" kern="100" dirty="0" smtClean="0">
                <a:solidFill>
                  <a:srgbClr val="FFFF00"/>
                </a:solidFill>
                <a:latin typeface="標楷體" panose="03000509000000000000" pitchFamily="65" charset="-120"/>
                <a:cs typeface="Times New Roman" panose="02020603050405020304" pitchFamily="18" charset="0"/>
              </a:rPr>
              <a:t>三段</a:t>
            </a:r>
            <a:endParaRPr lang="en-US" altLang="zh-TW" sz="4400" b="1" kern="100" dirty="0" smtClean="0">
              <a:solidFill>
                <a:srgbClr val="FF0000"/>
              </a:solidFill>
              <a:latin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186620"/>
            <a:ext cx="4077072" cy="407707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136640" y="2176747"/>
            <a:ext cx="30059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zh-TW" altLang="en-US" sz="4400" kern="100" smtClean="0">
                <a:solidFill>
                  <a:srgbClr val="FF0000"/>
                </a:solidFill>
                <a:latin typeface="標楷體" panose="03000509000000000000" pitchFamily="65" charset="-120"/>
                <a:cs typeface="Times New Roman" panose="02020603050405020304" pitchFamily="18" charset="0"/>
              </a:rPr>
              <a:t>發射器氣室</a:t>
            </a:r>
            <a:endParaRPr lang="en-US" altLang="zh-TW" sz="4400" kern="100" dirty="0">
              <a:solidFill>
                <a:srgbClr val="FF0000"/>
              </a:solidFill>
              <a:latin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77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 noGrp="1"/>
          </p:cNvSpPr>
          <p:nvPr>
            <p:ph type="title"/>
          </p:nvPr>
        </p:nvSpPr>
        <p:spPr bwMode="auto">
          <a:xfrm>
            <a:off x="1259632" y="147"/>
            <a:ext cx="7010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980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華康新儷粗黑" pitchFamily="34" charset="-12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華康新儷粗黑" pitchFamily="34" charset="-12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華康新儷粗黑" pitchFamily="34" charset="-12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華康新儷粗黑" pitchFamily="34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華康新儷粗黑" pitchFamily="34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華康新儷粗黑" pitchFamily="34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華康新儷粗黑" pitchFamily="34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華康新儷粗黑" pitchFamily="34" charset="-120"/>
              </a:defRPr>
            </a:lvl9pPr>
          </a:lstStyle>
          <a:p>
            <a:r>
              <a:rPr lang="zh-TW" altLang="en-US" sz="60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  <a:reflection blurRad="6350" stA="55000" endA="50" endPos="85000" dist="29997" dir="5400000" sy="-100000" algn="bl" rotWithShape="0"/>
                </a:effectLst>
                <a:latin typeface="標楷體" panose="03000509000000000000" pitchFamily="65" charset="-120"/>
                <a:ea typeface="標楷體" pitchFamily="65" charset="-120"/>
              </a:rPr>
              <a:t>製作流程</a:t>
            </a:r>
            <a:endParaRPr lang="zh-TW" altLang="en-US" sz="6000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  <a:reflection blurRad="6350" stA="55000" endA="50" endPos="85000" dist="29997" dir="5400000" sy="-100000" algn="bl" rotWithShape="0"/>
              </a:effectLst>
              <a:latin typeface="標楷體" panose="03000509000000000000" pitchFamily="65" charset="-120"/>
              <a:ea typeface="標楷體" pitchFamily="65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39552" y="2365719"/>
            <a:ext cx="374441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3600" kern="100" dirty="0" smtClean="0">
                <a:solidFill>
                  <a:srgbClr val="FFFF00"/>
                </a:solidFill>
                <a:latin typeface="標楷體" panose="03000509000000000000" pitchFamily="65" charset="-120"/>
                <a:cs typeface="Times New Roman" panose="02020603050405020304" pitchFamily="18" charset="0"/>
              </a:rPr>
              <a:t>◎</a:t>
            </a:r>
            <a:r>
              <a:rPr lang="en-US" altLang="zh-TW" sz="4400" kern="100" dirty="0" smtClean="0">
                <a:solidFill>
                  <a:srgbClr val="FFFF00"/>
                </a:solidFill>
                <a:latin typeface="標楷體" panose="03000509000000000000" pitchFamily="65" charset="-120"/>
                <a:cs typeface="Times New Roman" panose="02020603050405020304" pitchFamily="18" charset="0"/>
              </a:rPr>
              <a:t>6</a:t>
            </a:r>
            <a:r>
              <a:rPr lang="zh-TW" altLang="en-US" sz="4400" kern="100" dirty="0" smtClean="0">
                <a:solidFill>
                  <a:srgbClr val="FFFF00"/>
                </a:solidFill>
                <a:latin typeface="標楷體" panose="03000509000000000000" pitchFamily="65" charset="-120"/>
                <a:cs typeface="Times New Roman" panose="02020603050405020304" pitchFamily="18" charset="0"/>
              </a:rPr>
              <a:t>分薄管</a:t>
            </a:r>
            <a:r>
              <a:rPr lang="zh-TW" altLang="en-US" sz="4400" kern="100" dirty="0">
                <a:solidFill>
                  <a:srgbClr val="FFFF00"/>
                </a:solidFill>
                <a:latin typeface="標楷體" panose="03000509000000000000" pitchFamily="65" charset="-120"/>
                <a:cs typeface="Times New Roman" panose="02020603050405020304" pitchFamily="18" charset="0"/>
              </a:rPr>
              <a:t>裁</a:t>
            </a:r>
            <a:r>
              <a:rPr lang="zh-TW" altLang="en-US" sz="4400" kern="100" dirty="0" smtClean="0">
                <a:solidFill>
                  <a:srgbClr val="FFFF00"/>
                </a:solidFill>
                <a:latin typeface="標楷體" panose="03000509000000000000" pitchFamily="65" charset="-120"/>
                <a:cs typeface="Times New Roman" panose="02020603050405020304" pitchFamily="18" charset="0"/>
              </a:rPr>
              <a:t>切</a:t>
            </a:r>
            <a:endParaRPr lang="en-US" altLang="zh-TW" sz="4400" kern="100" dirty="0" smtClean="0">
              <a:solidFill>
                <a:srgbClr val="FFFF00"/>
              </a:solidFill>
              <a:latin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TW" sz="4400" kern="100" dirty="0" err="1" smtClean="0">
                <a:solidFill>
                  <a:srgbClr val="FFFF00"/>
                </a:solidFill>
                <a:latin typeface="標楷體" panose="03000509000000000000" pitchFamily="65" charset="-120"/>
                <a:cs typeface="Times New Roman" panose="02020603050405020304" pitchFamily="18" charset="0"/>
              </a:rPr>
              <a:t>4cm</a:t>
            </a:r>
            <a:r>
              <a:rPr lang="zh-TW" altLang="en-US" sz="4400" kern="100" dirty="0" smtClean="0">
                <a:solidFill>
                  <a:srgbClr val="FFFF00"/>
                </a:solidFill>
                <a:latin typeface="標楷體" panose="03000509000000000000" pitchFamily="65" charset="-120"/>
                <a:cs typeface="Times New Roman" panose="02020603050405020304" pitchFamily="18" charset="0"/>
              </a:rPr>
              <a:t>一段</a:t>
            </a:r>
            <a:endParaRPr lang="en-US" altLang="zh-TW" sz="4400" kern="100" dirty="0" smtClean="0">
              <a:solidFill>
                <a:srgbClr val="FFFF00"/>
              </a:solidFill>
              <a:latin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TW" sz="3600" kern="100" dirty="0" smtClean="0">
                <a:solidFill>
                  <a:srgbClr val="FFFF00"/>
                </a:solidFill>
                <a:latin typeface="標楷體" panose="03000509000000000000" pitchFamily="65" charset="-120"/>
                <a:cs typeface="Times New Roman" panose="02020603050405020304" pitchFamily="18" charset="0"/>
              </a:rPr>
              <a:t>◎</a:t>
            </a:r>
            <a:r>
              <a:rPr lang="en-US" altLang="zh-TW" sz="4400" kern="100" dirty="0" smtClean="0">
                <a:solidFill>
                  <a:srgbClr val="FFFF00"/>
                </a:solidFill>
                <a:latin typeface="標楷體" panose="03000509000000000000" pitchFamily="65" charset="-120"/>
                <a:cs typeface="Times New Roman" panose="02020603050405020304" pitchFamily="18" charset="0"/>
              </a:rPr>
              <a:t>4</a:t>
            </a:r>
            <a:r>
              <a:rPr lang="zh-TW" altLang="en-US" sz="4400" kern="100" dirty="0" smtClean="0">
                <a:solidFill>
                  <a:srgbClr val="FFFF00"/>
                </a:solidFill>
                <a:latin typeface="標楷體" panose="03000509000000000000" pitchFamily="65" charset="-120"/>
                <a:cs typeface="Times New Roman" panose="02020603050405020304" pitchFamily="18" charset="0"/>
              </a:rPr>
              <a:t>分</a:t>
            </a:r>
            <a:r>
              <a:rPr lang="zh-TW" altLang="en-US" sz="4400" kern="100" dirty="0">
                <a:solidFill>
                  <a:srgbClr val="FFFF00"/>
                </a:solidFill>
                <a:latin typeface="標楷體" panose="03000509000000000000" pitchFamily="65" charset="-120"/>
                <a:cs typeface="Times New Roman" panose="02020603050405020304" pitchFamily="18" charset="0"/>
              </a:rPr>
              <a:t>薄管裁</a:t>
            </a:r>
            <a:r>
              <a:rPr lang="zh-TW" altLang="en-US" sz="4400" kern="100" dirty="0" smtClean="0">
                <a:solidFill>
                  <a:srgbClr val="FFFF00"/>
                </a:solidFill>
                <a:latin typeface="標楷體" panose="03000509000000000000" pitchFamily="65" charset="-120"/>
                <a:cs typeface="Times New Roman" panose="02020603050405020304" pitchFamily="18" charset="0"/>
              </a:rPr>
              <a:t>切</a:t>
            </a:r>
            <a:endParaRPr lang="en-US" altLang="zh-TW" sz="4400" kern="100" dirty="0" smtClean="0">
              <a:solidFill>
                <a:srgbClr val="FFFF00"/>
              </a:solidFill>
              <a:latin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TW" sz="4400" kern="100" dirty="0" err="1" smtClean="0">
                <a:solidFill>
                  <a:srgbClr val="FFFF00"/>
                </a:solidFill>
                <a:latin typeface="標楷體" panose="03000509000000000000" pitchFamily="65" charset="-120"/>
                <a:cs typeface="Times New Roman" panose="02020603050405020304" pitchFamily="18" charset="0"/>
              </a:rPr>
              <a:t>20cm</a:t>
            </a:r>
            <a:r>
              <a:rPr lang="zh-TW" altLang="en-US" sz="4400" kern="100" dirty="0" smtClean="0">
                <a:solidFill>
                  <a:srgbClr val="FFFF00"/>
                </a:solidFill>
                <a:latin typeface="標楷體" panose="03000509000000000000" pitchFamily="65" charset="-120"/>
                <a:cs typeface="Times New Roman" panose="02020603050405020304" pitchFamily="18" charset="0"/>
              </a:rPr>
              <a:t>一段</a:t>
            </a:r>
            <a:endParaRPr lang="en-US" altLang="zh-TW" sz="4400" b="1" kern="100" dirty="0" smtClean="0">
              <a:solidFill>
                <a:srgbClr val="FFFF00"/>
              </a:solidFill>
              <a:latin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186620"/>
            <a:ext cx="4077072" cy="407707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259632" y="1596278"/>
            <a:ext cx="18774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zh-TW" altLang="en-US" sz="4400" kern="100" dirty="0" smtClean="0">
                <a:solidFill>
                  <a:srgbClr val="FF0000"/>
                </a:solidFill>
                <a:latin typeface="標楷體" panose="03000509000000000000" pitchFamily="65" charset="-120"/>
                <a:cs typeface="Times New Roman" panose="02020603050405020304" pitchFamily="18" charset="0"/>
              </a:rPr>
              <a:t>發射</a:t>
            </a:r>
            <a:r>
              <a:rPr lang="zh-TW" altLang="en-US" sz="4400" kern="100" dirty="0">
                <a:solidFill>
                  <a:srgbClr val="FF0000"/>
                </a:solidFill>
                <a:latin typeface="標楷體" panose="03000509000000000000" pitchFamily="65" charset="-120"/>
                <a:cs typeface="Times New Roman" panose="02020603050405020304" pitchFamily="18" charset="0"/>
              </a:rPr>
              <a:t>管</a:t>
            </a:r>
            <a:endParaRPr lang="en-US" altLang="zh-TW" sz="4400" kern="100" dirty="0">
              <a:solidFill>
                <a:srgbClr val="FF0000"/>
              </a:solidFill>
              <a:latin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018002" y="3198168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zh-TW" altLang="en-US" kern="100" dirty="0">
                <a:solidFill>
                  <a:srgbClr val="FF0000"/>
                </a:solidFill>
                <a:latin typeface="標楷體" panose="03000509000000000000" pitchFamily="65" charset="-120"/>
                <a:cs typeface="Times New Roman" panose="02020603050405020304" pitchFamily="18" charset="0"/>
              </a:rPr>
              <a:t>發射管</a:t>
            </a:r>
            <a:endParaRPr lang="en-US" altLang="zh-TW" kern="100" dirty="0">
              <a:solidFill>
                <a:srgbClr val="FF0000"/>
              </a:solidFill>
              <a:latin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67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 noGrp="1"/>
          </p:cNvSpPr>
          <p:nvPr>
            <p:ph type="title"/>
          </p:nvPr>
        </p:nvSpPr>
        <p:spPr bwMode="auto">
          <a:xfrm>
            <a:off x="1259632" y="147"/>
            <a:ext cx="7010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980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華康新儷粗黑" pitchFamily="34" charset="-12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華康新儷粗黑" pitchFamily="34" charset="-12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華康新儷粗黑" pitchFamily="34" charset="-12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華康新儷粗黑" pitchFamily="34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華康新儷粗黑" pitchFamily="34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華康新儷粗黑" pitchFamily="34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華康新儷粗黑" pitchFamily="34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華康新儷粗黑" pitchFamily="34" charset="-120"/>
              </a:defRPr>
            </a:lvl9pPr>
          </a:lstStyle>
          <a:p>
            <a:r>
              <a:rPr lang="zh-TW" altLang="en-US" sz="60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  <a:reflection blurRad="6350" stA="55000" endA="50" endPos="85000" dist="29997" dir="5400000" sy="-100000" algn="bl" rotWithShape="0"/>
                </a:effectLst>
                <a:latin typeface="標楷體" panose="03000509000000000000" pitchFamily="65" charset="-120"/>
                <a:ea typeface="標楷體" pitchFamily="65" charset="-120"/>
              </a:rPr>
              <a:t>製作流程</a:t>
            </a:r>
            <a:endParaRPr lang="zh-TW" altLang="en-US" sz="6000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  <a:reflection blurRad="6350" stA="55000" endA="50" endPos="85000" dist="29997" dir="5400000" sy="-100000" algn="bl" rotWithShape="0"/>
              </a:effectLst>
              <a:latin typeface="標楷體" panose="03000509000000000000" pitchFamily="65" charset="-120"/>
              <a:ea typeface="標楷體" pitchFamily="65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55576" y="3284984"/>
            <a:ext cx="374441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3600" kern="100" dirty="0" smtClean="0">
                <a:solidFill>
                  <a:srgbClr val="FFFF00"/>
                </a:solidFill>
                <a:latin typeface="標楷體" panose="03000509000000000000" pitchFamily="65" charset="-120"/>
                <a:cs typeface="Times New Roman" panose="02020603050405020304" pitchFamily="18" charset="0"/>
              </a:rPr>
              <a:t>◎</a:t>
            </a:r>
            <a:r>
              <a:rPr lang="en-US" altLang="zh-TW" sz="4400" kern="100" dirty="0" smtClean="0">
                <a:solidFill>
                  <a:srgbClr val="FFFF00"/>
                </a:solidFill>
                <a:latin typeface="標楷體" panose="03000509000000000000" pitchFamily="65" charset="-120"/>
                <a:cs typeface="Times New Roman" panose="02020603050405020304" pitchFamily="18" charset="0"/>
              </a:rPr>
              <a:t>6</a:t>
            </a:r>
            <a:r>
              <a:rPr lang="zh-TW" altLang="en-US" sz="4400" kern="100" dirty="0" smtClean="0">
                <a:solidFill>
                  <a:srgbClr val="FFFF00"/>
                </a:solidFill>
                <a:latin typeface="標楷體" panose="03000509000000000000" pitchFamily="65" charset="-120"/>
                <a:cs typeface="Times New Roman" panose="02020603050405020304" pitchFamily="18" charset="0"/>
              </a:rPr>
              <a:t>分薄管</a:t>
            </a:r>
            <a:r>
              <a:rPr lang="zh-TW" altLang="en-US" sz="4400" kern="100" dirty="0">
                <a:solidFill>
                  <a:srgbClr val="FFFF00"/>
                </a:solidFill>
                <a:latin typeface="標楷體" panose="03000509000000000000" pitchFamily="65" charset="-120"/>
                <a:cs typeface="Times New Roman" panose="02020603050405020304" pitchFamily="18" charset="0"/>
              </a:rPr>
              <a:t>裁</a:t>
            </a:r>
            <a:r>
              <a:rPr lang="zh-TW" altLang="en-US" sz="4400" kern="100" dirty="0" smtClean="0">
                <a:solidFill>
                  <a:srgbClr val="FFFF00"/>
                </a:solidFill>
                <a:latin typeface="標楷體" panose="03000509000000000000" pitchFamily="65" charset="-120"/>
                <a:cs typeface="Times New Roman" panose="02020603050405020304" pitchFamily="18" charset="0"/>
              </a:rPr>
              <a:t>切</a:t>
            </a:r>
            <a:endParaRPr lang="en-US" altLang="zh-TW" sz="4400" kern="100" dirty="0" smtClean="0">
              <a:solidFill>
                <a:srgbClr val="FFFF00"/>
              </a:solidFill>
              <a:latin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TW" sz="4400" kern="100" dirty="0" err="1" smtClean="0">
                <a:solidFill>
                  <a:srgbClr val="FFFF00"/>
                </a:solidFill>
                <a:latin typeface="標楷體" panose="03000509000000000000" pitchFamily="65" charset="-120"/>
                <a:cs typeface="Times New Roman" panose="02020603050405020304" pitchFamily="18" charset="0"/>
              </a:rPr>
              <a:t>1.15cm</a:t>
            </a:r>
            <a:r>
              <a:rPr lang="zh-TW" altLang="en-US" sz="4400" kern="100" dirty="0" smtClean="0">
                <a:solidFill>
                  <a:srgbClr val="FFFF00"/>
                </a:solidFill>
                <a:latin typeface="標楷體" panose="03000509000000000000" pitchFamily="65" charset="-120"/>
                <a:cs typeface="Times New Roman" panose="02020603050405020304" pitchFamily="18" charset="0"/>
              </a:rPr>
              <a:t>一段</a:t>
            </a:r>
            <a:endParaRPr lang="en-US" altLang="zh-TW" sz="4400" kern="100" dirty="0" smtClean="0">
              <a:solidFill>
                <a:srgbClr val="FFFF00"/>
              </a:solidFill>
              <a:latin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186620"/>
            <a:ext cx="4077072" cy="407707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35293" y="2361654"/>
            <a:ext cx="29546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zh-TW" altLang="en-US" sz="5400" kern="100" dirty="0" smtClean="0">
                <a:solidFill>
                  <a:srgbClr val="FF0000"/>
                </a:solidFill>
                <a:latin typeface="標楷體" panose="03000509000000000000" pitchFamily="65" charset="-120"/>
                <a:cs typeface="Times New Roman" panose="02020603050405020304" pitchFamily="18" charset="0"/>
              </a:rPr>
              <a:t>火箭箭身</a:t>
            </a:r>
            <a:endParaRPr lang="en-US" altLang="zh-TW" sz="5400" kern="100" dirty="0">
              <a:solidFill>
                <a:srgbClr val="FF0000"/>
              </a:solidFill>
              <a:latin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40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6856"/>
            <a:ext cx="6279976" cy="6279976"/>
          </a:xfrm>
          <a:prstGeom prst="rect">
            <a:avLst/>
          </a:prstGeom>
        </p:spPr>
      </p:pic>
      <p:cxnSp>
        <p:nvCxnSpPr>
          <p:cNvPr id="7" name="直線接點 6"/>
          <p:cNvCxnSpPr/>
          <p:nvPr/>
        </p:nvCxnSpPr>
        <p:spPr bwMode="auto">
          <a:xfrm>
            <a:off x="2699792" y="1628800"/>
            <a:ext cx="4104456" cy="141117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B0119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直線接點 7"/>
          <p:cNvCxnSpPr/>
          <p:nvPr/>
        </p:nvCxnSpPr>
        <p:spPr bwMode="auto">
          <a:xfrm flipH="1" flipV="1">
            <a:off x="2483768" y="1807371"/>
            <a:ext cx="4176464" cy="134142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矩形 18"/>
          <p:cNvSpPr/>
          <p:nvPr/>
        </p:nvSpPr>
        <p:spPr>
          <a:xfrm>
            <a:off x="2171343" y="2512032"/>
            <a:ext cx="480131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zh-TW" altLang="zh-TW" sz="4000" b="1" kern="100" dirty="0" smtClean="0">
                <a:solidFill>
                  <a:srgbClr val="FF000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紅虛線</a:t>
            </a:r>
            <a:r>
              <a:rPr lang="zh-TW" altLang="en-US" sz="4000" b="1" kern="100" dirty="0" smtClean="0">
                <a:solidFill>
                  <a:srgbClr val="FF000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為金屬點下緣</a:t>
            </a:r>
            <a:endParaRPr lang="en-US" altLang="zh-TW" sz="4000" b="1" kern="100" dirty="0" smtClean="0">
              <a:solidFill>
                <a:srgbClr val="FF0000"/>
              </a:solidFill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zh-TW" altLang="en-US" sz="4000" b="1" kern="100" dirty="0" smtClean="0">
                <a:solidFill>
                  <a:srgbClr val="FF000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，</a:t>
            </a:r>
            <a:r>
              <a:rPr lang="zh-TW" altLang="en-US" sz="4000" b="1" kern="100" dirty="0" smtClean="0">
                <a:solidFill>
                  <a:srgbClr val="0000FF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沿</a:t>
            </a:r>
            <a:r>
              <a:rPr lang="zh-TW" altLang="zh-TW" sz="4000" b="1" kern="100" dirty="0" smtClean="0">
                <a:solidFill>
                  <a:srgbClr val="0000FF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藍</a:t>
            </a:r>
            <a:r>
              <a:rPr lang="zh-TW" altLang="zh-TW" sz="4000" b="1" kern="100" dirty="0" smtClean="0">
                <a:solidFill>
                  <a:srgbClr val="FFFF0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虛線</a:t>
            </a:r>
            <a:r>
              <a:rPr lang="zh-TW" altLang="en-US" sz="4000" b="1" kern="100" dirty="0" smtClean="0">
                <a:solidFill>
                  <a:srgbClr val="FFFF0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鋸</a:t>
            </a:r>
            <a:r>
              <a:rPr lang="zh-TW" altLang="en-US" sz="4000" b="1" kern="100" dirty="0" smtClean="0">
                <a:solidFill>
                  <a:srgbClr val="0000FF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開。</a:t>
            </a:r>
            <a:endParaRPr lang="zh-TW" altLang="zh-TW" sz="4000" b="1" kern="100" dirty="0">
              <a:solidFill>
                <a:srgbClr val="0000FF"/>
              </a:solidFill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6" name="矩形圖說文字 15"/>
          <p:cNvSpPr/>
          <p:nvPr/>
        </p:nvSpPr>
        <p:spPr bwMode="auto">
          <a:xfrm>
            <a:off x="6660232" y="437412"/>
            <a:ext cx="936104" cy="933582"/>
          </a:xfrm>
          <a:prstGeom prst="wedgeRectCallout">
            <a:avLst>
              <a:gd name="adj1" fmla="val -54049"/>
              <a:gd name="adj2" fmla="val 102055"/>
            </a:avLst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標楷體" pitchFamily="65" charset="-120"/>
              </a:rPr>
              <a:t>間距</a:t>
            </a:r>
            <a:endParaRPr kumimoji="0" lang="en-US" altLang="zh-TW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標楷體" pitchFamily="65" charset="-12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24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標楷體" pitchFamily="65" charset="-120"/>
              </a:rPr>
              <a:t>2mm</a:t>
            </a:r>
            <a:endParaRPr kumimoji="0" lang="en-US" altLang="zh-TW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標楷體" pitchFamily="65" charset="-12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811303" y="4251312"/>
            <a:ext cx="60730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TW" altLang="en-US" sz="3600" b="1" kern="100" dirty="0">
                <a:solidFill>
                  <a:srgbClr val="FF00FF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裁</a:t>
            </a:r>
            <a:r>
              <a:rPr lang="zh-TW" altLang="en-US" sz="3600" b="1" kern="100" dirty="0" smtClean="0">
                <a:solidFill>
                  <a:srgbClr val="FF00FF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下後再用美工刀及砂紙修整磨平，始能塞入逆止閥。</a:t>
            </a:r>
            <a:endParaRPr lang="zh-TW" altLang="zh-TW" sz="3600" b="1" kern="100" dirty="0">
              <a:solidFill>
                <a:srgbClr val="FF00FF"/>
              </a:solidFill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77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52736"/>
            <a:ext cx="7668344" cy="5150498"/>
          </a:xfrm>
          <a:prstGeom prst="rect">
            <a:avLst/>
          </a:prstGeom>
        </p:spPr>
      </p:pic>
      <p:sp>
        <p:nvSpPr>
          <p:cNvPr id="7" name="圓角矩形圖說文字 6"/>
          <p:cNvSpPr/>
          <p:nvPr/>
        </p:nvSpPr>
        <p:spPr bwMode="auto">
          <a:xfrm>
            <a:off x="3491880" y="4869160"/>
            <a:ext cx="2232248" cy="720080"/>
          </a:xfrm>
          <a:prstGeom prst="wedgeRoundRectCallout">
            <a:avLst>
              <a:gd name="adj1" fmla="val -9702"/>
              <a:gd name="adj2" fmla="val -198373"/>
              <a:gd name="adj3" fmla="val 16667"/>
            </a:avLst>
          </a:prstGeom>
          <a:ln>
            <a:solidFill>
              <a:srgbClr val="0000FF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36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標楷體" pitchFamily="65" charset="-120"/>
              </a:rPr>
              <a:t>10cm</a:t>
            </a:r>
            <a:r>
              <a:rPr kumimoji="0" lang="zh-TW" altLang="en-US" sz="3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標楷體" pitchFamily="65" charset="-120"/>
              </a:rPr>
              <a:t>直管</a:t>
            </a:r>
            <a:endParaRPr kumimoji="0" lang="en-US" altLang="zh-TW" sz="3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標楷體" pitchFamily="65" charset="-12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7568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475"/>
          <a:stretch/>
        </p:blipFill>
        <p:spPr>
          <a:xfrm>
            <a:off x="0" y="-3085"/>
            <a:ext cx="9144000" cy="4800237"/>
          </a:xfrm>
          <a:prstGeom prst="rect">
            <a:avLst/>
          </a:prstGeom>
        </p:spPr>
      </p:pic>
      <p:sp>
        <p:nvSpPr>
          <p:cNvPr id="5" name="圓角矩形圖說文字 4"/>
          <p:cNvSpPr/>
          <p:nvPr/>
        </p:nvSpPr>
        <p:spPr bwMode="auto">
          <a:xfrm>
            <a:off x="0" y="3501008"/>
            <a:ext cx="2555776" cy="720080"/>
          </a:xfrm>
          <a:prstGeom prst="wedgeRoundRectCallout">
            <a:avLst>
              <a:gd name="adj1" fmla="val 38784"/>
              <a:gd name="adj2" fmla="val -85190"/>
              <a:gd name="adj3" fmla="val 16667"/>
            </a:avLst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32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標楷體" pitchFamily="65" charset="-120"/>
              </a:rPr>
              <a:t>5cm</a:t>
            </a:r>
            <a:r>
              <a:rPr kumimoji="0" lang="zh-TW" altLang="en-US" sz="3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標楷體" pitchFamily="65" charset="-120"/>
              </a:rPr>
              <a:t>直管連接</a:t>
            </a:r>
            <a:endParaRPr kumimoji="0" lang="en-US" altLang="zh-TW" sz="3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標楷體" pitchFamily="65" charset="-12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7" name="圓角矩形圖說文字 6"/>
          <p:cNvSpPr/>
          <p:nvPr/>
        </p:nvSpPr>
        <p:spPr bwMode="auto">
          <a:xfrm>
            <a:off x="6397352" y="3501008"/>
            <a:ext cx="2567136" cy="720080"/>
          </a:xfrm>
          <a:prstGeom prst="wedgeRoundRectCallout">
            <a:avLst>
              <a:gd name="adj1" fmla="val -39843"/>
              <a:gd name="adj2" fmla="val -105894"/>
              <a:gd name="adj3" fmla="val 16667"/>
            </a:avLst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32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標楷體" pitchFamily="65" charset="-120"/>
              </a:rPr>
              <a:t>5cm</a:t>
            </a:r>
            <a:r>
              <a:rPr kumimoji="0" lang="zh-TW" altLang="en-US" sz="3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標楷體" pitchFamily="65" charset="-120"/>
              </a:rPr>
              <a:t>直管連接</a:t>
            </a:r>
            <a:endParaRPr kumimoji="0" lang="en-US" altLang="zh-TW" sz="3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標楷體" pitchFamily="65" charset="-12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6" name="矩形圖說文字 5"/>
          <p:cNvSpPr/>
          <p:nvPr/>
        </p:nvSpPr>
        <p:spPr bwMode="auto">
          <a:xfrm>
            <a:off x="8022501" y="13952"/>
            <a:ext cx="1121499" cy="826976"/>
          </a:xfrm>
          <a:prstGeom prst="wedgeRectCallout">
            <a:avLst>
              <a:gd name="adj1" fmla="val -115285"/>
              <a:gd name="adj2" fmla="val -4300"/>
            </a:avLst>
          </a:prstGeom>
          <a:ln>
            <a:solidFill>
              <a:srgbClr val="FB0119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往裡看</a:t>
            </a:r>
            <a:endParaRPr lang="en-US" altLang="zh-TW" dirty="0" smtClean="0">
              <a:solidFill>
                <a:srgbClr val="FF0000"/>
              </a:solidFill>
              <a:latin typeface="Times New Roman" pitchFamily="18" charset="0"/>
              <a:ea typeface="標楷體" pitchFamily="65" charset="-12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有白球</a:t>
            </a:r>
            <a:endParaRPr lang="en-US" altLang="zh-TW" dirty="0" smtClean="0">
              <a:solidFill>
                <a:srgbClr val="FF0000"/>
              </a:solidFill>
              <a:latin typeface="Times New Roman" pitchFamily="18" charset="0"/>
              <a:ea typeface="標楷體" pitchFamily="65" charset="-12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TW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標楷體" pitchFamily="65" charset="-12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8" name="矩形圖說文字 7"/>
          <p:cNvSpPr/>
          <p:nvPr/>
        </p:nvSpPr>
        <p:spPr bwMode="auto">
          <a:xfrm>
            <a:off x="0" y="-14842"/>
            <a:ext cx="1403648" cy="841817"/>
          </a:xfrm>
          <a:prstGeom prst="wedgeRectCallout">
            <a:avLst>
              <a:gd name="adj1" fmla="val 90306"/>
              <a:gd name="adj2" fmla="val 59033"/>
            </a:avLst>
          </a:prstGeom>
          <a:ln>
            <a:solidFill>
              <a:srgbClr val="FB0119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往裡看</a:t>
            </a:r>
            <a:r>
              <a:rPr lang="zh-TW" altLang="en-US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有</a:t>
            </a:r>
            <a:endParaRPr lang="en-US" altLang="zh-TW" dirty="0" smtClean="0">
              <a:solidFill>
                <a:srgbClr val="FF0000"/>
              </a:solidFill>
              <a:latin typeface="Times New Roman" pitchFamily="18" charset="0"/>
              <a:ea typeface="標楷體" pitchFamily="65" charset="-120"/>
            </a:endParaRPr>
          </a:p>
          <a:p>
            <a:r>
              <a:rPr lang="zh-TW" altLang="en-US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金屬球</a:t>
            </a:r>
            <a:endParaRPr lang="en-US" altLang="zh-TW" dirty="0">
              <a:solidFill>
                <a:srgbClr val="FF0000"/>
              </a:solidFill>
              <a:latin typeface="Times New Roman" pitchFamily="18" charset="0"/>
              <a:ea typeface="標楷體" pitchFamily="65" charset="-12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TW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標楷體" pitchFamily="65" charset="-12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9" name="向下箭號 8"/>
          <p:cNvSpPr/>
          <p:nvPr/>
        </p:nvSpPr>
        <p:spPr bwMode="auto">
          <a:xfrm rot="21413510">
            <a:off x="3374032" y="1490948"/>
            <a:ext cx="484632" cy="978408"/>
          </a:xfrm>
          <a:prstGeom prst="downArrow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3965297" y="1377900"/>
            <a:ext cx="677108" cy="17742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FF"/>
                </a:solidFill>
              </a:rPr>
              <a:t>往下是開</a:t>
            </a:r>
            <a:endParaRPr lang="zh-TW" altLang="en-US" sz="3200" b="1" dirty="0">
              <a:solidFill>
                <a:srgbClr val="FF00FF"/>
              </a:solidFill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0" t="29650" r="14261" b="27223"/>
          <a:stretch/>
        </p:blipFill>
        <p:spPr>
          <a:xfrm>
            <a:off x="1115616" y="4553744"/>
            <a:ext cx="6732240" cy="2304256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347863" y="131415"/>
            <a:ext cx="2262158" cy="646331"/>
          </a:xfrm>
          <a:prstGeom prst="rect">
            <a:avLst/>
          </a:prstGeom>
          <a:ln>
            <a:solidFill>
              <a:srgbClr val="FB0119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注意方向</a:t>
            </a:r>
            <a:r>
              <a:rPr lang="en-US" altLang="zh-TW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6614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42544" r="17451"/>
          <a:stretch/>
        </p:blipFill>
        <p:spPr>
          <a:xfrm rot="5400000">
            <a:off x="1122003" y="1923222"/>
            <a:ext cx="5256584" cy="2219469"/>
          </a:xfrm>
          <a:prstGeom prst="rect">
            <a:avLst/>
          </a:prstGeom>
        </p:spPr>
      </p:pic>
      <p:sp>
        <p:nvSpPr>
          <p:cNvPr id="4" name="圓角矩形圖說文字 3"/>
          <p:cNvSpPr/>
          <p:nvPr/>
        </p:nvSpPr>
        <p:spPr bwMode="auto">
          <a:xfrm>
            <a:off x="683568" y="3861048"/>
            <a:ext cx="2232248" cy="720080"/>
          </a:xfrm>
          <a:prstGeom prst="wedgeRoundRectCallout">
            <a:avLst>
              <a:gd name="adj1" fmla="val 66881"/>
              <a:gd name="adj2" fmla="val -195612"/>
              <a:gd name="adj3" fmla="val 16667"/>
            </a:avLst>
          </a:prstGeom>
          <a:ln>
            <a:solidFill>
              <a:srgbClr val="0000FF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36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標楷體" pitchFamily="65" charset="-120"/>
              </a:rPr>
              <a:t>20cm</a:t>
            </a:r>
            <a:r>
              <a:rPr kumimoji="0" lang="zh-TW" altLang="en-US" sz="3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標楷體" pitchFamily="65" charset="-120"/>
              </a:rPr>
              <a:t>直管</a:t>
            </a:r>
            <a:endParaRPr kumimoji="0" lang="en-US" altLang="zh-TW" sz="3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標楷體" pitchFamily="65" charset="-12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5" name="圓角矩形圖說文字 4"/>
          <p:cNvSpPr/>
          <p:nvPr/>
        </p:nvSpPr>
        <p:spPr bwMode="auto">
          <a:xfrm>
            <a:off x="5181600" y="4797152"/>
            <a:ext cx="1262608" cy="720080"/>
          </a:xfrm>
          <a:prstGeom prst="wedgeRoundRectCallout">
            <a:avLst>
              <a:gd name="adj1" fmla="val -115960"/>
              <a:gd name="adj2" fmla="val -21696"/>
              <a:gd name="adj3" fmla="val 16667"/>
            </a:avLst>
          </a:prstGeom>
          <a:ln>
            <a:solidFill>
              <a:srgbClr val="0000FF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管帽</a:t>
            </a:r>
            <a:endParaRPr kumimoji="0" lang="zh-TW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1099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9551" y="1160307"/>
            <a:ext cx="8043663" cy="4530717"/>
          </a:xfrm>
          <a:prstGeom prst="rect">
            <a:avLst/>
          </a:prstGeom>
        </p:spPr>
      </p:pic>
      <p:sp>
        <p:nvSpPr>
          <p:cNvPr id="4" name="圓角矩形圖說文字 3"/>
          <p:cNvSpPr/>
          <p:nvPr/>
        </p:nvSpPr>
        <p:spPr bwMode="auto">
          <a:xfrm>
            <a:off x="683568" y="2592232"/>
            <a:ext cx="3384376" cy="720080"/>
          </a:xfrm>
          <a:prstGeom prst="wedgeRoundRectCallout">
            <a:avLst>
              <a:gd name="adj1" fmla="val 7069"/>
              <a:gd name="adj2" fmla="val -118316"/>
              <a:gd name="adj3" fmla="val 16667"/>
            </a:avLst>
          </a:prstGeom>
          <a:ln>
            <a:solidFill>
              <a:srgbClr val="0000FF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kumimoji="0" lang="en-US" altLang="zh-TW" sz="3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標楷體" pitchFamily="65" charset="-120"/>
              </a:rPr>
              <a:t>3.</a:t>
            </a:r>
            <a:r>
              <a:rPr lang="zh-TW" altLang="en-US" sz="340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套入</a:t>
            </a:r>
            <a:r>
              <a:rPr kumimoji="0" lang="en-US" altLang="zh-TW" sz="34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標楷體" pitchFamily="65" charset="-120"/>
              </a:rPr>
              <a:t>20cm</a:t>
            </a:r>
            <a:r>
              <a:rPr kumimoji="0" lang="zh-TW" altLang="en-US" sz="3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標楷體" pitchFamily="65" charset="-120"/>
              </a:rPr>
              <a:t>直管</a:t>
            </a:r>
            <a:endParaRPr kumimoji="0" lang="en-US" altLang="zh-TW" sz="3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標楷體" pitchFamily="65" charset="-12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3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5" name="圓角矩形圖說文字 4"/>
          <p:cNvSpPr/>
          <p:nvPr/>
        </p:nvSpPr>
        <p:spPr bwMode="auto">
          <a:xfrm>
            <a:off x="683568" y="3639504"/>
            <a:ext cx="5472608" cy="720080"/>
          </a:xfrm>
          <a:prstGeom prst="wedgeRoundRectCallout">
            <a:avLst>
              <a:gd name="adj1" fmla="val -327"/>
              <a:gd name="adj2" fmla="val 101149"/>
              <a:gd name="adj3" fmla="val 16667"/>
            </a:avLst>
          </a:prstGeom>
          <a:ln>
            <a:solidFill>
              <a:srgbClr val="0000FF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zh-TW" sz="340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2.</a:t>
            </a:r>
            <a:r>
              <a:rPr lang="zh-TW" altLang="en-US" sz="340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先</a:t>
            </a:r>
            <a:r>
              <a:rPr lang="zh-TW" altLang="en-US" sz="340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套入</a:t>
            </a:r>
            <a:r>
              <a:rPr kumimoji="0" lang="en-US" altLang="zh-TW" sz="34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標楷體" pitchFamily="65" charset="-120"/>
              </a:rPr>
              <a:t>20cm</a:t>
            </a:r>
            <a:r>
              <a:rPr kumimoji="0" lang="zh-TW" altLang="en-US" sz="3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標楷體" pitchFamily="65" charset="-120"/>
              </a:rPr>
              <a:t>直管再套管帽</a:t>
            </a:r>
            <a:endParaRPr kumimoji="0" lang="en-US" altLang="zh-TW" sz="3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標楷體" pitchFamily="65" charset="-12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3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-180528" y="4818350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TW" alt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圓角矩形圖說文字 6"/>
          <p:cNvSpPr/>
          <p:nvPr/>
        </p:nvSpPr>
        <p:spPr bwMode="auto">
          <a:xfrm>
            <a:off x="431540" y="276631"/>
            <a:ext cx="3276364" cy="720080"/>
          </a:xfrm>
          <a:prstGeom prst="wedgeRoundRectCallout">
            <a:avLst>
              <a:gd name="adj1" fmla="val -22060"/>
              <a:gd name="adj2" fmla="val 172923"/>
              <a:gd name="adj3" fmla="val 16667"/>
            </a:avLst>
          </a:prstGeom>
          <a:ln>
            <a:solidFill>
              <a:srgbClr val="0000FF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zh-TW" sz="3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3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管帽最後套入</a:t>
            </a:r>
            <a:endParaRPr lang="zh-TW" altLang="en-US" sz="3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3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圓角矩形圖說文字 7"/>
          <p:cNvSpPr/>
          <p:nvPr/>
        </p:nvSpPr>
        <p:spPr bwMode="auto">
          <a:xfrm>
            <a:off x="5868144" y="276631"/>
            <a:ext cx="3275856" cy="720080"/>
          </a:xfrm>
          <a:prstGeom prst="wedgeRoundRectCallout">
            <a:avLst>
              <a:gd name="adj1" fmla="val -47385"/>
              <a:gd name="adj2" fmla="val 127374"/>
              <a:gd name="adj3" fmla="val 16667"/>
            </a:avLst>
          </a:prstGeom>
          <a:ln>
            <a:solidFill>
              <a:srgbClr val="0000FF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zh-TW" sz="3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開關要先打開</a:t>
            </a:r>
            <a:endParaRPr lang="zh-TW" altLang="en-US" sz="3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3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2934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4188" y="980728"/>
            <a:ext cx="8542612" cy="4811757"/>
          </a:xfrm>
          <a:prstGeom prst="rect">
            <a:avLst/>
          </a:prstGeom>
        </p:spPr>
      </p:pic>
      <p:sp>
        <p:nvSpPr>
          <p:cNvPr id="4" name="圓角矩形圖說文字 3"/>
          <p:cNvSpPr/>
          <p:nvPr/>
        </p:nvSpPr>
        <p:spPr bwMode="auto">
          <a:xfrm>
            <a:off x="6277879" y="2852936"/>
            <a:ext cx="2376264" cy="720080"/>
          </a:xfrm>
          <a:prstGeom prst="wedgeRoundRectCallout">
            <a:avLst>
              <a:gd name="adj1" fmla="val -55120"/>
              <a:gd name="adj2" fmla="val 112191"/>
              <a:gd name="adj3" fmla="val 16667"/>
            </a:avLst>
          </a:prstGeom>
          <a:ln>
            <a:solidFill>
              <a:srgbClr val="0000FF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TW" altLang="en-US" sz="340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塞入打氣筒</a:t>
            </a:r>
            <a:endParaRPr kumimoji="0" lang="en-US" altLang="zh-TW" sz="3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標楷體" pitchFamily="65" charset="-12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3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5" name="矩形圖說文字 4"/>
          <p:cNvSpPr/>
          <p:nvPr/>
        </p:nvSpPr>
        <p:spPr bwMode="auto">
          <a:xfrm>
            <a:off x="4139952" y="5540099"/>
            <a:ext cx="4763711" cy="1317901"/>
          </a:xfrm>
          <a:prstGeom prst="wedgeRectCallout">
            <a:avLst>
              <a:gd name="adj1" fmla="val -5437"/>
              <a:gd name="adj2" fmla="val -146510"/>
            </a:avLst>
          </a:prstGeom>
          <a:ln>
            <a:solidFill>
              <a:srgbClr val="0000FF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TW" altLang="zh-TW" sz="3600" kern="1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打氣筒</a:t>
            </a:r>
            <a:r>
              <a:rPr lang="zh-TW" altLang="zh-TW" sz="3600" kern="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前端黏上</a:t>
            </a:r>
            <a:r>
              <a:rPr lang="zh-TW" altLang="zh-TW" sz="3600" kern="1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適量</a:t>
            </a:r>
            <a:endParaRPr lang="en-US" altLang="zh-TW" sz="3600" kern="1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zh-TW" sz="3600" kern="1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塑</a:t>
            </a:r>
            <a:r>
              <a:rPr lang="zh-TW" altLang="zh-TW" sz="3600" kern="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鋼土</a:t>
            </a:r>
            <a:r>
              <a:rPr lang="zh-TW" altLang="zh-TW" sz="3600" kern="1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，塞入</a:t>
            </a:r>
            <a:r>
              <a:rPr lang="zh-TW" altLang="zh-TW" sz="3600" kern="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逆止</a:t>
            </a:r>
            <a:r>
              <a:rPr lang="zh-TW" altLang="zh-TW" sz="3600" kern="1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閥</a:t>
            </a:r>
            <a:endParaRPr lang="zh-TW" altLang="zh-TW" sz="3600" b="1" kern="1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94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I:\00砰!疾風飛馳~探討PVC火箭射程的分析研究\發射器製作流程\18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5" r="20003"/>
          <a:stretch/>
        </p:blipFill>
        <p:spPr bwMode="auto">
          <a:xfrm>
            <a:off x="1676400" y="1527156"/>
            <a:ext cx="5920353" cy="45365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矩形圖說文字 4"/>
          <p:cNvSpPr/>
          <p:nvPr/>
        </p:nvSpPr>
        <p:spPr bwMode="auto">
          <a:xfrm>
            <a:off x="24313" y="166883"/>
            <a:ext cx="6347887" cy="1245893"/>
          </a:xfrm>
          <a:prstGeom prst="wedgeRectCallout">
            <a:avLst>
              <a:gd name="adj1" fmla="val 22811"/>
              <a:gd name="adj2" fmla="val 271531"/>
            </a:avLst>
          </a:prstGeom>
          <a:ln>
            <a:solidFill>
              <a:srgbClr val="0000FF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zh-TW" sz="3600" kern="1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1.</a:t>
            </a:r>
            <a:r>
              <a:rPr lang="zh-TW" altLang="en-US" sz="3600" kern="1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將塑鋼土</a:t>
            </a:r>
            <a:r>
              <a:rPr lang="zh-TW" altLang="zh-TW" sz="3600" kern="1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塑</a:t>
            </a:r>
            <a:r>
              <a:rPr lang="zh-TW" altLang="zh-TW" sz="3600" kern="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形為凹面，以</a:t>
            </a:r>
            <a:r>
              <a:rPr lang="zh-TW" altLang="zh-TW" sz="3600" kern="1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不</a:t>
            </a:r>
            <a:endParaRPr lang="en-US" altLang="zh-TW" sz="3600" kern="1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zh-TW" sz="3600" kern="1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會</a:t>
            </a:r>
            <a:r>
              <a:rPr lang="zh-TW" altLang="zh-TW" sz="3600" kern="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頂</a:t>
            </a:r>
            <a:r>
              <a:rPr lang="zh-TW" altLang="zh-TW" sz="3600" kern="1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到</a:t>
            </a:r>
            <a:r>
              <a:rPr lang="zh-TW" altLang="en-US" sz="3600" kern="1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白色</a:t>
            </a:r>
            <a:r>
              <a:rPr lang="zh-TW" altLang="zh-TW" sz="3600" kern="1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塑膠</a:t>
            </a:r>
            <a:r>
              <a:rPr lang="zh-TW" altLang="zh-TW" sz="3600" kern="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球頭為準。</a:t>
            </a:r>
            <a:endParaRPr lang="zh-TW" altLang="en-US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Aft>
                <a:spcPts val="0"/>
              </a:spcAft>
            </a:pPr>
            <a:endParaRPr lang="zh-TW" altLang="zh-TW" sz="3600" b="1" kern="1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6" name="矩形圖說文字 5"/>
          <p:cNvSpPr/>
          <p:nvPr/>
        </p:nvSpPr>
        <p:spPr bwMode="auto">
          <a:xfrm>
            <a:off x="0" y="5623732"/>
            <a:ext cx="4950296" cy="809499"/>
          </a:xfrm>
          <a:prstGeom prst="wedgeRectCallout">
            <a:avLst>
              <a:gd name="adj1" fmla="val 44639"/>
              <a:gd name="adj2" fmla="val -163812"/>
            </a:avLst>
          </a:prstGeom>
          <a:ln>
            <a:solidFill>
              <a:srgbClr val="0000FF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0"/>
              </a:spcAft>
            </a:pPr>
            <a:r>
              <a:rPr lang="en-US" altLang="zh-TW" sz="3600" b="1" kern="1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2.</a:t>
            </a:r>
            <a:r>
              <a:rPr lang="zh-TW" altLang="en-US" sz="3600" b="1" kern="1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硬化後再用電鑽鑽孔</a:t>
            </a:r>
            <a:endParaRPr lang="zh-TW" altLang="zh-TW" sz="3600" b="1" kern="1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96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343405" y="1700808"/>
            <a:ext cx="7117028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CCFF33"/>
              </a:buClr>
              <a:buSzPct val="150000"/>
              <a:buFont typeface="Wingdings" panose="05000000000000000000" pitchFamily="2" charset="2"/>
              <a:buNone/>
            </a:pPr>
            <a:endParaRPr lang="en-US" altLang="zh-TW" sz="4400" dirty="0">
              <a:solidFill>
                <a:srgbClr val="FFFF00"/>
              </a:solidFill>
              <a:latin typeface="標楷體" panose="03000509000000000000" pitchFamily="65" charset="-120"/>
            </a:endParaRPr>
          </a:p>
          <a:p>
            <a:pPr eaLnBrk="1" hangingPunct="1">
              <a:spcBef>
                <a:spcPct val="20000"/>
              </a:spcBef>
              <a:buClr>
                <a:srgbClr val="CCFF33"/>
              </a:buClr>
              <a:buSzPct val="150000"/>
              <a:buFont typeface="Wingdings" panose="05000000000000000000" pitchFamily="2" charset="2"/>
              <a:buBlip>
                <a:blip r:embed="rId2"/>
              </a:buBlip>
            </a:pPr>
            <a:r>
              <a:rPr lang="zh-TW" altLang="en-US" sz="4400" dirty="0" smtClean="0">
                <a:solidFill>
                  <a:srgbClr val="FFFF00"/>
                </a:solidFill>
                <a:latin typeface="標楷體" panose="03000509000000000000" pitchFamily="65" charset="-120"/>
              </a:rPr>
              <a:t>震動</a:t>
            </a:r>
            <a:r>
              <a:rPr lang="zh-TW" altLang="en-US" sz="4400" dirty="0">
                <a:solidFill>
                  <a:srgbClr val="FFFF00"/>
                </a:solidFill>
                <a:latin typeface="標楷體" panose="03000509000000000000" pitchFamily="65" charset="-120"/>
              </a:rPr>
              <a:t>的空氣柱越長，音調</a:t>
            </a:r>
            <a:endParaRPr lang="en-US" altLang="zh-TW" sz="4400" dirty="0" smtClean="0">
              <a:solidFill>
                <a:srgbClr val="FFFF00"/>
              </a:solidFill>
              <a:latin typeface="標楷體" panose="03000509000000000000" pitchFamily="65" charset="-120"/>
            </a:endParaRPr>
          </a:p>
          <a:p>
            <a:pPr eaLnBrk="1" hangingPunct="1">
              <a:spcBef>
                <a:spcPct val="20000"/>
              </a:spcBef>
              <a:buClr>
                <a:srgbClr val="CCFF33"/>
              </a:buClr>
              <a:buSzPct val="150000"/>
              <a:buFont typeface="Wingdings" panose="05000000000000000000" pitchFamily="2" charset="2"/>
              <a:buBlip>
                <a:blip r:embed="rId2"/>
              </a:buBlip>
            </a:pPr>
            <a:r>
              <a:rPr lang="zh-TW" altLang="en-US" sz="4400" dirty="0" smtClean="0">
                <a:solidFill>
                  <a:srgbClr val="FFFF00"/>
                </a:solidFill>
                <a:latin typeface="標楷體" panose="03000509000000000000" pitchFamily="65" charset="-120"/>
              </a:rPr>
              <a:t>越</a:t>
            </a:r>
            <a:r>
              <a:rPr lang="zh-TW" altLang="en-US" sz="4400" dirty="0">
                <a:solidFill>
                  <a:srgbClr val="FFFF00"/>
                </a:solidFill>
                <a:latin typeface="標楷體" panose="03000509000000000000" pitchFamily="65" charset="-120"/>
              </a:rPr>
              <a:t>低</a:t>
            </a:r>
            <a:r>
              <a:rPr lang="zh-TW" altLang="en-US" sz="4400" dirty="0" smtClean="0">
                <a:solidFill>
                  <a:srgbClr val="FFFF00"/>
                </a:solidFill>
                <a:latin typeface="標楷體" panose="03000509000000000000" pitchFamily="65" charset="-120"/>
              </a:rPr>
              <a:t>；</a:t>
            </a:r>
            <a:endParaRPr lang="en-US" altLang="zh-TW" sz="4400" dirty="0" smtClean="0">
              <a:solidFill>
                <a:srgbClr val="FFFF00"/>
              </a:solidFill>
              <a:latin typeface="標楷體" panose="03000509000000000000" pitchFamily="65" charset="-120"/>
            </a:endParaRPr>
          </a:p>
          <a:p>
            <a:pPr eaLnBrk="1" hangingPunct="1">
              <a:spcBef>
                <a:spcPct val="20000"/>
              </a:spcBef>
              <a:buClr>
                <a:srgbClr val="CCFF33"/>
              </a:buClr>
              <a:buSzPct val="150000"/>
              <a:buFont typeface="Wingdings" panose="05000000000000000000" pitchFamily="2" charset="2"/>
              <a:buBlip>
                <a:blip r:embed="rId2"/>
              </a:buBlip>
            </a:pPr>
            <a:r>
              <a:rPr lang="zh-TW" altLang="en-US" sz="4400" dirty="0" smtClean="0">
                <a:solidFill>
                  <a:srgbClr val="FFFF00"/>
                </a:solidFill>
                <a:latin typeface="標楷體" panose="03000509000000000000" pitchFamily="65" charset="-120"/>
              </a:rPr>
              <a:t>震動</a:t>
            </a:r>
            <a:r>
              <a:rPr lang="zh-TW" altLang="en-US" sz="4400" dirty="0">
                <a:solidFill>
                  <a:srgbClr val="FFFF00"/>
                </a:solidFill>
                <a:latin typeface="標楷體" panose="03000509000000000000" pitchFamily="65" charset="-120"/>
              </a:rPr>
              <a:t>的空氣柱越短，音調</a:t>
            </a:r>
            <a:endParaRPr lang="en-US" altLang="zh-TW" sz="4400" dirty="0" smtClean="0">
              <a:solidFill>
                <a:srgbClr val="FFFF00"/>
              </a:solidFill>
              <a:latin typeface="標楷體" panose="03000509000000000000" pitchFamily="65" charset="-120"/>
            </a:endParaRPr>
          </a:p>
          <a:p>
            <a:pPr eaLnBrk="1" hangingPunct="1">
              <a:spcBef>
                <a:spcPct val="20000"/>
              </a:spcBef>
              <a:buClr>
                <a:srgbClr val="CCFF33"/>
              </a:buClr>
              <a:buSzPct val="150000"/>
              <a:buFont typeface="Wingdings" panose="05000000000000000000" pitchFamily="2" charset="2"/>
              <a:buBlip>
                <a:blip r:embed="rId2"/>
              </a:buBlip>
            </a:pPr>
            <a:r>
              <a:rPr lang="zh-TW" altLang="en-US" sz="4400" dirty="0" smtClean="0">
                <a:solidFill>
                  <a:srgbClr val="FFFF00"/>
                </a:solidFill>
                <a:latin typeface="標楷體" panose="03000509000000000000" pitchFamily="65" charset="-120"/>
              </a:rPr>
              <a:t>越</a:t>
            </a:r>
            <a:r>
              <a:rPr lang="zh-TW" altLang="en-US" sz="4400" dirty="0">
                <a:solidFill>
                  <a:srgbClr val="FFFF00"/>
                </a:solidFill>
                <a:latin typeface="標楷體" panose="03000509000000000000" pitchFamily="65" charset="-120"/>
              </a:rPr>
              <a:t>高</a:t>
            </a:r>
            <a:r>
              <a:rPr lang="zh-TW" altLang="en-US" sz="4400" dirty="0" smtClean="0">
                <a:solidFill>
                  <a:srgbClr val="FFFF00"/>
                </a:solidFill>
                <a:latin typeface="標楷體" panose="03000509000000000000" pitchFamily="65" charset="-120"/>
              </a:rPr>
              <a:t>。</a:t>
            </a:r>
            <a:endParaRPr lang="zh-TW" altLang="en-US" sz="4400" dirty="0">
              <a:solidFill>
                <a:srgbClr val="FFFF00"/>
              </a:solidFill>
              <a:latin typeface="標楷體" panose="03000509000000000000" pitchFamily="65" charset="-120"/>
            </a:endParaRP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1331640" y="520804"/>
            <a:ext cx="7010400" cy="1107996"/>
          </a:xfr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980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  <a:reflection blurRad="6350" stA="55000" endA="50" endPos="85000" dist="29997" dir="5400000" sy="-100000" algn="bl" rotWithShape="0"/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實驗證明</a:t>
            </a:r>
          </a:p>
        </p:txBody>
      </p:sp>
    </p:spTree>
    <p:extLst>
      <p:ext uri="{BB962C8B-B14F-4D97-AF65-F5344CB8AC3E}">
        <p14:creationId xmlns:p14="http://schemas.microsoft.com/office/powerpoint/2010/main" val="419773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42590" y="1638724"/>
            <a:ext cx="6673165" cy="3758762"/>
          </a:xfrm>
          <a:prstGeom prst="rect">
            <a:avLst/>
          </a:prstGeom>
        </p:spPr>
      </p:pic>
      <p:sp>
        <p:nvSpPr>
          <p:cNvPr id="4" name="圓角矩形圖說文字 3"/>
          <p:cNvSpPr/>
          <p:nvPr/>
        </p:nvSpPr>
        <p:spPr bwMode="auto">
          <a:xfrm>
            <a:off x="344217" y="1700808"/>
            <a:ext cx="2376264" cy="720080"/>
          </a:xfrm>
          <a:prstGeom prst="wedgeRoundRectCallout">
            <a:avLst>
              <a:gd name="adj1" fmla="val 67851"/>
              <a:gd name="adj2" fmla="val 134276"/>
              <a:gd name="adj3" fmla="val 16667"/>
            </a:avLst>
          </a:prstGeom>
          <a:ln>
            <a:solidFill>
              <a:srgbClr val="0000FF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zh-TW" sz="340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1.</a:t>
            </a:r>
            <a:r>
              <a:rPr lang="zh-TW" altLang="en-US" sz="340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關上球閥</a:t>
            </a:r>
            <a:endParaRPr kumimoji="0" lang="en-US" altLang="zh-TW" sz="3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標楷體" pitchFamily="65" charset="-12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3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5" name="圓角矩形圖說文字 4"/>
          <p:cNvSpPr/>
          <p:nvPr/>
        </p:nvSpPr>
        <p:spPr bwMode="auto">
          <a:xfrm>
            <a:off x="6147251" y="181522"/>
            <a:ext cx="2520280" cy="1431925"/>
          </a:xfrm>
          <a:prstGeom prst="wedgeRoundRectCallout">
            <a:avLst>
              <a:gd name="adj1" fmla="val -87828"/>
              <a:gd name="adj2" fmla="val 68327"/>
              <a:gd name="adj3" fmla="val 16667"/>
            </a:avLst>
          </a:prstGeom>
          <a:ln>
            <a:solidFill>
              <a:srgbClr val="0000FF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zh-TW" sz="340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2.</a:t>
            </a:r>
            <a:r>
              <a:rPr lang="zh-TW" altLang="en-US" sz="340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打氣看看</a:t>
            </a:r>
            <a:endParaRPr lang="en-US" altLang="zh-TW" sz="3400" dirty="0" smtClean="0">
              <a:solidFill>
                <a:srgbClr val="FF0000"/>
              </a:solidFill>
              <a:latin typeface="Times New Roman" pitchFamily="18" charset="0"/>
              <a:ea typeface="標楷體" pitchFamily="65" charset="-120"/>
            </a:endParaRPr>
          </a:p>
          <a:p>
            <a:r>
              <a:rPr lang="zh-TW" altLang="en-US" sz="340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是否會漏氣</a:t>
            </a:r>
            <a:endParaRPr kumimoji="0" lang="en-US" altLang="zh-TW" sz="3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標楷體" pitchFamily="65" charset="-12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3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9829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/>
          </p:nvPr>
        </p:nvGraphicFramePr>
        <p:xfrm>
          <a:off x="107503" y="116633"/>
          <a:ext cx="8856984" cy="6672528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1238923">
                  <a:extLst>
                    <a:ext uri="{9D8B030D-6E8A-4147-A177-3AD203B41FA5}">
                      <a16:colId xmlns:a16="http://schemas.microsoft.com/office/drawing/2014/main" val="277560718"/>
                    </a:ext>
                  </a:extLst>
                </a:gridCol>
                <a:gridCol w="896240">
                  <a:extLst>
                    <a:ext uri="{9D8B030D-6E8A-4147-A177-3AD203B41FA5}">
                      <a16:colId xmlns:a16="http://schemas.microsoft.com/office/drawing/2014/main" val="2010389556"/>
                    </a:ext>
                  </a:extLst>
                </a:gridCol>
                <a:gridCol w="1080764">
                  <a:extLst>
                    <a:ext uri="{9D8B030D-6E8A-4147-A177-3AD203B41FA5}">
                      <a16:colId xmlns:a16="http://schemas.microsoft.com/office/drawing/2014/main" val="57586263"/>
                    </a:ext>
                  </a:extLst>
                </a:gridCol>
                <a:gridCol w="1265284">
                  <a:extLst>
                    <a:ext uri="{9D8B030D-6E8A-4147-A177-3AD203B41FA5}">
                      <a16:colId xmlns:a16="http://schemas.microsoft.com/office/drawing/2014/main" val="3239243519"/>
                    </a:ext>
                  </a:extLst>
                </a:gridCol>
                <a:gridCol w="975324">
                  <a:extLst>
                    <a:ext uri="{9D8B030D-6E8A-4147-A177-3AD203B41FA5}">
                      <a16:colId xmlns:a16="http://schemas.microsoft.com/office/drawing/2014/main" val="1826378978"/>
                    </a:ext>
                  </a:extLst>
                </a:gridCol>
                <a:gridCol w="1265284">
                  <a:extLst>
                    <a:ext uri="{9D8B030D-6E8A-4147-A177-3AD203B41FA5}">
                      <a16:colId xmlns:a16="http://schemas.microsoft.com/office/drawing/2014/main" val="3907007181"/>
                    </a:ext>
                  </a:extLst>
                </a:gridCol>
                <a:gridCol w="983038">
                  <a:extLst>
                    <a:ext uri="{9D8B030D-6E8A-4147-A177-3AD203B41FA5}">
                      <a16:colId xmlns:a16="http://schemas.microsoft.com/office/drawing/2014/main" val="4030155379"/>
                    </a:ext>
                  </a:extLst>
                </a:gridCol>
                <a:gridCol w="1152127">
                  <a:extLst>
                    <a:ext uri="{9D8B030D-6E8A-4147-A177-3AD203B41FA5}">
                      <a16:colId xmlns:a16="http://schemas.microsoft.com/office/drawing/2014/main" val="1966217571"/>
                    </a:ext>
                  </a:extLst>
                </a:gridCol>
              </a:tblGrid>
              <a:tr h="85945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 dirty="0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音階</a:t>
                      </a:r>
                      <a:endParaRPr lang="zh-TW" altLang="en-US" sz="2400" b="0" i="0" u="none" strike="noStrike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 dirty="0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發音</a:t>
                      </a:r>
                      <a:endParaRPr lang="zh-TW" altLang="en-US" sz="2400" b="0" i="0" u="none" strike="noStrike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 dirty="0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第</a:t>
                      </a:r>
                      <a:r>
                        <a:rPr lang="en-US" altLang="zh-TW" sz="2400" u="none" strike="noStrike" dirty="0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4</a:t>
                      </a:r>
                      <a:r>
                        <a:rPr lang="zh-TW" altLang="en-US" sz="2400" u="none" strike="noStrike" dirty="0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音域</a:t>
                      </a:r>
                      <a:endParaRPr lang="zh-TW" altLang="en-US" sz="2400" b="0" i="0" u="none" strike="noStrike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第</a:t>
                      </a:r>
                      <a:r>
                        <a:rPr lang="en-US" altLang="zh-TW" sz="2400" u="none" strike="noStrike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5</a:t>
                      </a:r>
                      <a:r>
                        <a:rPr lang="zh-TW" altLang="en-US" sz="2400" u="none" strike="noStrike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音域</a:t>
                      </a:r>
                      <a:endParaRPr lang="zh-TW" altLang="en-US" sz="2400" b="0" i="0" u="none" strike="noStrike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第</a:t>
                      </a:r>
                      <a:r>
                        <a:rPr lang="en-US" altLang="zh-TW" sz="2400" u="none" strike="noStrike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6</a:t>
                      </a:r>
                      <a:r>
                        <a:rPr lang="zh-TW" altLang="en-US" sz="2400" u="none" strike="noStrike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音域</a:t>
                      </a:r>
                      <a:endParaRPr lang="zh-TW" altLang="en-US" sz="2400" b="0" i="0" u="none" strike="noStrike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1296411"/>
                  </a:ext>
                </a:extLst>
              </a:tr>
              <a:tr h="133759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 dirty="0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頻率</a:t>
                      </a:r>
                      <a:r>
                        <a:rPr lang="en-US" altLang="zh-TW" sz="2400" u="none" strike="noStrike" dirty="0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(</a:t>
                      </a:r>
                      <a:r>
                        <a:rPr lang="en-US" sz="2400" u="none" strike="noStrike" dirty="0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Hz)</a:t>
                      </a:r>
                      <a:endParaRPr lang="en-US" sz="2400" b="0" i="0" u="none" strike="noStrike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800" u="none" strike="noStrike" dirty="0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管長</a:t>
                      </a:r>
                      <a:r>
                        <a:rPr lang="en-US" altLang="zh-TW" sz="2800" u="none" strike="noStrike" dirty="0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(</a:t>
                      </a:r>
                      <a:r>
                        <a:rPr lang="en-US" sz="2800" u="none" strike="noStrike" dirty="0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cm)</a:t>
                      </a:r>
                      <a:endParaRPr lang="en-US" sz="2800" b="0" i="0" u="none" strike="noStrike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 dirty="0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頻率</a:t>
                      </a:r>
                      <a:r>
                        <a:rPr lang="en-US" altLang="zh-TW" sz="2400" u="none" strike="noStrike" dirty="0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(</a:t>
                      </a:r>
                      <a:r>
                        <a:rPr lang="en-US" sz="2400" u="none" strike="noStrike" dirty="0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Hz)</a:t>
                      </a:r>
                      <a:endParaRPr lang="en-US" sz="2400" b="0" i="0" u="none" strike="noStrike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 dirty="0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管長</a:t>
                      </a:r>
                      <a:r>
                        <a:rPr lang="en-US" altLang="zh-TW" sz="2400" u="none" strike="noStrike" dirty="0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(</a:t>
                      </a:r>
                      <a:r>
                        <a:rPr lang="en-US" sz="2400" u="none" strike="noStrike" dirty="0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cm)</a:t>
                      </a:r>
                      <a:endParaRPr lang="en-US" sz="2400" b="0" i="0" u="none" strike="noStrike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 dirty="0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頻率</a:t>
                      </a:r>
                      <a:r>
                        <a:rPr lang="en-US" altLang="zh-TW" sz="2400" u="none" strike="noStrike" dirty="0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(</a:t>
                      </a:r>
                      <a:r>
                        <a:rPr lang="en-US" sz="2400" u="none" strike="noStrike" dirty="0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Hz)</a:t>
                      </a:r>
                      <a:endParaRPr lang="en-US" sz="2400" b="0" i="0" u="none" strike="noStrike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 dirty="0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管長</a:t>
                      </a:r>
                      <a:r>
                        <a:rPr lang="en-US" altLang="zh-TW" sz="2400" u="none" strike="noStrike" dirty="0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(</a:t>
                      </a:r>
                      <a:r>
                        <a:rPr lang="en-US" sz="2400" u="none" strike="noStrike" dirty="0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cm)</a:t>
                      </a:r>
                      <a:endParaRPr lang="en-US" sz="2400" b="0" i="0" u="none" strike="noStrike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837902217"/>
                  </a:ext>
                </a:extLst>
              </a:tr>
              <a:tr h="6737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C</a:t>
                      </a:r>
                      <a:endParaRPr lang="en-US" sz="2800" b="0" i="0" u="none" strike="noStrike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Do</a:t>
                      </a:r>
                      <a:endParaRPr lang="en-US" sz="2800" b="0" i="0" u="none" strike="noStrike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000" u="none" strike="noStrike" dirty="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bg2"/>
                          </a:solidFill>
                          <a:effectLst/>
                        </a:rPr>
                        <a:t>261.63</a:t>
                      </a:r>
                      <a:endParaRPr lang="en-US" altLang="zh-TW" sz="2000" b="0" i="0" u="none" strike="noStrike" dirty="0">
                        <a:ln>
                          <a:solidFill>
                            <a:schemeClr val="bg2"/>
                          </a:solidFill>
                        </a:ln>
                        <a:solidFill>
                          <a:schemeClr val="bg2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800" u="none" strike="noStrike" dirty="0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32.5</a:t>
                      </a:r>
                      <a:endParaRPr lang="en-US" altLang="zh-TW" sz="2800" b="0" i="0" u="none" strike="noStrike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000" u="none" strike="noStrike" dirty="0">
                          <a:ln>
                            <a:solidFill>
                              <a:schemeClr val="bg2"/>
                            </a:solidFill>
                          </a:ln>
                          <a:effectLst/>
                        </a:rPr>
                        <a:t>523.25</a:t>
                      </a:r>
                      <a:endParaRPr lang="en-US" altLang="zh-TW" sz="2000" b="0" i="0" u="none" strike="noStrike" dirty="0">
                        <a:ln>
                          <a:solidFill>
                            <a:schemeClr val="bg2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800" u="none" strike="noStrike" dirty="0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16.2</a:t>
                      </a:r>
                      <a:endParaRPr lang="en-US" altLang="zh-TW" sz="2800" b="0" i="0" u="none" strike="noStrike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000" u="none" strike="noStrike" dirty="0">
                          <a:ln>
                            <a:solidFill>
                              <a:schemeClr val="bg2"/>
                            </a:solidFill>
                          </a:ln>
                          <a:effectLst/>
                        </a:rPr>
                        <a:t>1046.5</a:t>
                      </a:r>
                      <a:endParaRPr lang="en-US" altLang="zh-TW" sz="2000" b="0" i="0" u="none" strike="noStrike" dirty="0">
                        <a:ln>
                          <a:solidFill>
                            <a:schemeClr val="bg2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800" u="none" strike="noStrike" dirty="0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8.1</a:t>
                      </a:r>
                      <a:endParaRPr lang="en-US" altLang="zh-TW" sz="2800" b="0" i="0" u="none" strike="noStrike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65463254"/>
                  </a:ext>
                </a:extLst>
              </a:tr>
              <a:tr h="6737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D</a:t>
                      </a:r>
                      <a:endParaRPr lang="en-US" sz="2800" b="0" i="0" u="none" strike="noStrike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Re</a:t>
                      </a:r>
                      <a:endParaRPr lang="en-US" sz="2800" b="0" i="0" u="none" strike="noStrike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000" u="none" strike="noStrike" dirty="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bg2"/>
                          </a:solidFill>
                          <a:effectLst/>
                        </a:rPr>
                        <a:t>293.66</a:t>
                      </a:r>
                      <a:endParaRPr lang="en-US" altLang="zh-TW" sz="2000" b="0" i="0" u="none" strike="noStrike" dirty="0">
                        <a:ln>
                          <a:solidFill>
                            <a:schemeClr val="bg2"/>
                          </a:solidFill>
                        </a:ln>
                        <a:solidFill>
                          <a:schemeClr val="bg2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800" u="none" strike="noStrike" dirty="0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28.9</a:t>
                      </a:r>
                      <a:endParaRPr lang="en-US" altLang="zh-TW" sz="2800" b="0" i="0" u="none" strike="noStrike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000" u="none" strike="noStrike" dirty="0">
                          <a:ln>
                            <a:solidFill>
                              <a:schemeClr val="bg2"/>
                            </a:solidFill>
                          </a:ln>
                          <a:effectLst/>
                        </a:rPr>
                        <a:t>587.33</a:t>
                      </a:r>
                      <a:endParaRPr lang="en-US" altLang="zh-TW" sz="2000" b="0" i="0" u="none" strike="noStrike" dirty="0">
                        <a:ln>
                          <a:solidFill>
                            <a:schemeClr val="bg2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800" u="none" strike="noStrike" dirty="0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14.5</a:t>
                      </a:r>
                      <a:endParaRPr lang="en-US" altLang="zh-TW" sz="2800" b="0" i="0" u="none" strike="noStrike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000" u="none" strike="noStrike" dirty="0">
                          <a:ln>
                            <a:solidFill>
                              <a:schemeClr val="bg2"/>
                            </a:solidFill>
                          </a:ln>
                          <a:effectLst/>
                        </a:rPr>
                        <a:t>1174.7</a:t>
                      </a:r>
                      <a:endParaRPr lang="en-US" altLang="zh-TW" sz="2000" b="0" i="0" u="none" strike="noStrike" dirty="0">
                        <a:ln>
                          <a:solidFill>
                            <a:schemeClr val="bg2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800" u="none" strike="noStrike" dirty="0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7.2</a:t>
                      </a:r>
                      <a:endParaRPr lang="en-US" altLang="zh-TW" sz="2800" b="0" i="0" u="none" strike="noStrike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419687806"/>
                  </a:ext>
                </a:extLst>
              </a:tr>
              <a:tr h="6737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E</a:t>
                      </a:r>
                      <a:endParaRPr lang="en-US" sz="2800" b="0" i="0" u="none" strike="noStrike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 err="1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Mi</a:t>
                      </a:r>
                      <a:endParaRPr lang="en-US" sz="2800" b="0" i="0" u="none" strike="noStrike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000" u="none" strike="noStrike" dirty="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bg2"/>
                          </a:solidFill>
                          <a:effectLst/>
                        </a:rPr>
                        <a:t>329.63</a:t>
                      </a:r>
                      <a:endParaRPr lang="en-US" altLang="zh-TW" sz="2000" b="0" i="0" u="none" strike="noStrike" dirty="0">
                        <a:ln>
                          <a:solidFill>
                            <a:schemeClr val="bg2"/>
                          </a:solidFill>
                        </a:ln>
                        <a:solidFill>
                          <a:schemeClr val="bg2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800" u="none" strike="noStrike" dirty="0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25.8</a:t>
                      </a:r>
                      <a:endParaRPr lang="en-US" altLang="zh-TW" sz="2800" b="0" i="0" u="none" strike="noStrike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000" u="none" strike="noStrike" dirty="0">
                          <a:ln>
                            <a:solidFill>
                              <a:schemeClr val="bg2"/>
                            </a:solidFill>
                          </a:ln>
                          <a:effectLst/>
                        </a:rPr>
                        <a:t>659.26</a:t>
                      </a:r>
                      <a:endParaRPr lang="en-US" altLang="zh-TW" sz="2000" b="0" i="0" u="none" strike="noStrike" dirty="0">
                        <a:ln>
                          <a:solidFill>
                            <a:schemeClr val="bg2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800" u="none" strike="noStrike" dirty="0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12.9</a:t>
                      </a:r>
                      <a:endParaRPr lang="en-US" altLang="zh-TW" sz="2800" b="0" i="0" u="none" strike="noStrike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000" u="none" strike="noStrike" dirty="0">
                          <a:ln>
                            <a:solidFill>
                              <a:schemeClr val="bg2"/>
                            </a:solidFill>
                          </a:ln>
                          <a:effectLst/>
                        </a:rPr>
                        <a:t>1318.5</a:t>
                      </a:r>
                      <a:endParaRPr lang="en-US" altLang="zh-TW" sz="2000" b="0" i="0" u="none" strike="noStrike" dirty="0">
                        <a:ln>
                          <a:solidFill>
                            <a:schemeClr val="bg2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800" u="none" strike="noStrike" dirty="0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6.4</a:t>
                      </a:r>
                      <a:endParaRPr lang="en-US" altLang="zh-TW" sz="2800" b="0" i="0" u="none" strike="noStrike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820891793"/>
                  </a:ext>
                </a:extLst>
              </a:tr>
              <a:tr h="6737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F</a:t>
                      </a:r>
                      <a:endParaRPr lang="en-US" sz="2800" b="0" i="0" u="none" strike="noStrike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Fa</a:t>
                      </a:r>
                      <a:endParaRPr lang="en-US" sz="2800" b="0" i="0" u="none" strike="noStrike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000" u="none" strike="noStrike" dirty="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bg2"/>
                          </a:solidFill>
                          <a:effectLst/>
                        </a:rPr>
                        <a:t>349.23</a:t>
                      </a:r>
                      <a:endParaRPr lang="en-US" altLang="zh-TW" sz="2000" b="0" i="0" u="none" strike="noStrike" dirty="0">
                        <a:ln>
                          <a:solidFill>
                            <a:schemeClr val="bg2"/>
                          </a:solidFill>
                        </a:ln>
                        <a:solidFill>
                          <a:schemeClr val="bg2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800" u="none" strike="noStrike" dirty="0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24.3</a:t>
                      </a:r>
                      <a:endParaRPr lang="en-US" altLang="zh-TW" sz="2800" b="0" i="0" u="none" strike="noStrike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000" u="none" strike="noStrike" dirty="0">
                          <a:ln>
                            <a:solidFill>
                              <a:schemeClr val="bg2"/>
                            </a:solidFill>
                          </a:ln>
                          <a:effectLst/>
                        </a:rPr>
                        <a:t>698.46</a:t>
                      </a:r>
                      <a:endParaRPr lang="en-US" altLang="zh-TW" sz="2000" b="0" i="0" u="none" strike="noStrike" dirty="0">
                        <a:ln>
                          <a:solidFill>
                            <a:schemeClr val="bg2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800" u="none" strike="noStrike" dirty="0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12.2</a:t>
                      </a:r>
                      <a:endParaRPr lang="en-US" altLang="zh-TW" sz="2800" b="0" i="0" u="none" strike="noStrike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000" u="none" strike="noStrike" dirty="0">
                          <a:ln>
                            <a:solidFill>
                              <a:schemeClr val="bg2"/>
                            </a:solidFill>
                          </a:ln>
                          <a:effectLst/>
                        </a:rPr>
                        <a:t>1396.9</a:t>
                      </a:r>
                      <a:endParaRPr lang="en-US" altLang="zh-TW" sz="2000" b="0" i="0" u="none" strike="noStrike" dirty="0">
                        <a:ln>
                          <a:solidFill>
                            <a:schemeClr val="bg2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800" u="none" strike="noStrike" dirty="0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6.1</a:t>
                      </a:r>
                      <a:endParaRPr lang="en-US" altLang="zh-TW" sz="2800" b="0" i="0" u="none" strike="noStrike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561171940"/>
                  </a:ext>
                </a:extLst>
              </a:tr>
              <a:tr h="6737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G</a:t>
                      </a:r>
                      <a:endParaRPr lang="en-US" sz="2800" b="0" i="0" u="none" strike="noStrike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Sol</a:t>
                      </a:r>
                      <a:endParaRPr lang="en-US" sz="2800" b="0" i="0" u="none" strike="noStrike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000" u="none" strike="noStrike" dirty="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bg2"/>
                          </a:solidFill>
                          <a:effectLst/>
                        </a:rPr>
                        <a:t>392</a:t>
                      </a:r>
                      <a:endParaRPr lang="en-US" altLang="zh-TW" sz="2000" b="0" i="0" u="none" strike="noStrike" dirty="0">
                        <a:ln>
                          <a:solidFill>
                            <a:schemeClr val="bg2"/>
                          </a:solidFill>
                        </a:ln>
                        <a:solidFill>
                          <a:schemeClr val="bg2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800" u="none" strike="noStrike" dirty="0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21.7</a:t>
                      </a:r>
                      <a:endParaRPr lang="en-US" altLang="zh-TW" sz="2800" b="0" i="0" u="none" strike="noStrike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000" u="none" strike="noStrike" dirty="0">
                          <a:ln>
                            <a:solidFill>
                              <a:schemeClr val="bg2"/>
                            </a:solidFill>
                          </a:ln>
                          <a:effectLst/>
                        </a:rPr>
                        <a:t>783.99</a:t>
                      </a:r>
                      <a:endParaRPr lang="en-US" altLang="zh-TW" sz="2000" b="0" i="0" u="none" strike="noStrike" dirty="0">
                        <a:ln>
                          <a:solidFill>
                            <a:schemeClr val="bg2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800" u="none" strike="noStrike" dirty="0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10.8</a:t>
                      </a:r>
                      <a:endParaRPr lang="en-US" altLang="zh-TW" sz="2800" b="0" i="0" u="none" strike="noStrike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000" u="none" strike="noStrike" dirty="0">
                          <a:ln>
                            <a:solidFill>
                              <a:schemeClr val="bg2"/>
                            </a:solidFill>
                          </a:ln>
                          <a:effectLst/>
                        </a:rPr>
                        <a:t>1568</a:t>
                      </a:r>
                      <a:endParaRPr lang="en-US" altLang="zh-TW" sz="2000" b="0" i="0" u="none" strike="noStrike" dirty="0">
                        <a:ln>
                          <a:solidFill>
                            <a:schemeClr val="bg2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800" u="none" strike="noStrike" dirty="0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5.4</a:t>
                      </a:r>
                      <a:endParaRPr lang="en-US" altLang="zh-TW" sz="2800" b="0" i="0" u="none" strike="noStrike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251825746"/>
                  </a:ext>
                </a:extLst>
              </a:tr>
              <a:tr h="3852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A</a:t>
                      </a:r>
                      <a:endParaRPr lang="en-US" sz="2800" b="0" i="0" u="none" strike="noStrike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La</a:t>
                      </a:r>
                      <a:endParaRPr lang="en-US" sz="2800" b="0" i="0" u="none" strike="noStrike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000" u="none" strike="noStrike" dirty="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bg2"/>
                          </a:solidFill>
                          <a:effectLst/>
                        </a:rPr>
                        <a:t>440</a:t>
                      </a:r>
                      <a:endParaRPr lang="en-US" altLang="zh-TW" sz="2000" b="0" i="0" u="none" strike="noStrike" dirty="0">
                        <a:ln>
                          <a:solidFill>
                            <a:schemeClr val="bg2"/>
                          </a:solidFill>
                        </a:ln>
                        <a:solidFill>
                          <a:schemeClr val="bg2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800" u="none" strike="noStrike" dirty="0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19.3</a:t>
                      </a:r>
                      <a:endParaRPr lang="en-US" altLang="zh-TW" sz="2800" b="0" i="0" u="none" strike="noStrike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000" u="none" strike="noStrike" dirty="0">
                          <a:ln>
                            <a:solidFill>
                              <a:schemeClr val="bg2"/>
                            </a:solidFill>
                          </a:ln>
                          <a:effectLst/>
                        </a:rPr>
                        <a:t>880</a:t>
                      </a:r>
                      <a:endParaRPr lang="en-US" altLang="zh-TW" sz="2000" b="0" i="0" u="none" strike="noStrike" dirty="0">
                        <a:ln>
                          <a:solidFill>
                            <a:schemeClr val="bg2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800" u="none" strike="noStrike" dirty="0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9.7</a:t>
                      </a:r>
                      <a:endParaRPr lang="en-US" altLang="zh-TW" sz="2800" b="0" i="0" u="none" strike="noStrike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000" u="none" strike="noStrike" dirty="0">
                          <a:ln>
                            <a:solidFill>
                              <a:schemeClr val="bg2"/>
                            </a:solidFill>
                          </a:ln>
                          <a:effectLst/>
                        </a:rPr>
                        <a:t>1760</a:t>
                      </a:r>
                      <a:endParaRPr lang="en-US" altLang="zh-TW" sz="2000" b="0" i="0" u="none" strike="noStrike" dirty="0">
                        <a:ln>
                          <a:solidFill>
                            <a:schemeClr val="bg2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800" u="none" strike="noStrike" dirty="0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4.8</a:t>
                      </a:r>
                      <a:endParaRPr lang="en-US" altLang="zh-TW" sz="2800" b="0" i="0" u="none" strike="noStrike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015022407"/>
                  </a:ext>
                </a:extLst>
              </a:tr>
              <a:tr h="6737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B</a:t>
                      </a:r>
                      <a:endParaRPr lang="en-US" sz="2800" b="0" i="0" u="none" strike="noStrike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Si</a:t>
                      </a:r>
                      <a:endParaRPr lang="en-US" sz="2800" b="0" i="0" u="none" strike="noStrike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000" u="none" strike="noStrike" dirty="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bg2"/>
                          </a:solidFill>
                          <a:effectLst/>
                        </a:rPr>
                        <a:t>493.88</a:t>
                      </a:r>
                      <a:endParaRPr lang="en-US" altLang="zh-TW" sz="2000" b="0" i="0" u="none" strike="noStrike" dirty="0">
                        <a:ln>
                          <a:solidFill>
                            <a:schemeClr val="bg2"/>
                          </a:solidFill>
                        </a:ln>
                        <a:solidFill>
                          <a:schemeClr val="bg2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800" u="none" strike="noStrike" dirty="0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17.2</a:t>
                      </a:r>
                      <a:endParaRPr lang="en-US" altLang="zh-TW" sz="2800" b="0" i="0" u="none" strike="noStrike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000" u="none" strike="noStrike" dirty="0">
                          <a:ln>
                            <a:solidFill>
                              <a:schemeClr val="bg2"/>
                            </a:solidFill>
                          </a:ln>
                          <a:effectLst/>
                        </a:rPr>
                        <a:t>987.77</a:t>
                      </a:r>
                      <a:endParaRPr lang="en-US" altLang="zh-TW" sz="2000" b="0" i="0" u="none" strike="noStrike" dirty="0">
                        <a:ln>
                          <a:solidFill>
                            <a:schemeClr val="bg2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800" u="none" strike="noStrike" dirty="0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8.6</a:t>
                      </a:r>
                      <a:endParaRPr lang="en-US" altLang="zh-TW" sz="2800" b="0" i="0" u="none" strike="noStrike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000" u="none" strike="noStrike" dirty="0">
                          <a:ln>
                            <a:solidFill>
                              <a:schemeClr val="bg2"/>
                            </a:solidFill>
                          </a:ln>
                          <a:effectLst/>
                        </a:rPr>
                        <a:t>1975.5</a:t>
                      </a:r>
                      <a:endParaRPr lang="en-US" altLang="zh-TW" sz="2000" b="0" i="0" u="none" strike="noStrike" dirty="0">
                        <a:ln>
                          <a:solidFill>
                            <a:schemeClr val="bg2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800" u="none" strike="noStrike" dirty="0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4.3</a:t>
                      </a:r>
                      <a:endParaRPr lang="en-US" altLang="zh-TW" sz="2800" b="0" i="0" u="none" strike="noStrike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4912875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965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36496" cy="6741368"/>
          </a:xfrm>
        </p:spPr>
      </p:pic>
    </p:spTree>
    <p:extLst>
      <p:ext uri="{BB962C8B-B14F-4D97-AF65-F5344CB8AC3E}">
        <p14:creationId xmlns:p14="http://schemas.microsoft.com/office/powerpoint/2010/main" val="171229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字方塊 2"/>
          <p:cNvSpPr txBox="1">
            <a:spLocks noChangeArrowheads="1"/>
          </p:cNvSpPr>
          <p:nvPr/>
        </p:nvSpPr>
        <p:spPr bwMode="auto">
          <a:xfrm>
            <a:off x="431263" y="366163"/>
            <a:ext cx="2680695" cy="5847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zh-TW" sz="3200" kern="18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Microsoft YaHei" panose="020B0503020204020204" pitchFamily="34" charset="-122"/>
                <a:ea typeface="新細明體" panose="02020500000000000000" pitchFamily="18" charset="-120"/>
                <a:cs typeface="Times New Roman" panose="02020603050405020304" pitchFamily="18" charset="0"/>
              </a:rPr>
              <a:t>小星星簡譜</a:t>
            </a:r>
            <a:endParaRPr lang="zh-TW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90" r="89060" b="64221"/>
          <a:stretch/>
        </p:blipFill>
        <p:spPr bwMode="auto">
          <a:xfrm>
            <a:off x="392792" y="1162970"/>
            <a:ext cx="2666001" cy="22689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文字方塊 2"/>
          <p:cNvSpPr txBox="1">
            <a:spLocks noChangeArrowheads="1"/>
          </p:cNvSpPr>
          <p:nvPr/>
        </p:nvSpPr>
        <p:spPr bwMode="auto">
          <a:xfrm>
            <a:off x="350597" y="3624791"/>
            <a:ext cx="2768054" cy="72770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zh-TW" sz="3200" kern="18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Microsoft YaHei" panose="020B0503020204020204" pitchFamily="34" charset="-122"/>
                <a:ea typeface="新細明體" panose="02020500000000000000" pitchFamily="18" charset="-120"/>
                <a:cs typeface="Times New Roman" panose="02020603050405020304" pitchFamily="18" charset="0"/>
              </a:rPr>
              <a:t>兩隻老虎簡譜</a:t>
            </a:r>
            <a:endParaRPr lang="zh-TW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95" r="89987" b="66034"/>
          <a:stretch/>
        </p:blipFill>
        <p:spPr bwMode="auto">
          <a:xfrm>
            <a:off x="331044" y="4481921"/>
            <a:ext cx="2789495" cy="22559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文字方塊 2"/>
          <p:cNvSpPr txBox="1">
            <a:spLocks noChangeArrowheads="1"/>
          </p:cNvSpPr>
          <p:nvPr/>
        </p:nvSpPr>
        <p:spPr bwMode="auto">
          <a:xfrm>
            <a:off x="6375475" y="3611883"/>
            <a:ext cx="2437695" cy="7535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zh-TW" sz="2800" kern="18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Microsoft YaHei" panose="020B0503020204020204" pitchFamily="34" charset="-122"/>
                <a:ea typeface="新細明體" panose="02020500000000000000" pitchFamily="18" charset="-120"/>
                <a:cs typeface="Times New Roman" panose="02020603050405020304" pitchFamily="18" charset="0"/>
              </a:rPr>
              <a:t>恭禧恭禧簡譜</a:t>
            </a:r>
            <a:endParaRPr lang="zh-TW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" t="18336" r="89338" b="65079"/>
          <a:stretch/>
        </p:blipFill>
        <p:spPr bwMode="auto">
          <a:xfrm>
            <a:off x="6375882" y="4481921"/>
            <a:ext cx="2437694" cy="22559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文字方塊 2"/>
          <p:cNvSpPr txBox="1">
            <a:spLocks noChangeArrowheads="1"/>
          </p:cNvSpPr>
          <p:nvPr/>
        </p:nvSpPr>
        <p:spPr bwMode="auto">
          <a:xfrm>
            <a:off x="6496753" y="366163"/>
            <a:ext cx="2241676" cy="76652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zh-TW" sz="3600" kern="18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Microsoft YaHei" panose="020B0503020204020204" pitchFamily="34" charset="-122"/>
                <a:ea typeface="新細明體" panose="02020500000000000000" pitchFamily="18" charset="-120"/>
                <a:cs typeface="Times New Roman" panose="02020603050405020304" pitchFamily="18" charset="0"/>
              </a:rPr>
              <a:t>蝴蝶簡譜</a:t>
            </a:r>
            <a:endParaRPr lang="zh-TW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" t="18625" r="89524" b="64376"/>
          <a:stretch/>
        </p:blipFill>
        <p:spPr bwMode="auto">
          <a:xfrm>
            <a:off x="6496753" y="1265023"/>
            <a:ext cx="2257941" cy="21899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323" y="2297433"/>
            <a:ext cx="2628900" cy="2628900"/>
          </a:xfrm>
          <a:prstGeom prst="rect">
            <a:avLst/>
          </a:prstGeom>
        </p:spPr>
      </p:pic>
      <p:sp>
        <p:nvSpPr>
          <p:cNvPr id="18" name="文字方塊 2"/>
          <p:cNvSpPr txBox="1">
            <a:spLocks noChangeArrowheads="1"/>
          </p:cNvSpPr>
          <p:nvPr/>
        </p:nvSpPr>
        <p:spPr bwMode="auto">
          <a:xfrm>
            <a:off x="3440909" y="1423482"/>
            <a:ext cx="2651314" cy="72770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Aft>
                <a:spcPts val="0"/>
              </a:spcAft>
            </a:pPr>
            <a:r>
              <a:rPr lang="zh-TW" altLang="en-US" sz="3200" kern="1800" dirty="0" smtClean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Microsoft YaHei" panose="020B0503020204020204" pitchFamily="34" charset="-122"/>
                <a:ea typeface="新細明體" panose="02020500000000000000" pitchFamily="18" charset="-120"/>
                <a:cs typeface="Times New Roman" panose="02020603050405020304" pitchFamily="18" charset="0"/>
              </a:rPr>
              <a:t>小蜜</a:t>
            </a:r>
            <a:r>
              <a:rPr lang="zh-TW" altLang="en-US" sz="3200" kern="1800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Microsoft YaHei" panose="020B0503020204020204" pitchFamily="34" charset="-122"/>
                <a:ea typeface="新細明體" panose="02020500000000000000" pitchFamily="18" charset="-120"/>
                <a:cs typeface="Times New Roman" panose="02020603050405020304" pitchFamily="18" charset="0"/>
              </a:rPr>
              <a:t>蜂</a:t>
            </a:r>
            <a:r>
              <a:rPr lang="zh-TW" sz="3200" kern="180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Microsoft YaHei" panose="020B0503020204020204" pitchFamily="34" charset="-122"/>
                <a:ea typeface="新細明體" panose="02020500000000000000" pitchFamily="18" charset="-120"/>
                <a:cs typeface="Times New Roman" panose="02020603050405020304" pitchFamily="18" charset="0"/>
              </a:rPr>
              <a:t>簡譜</a:t>
            </a:r>
            <a:endParaRPr lang="zh-TW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5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467"/>
            <a:ext cx="9144000" cy="685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 rot="18990314">
            <a:off x="1050276" y="2576974"/>
            <a:ext cx="1177296" cy="415498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zh-TW" altLang="zh-TW" sz="6600" b="1" dirty="0" smtClean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00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標楷體" panose="03000509000000000000" pitchFamily="65" charset="-120"/>
              </a:rPr>
              <a:t>科學</a:t>
            </a:r>
            <a:r>
              <a:rPr lang="zh-TW" altLang="en-US" sz="6600" b="1" dirty="0" smtClean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00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標楷體" panose="03000509000000000000" pitchFamily="65" charset="-120"/>
              </a:rPr>
              <a:t>創客</a:t>
            </a:r>
            <a:endParaRPr lang="zh-TW" altLang="en-US" sz="6600" b="1" dirty="0">
              <a:ln w="6600">
                <a:solidFill>
                  <a:srgbClr val="FFFF00"/>
                </a:solidFill>
                <a:prstDash val="solid"/>
              </a:ln>
              <a:solidFill>
                <a:srgbClr val="FF00FF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76417" y="332656"/>
            <a:ext cx="713518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980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  <a:reflection blurRad="6350" stA="55000" endA="50" endPos="85000" dist="29997" dir="5400000" sy="-100000" algn="bl" rotWithShape="0"/>
                </a:effectLst>
                <a:latin typeface="標楷體" panose="03000509000000000000" pitchFamily="65" charset="-120"/>
                <a:cs typeface="+mj-cs"/>
              </a:rPr>
              <a:t>PVC</a:t>
            </a:r>
            <a:r>
              <a:rPr lang="zh-TW" altLang="en-US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  <a:reflection blurRad="6350" stA="55000" endA="50" endPos="85000" dist="29997" dir="5400000" sy="-100000" algn="bl" rotWithShape="0"/>
                </a:effectLst>
                <a:latin typeface="標楷體" panose="03000509000000000000" pitchFamily="65" charset="-120"/>
                <a:cs typeface="+mj-cs"/>
              </a:rPr>
              <a:t>空氣火箭製作</a:t>
            </a:r>
            <a:endParaRPr lang="zh-TW" altLang="en-US" sz="7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  <a:reflection blurRad="6350" stA="55000" endA="50" endPos="85000" dist="29997" dir="5400000" sy="-100000" algn="bl" rotWithShape="0"/>
              </a:effectLst>
              <a:latin typeface="標楷體" panose="03000509000000000000" pitchFamily="65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606602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696" y="0"/>
            <a:ext cx="4828744" cy="687240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81717" y="688783"/>
            <a:ext cx="1177296" cy="517064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zh-TW" altLang="en-US" sz="6600" b="1" dirty="0" smtClean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00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標楷體" panose="03000509000000000000" pitchFamily="65" charset="-120"/>
              </a:rPr>
              <a:t>空氣砲戰士</a:t>
            </a:r>
            <a:endParaRPr lang="zh-TW" altLang="en-US" sz="6600" b="1" dirty="0">
              <a:ln w="6600">
                <a:solidFill>
                  <a:srgbClr val="FFFF00"/>
                </a:solidFill>
                <a:prstDash val="solid"/>
              </a:ln>
              <a:solidFill>
                <a:srgbClr val="FF00FF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9" name="文字方塊 8">
            <a:hlinkClick r:id="rId6" action="ppaction://hlinkfile"/>
          </p:cNvPr>
          <p:cNvSpPr txBox="1"/>
          <p:nvPr/>
        </p:nvSpPr>
        <p:spPr>
          <a:xfrm>
            <a:off x="7164288" y="836712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/>
              <a:t>01</a:t>
            </a:r>
            <a:r>
              <a:rPr lang="zh-TW" altLang="en-US" sz="3600" dirty="0" smtClean="0"/>
              <a:t>有</a:t>
            </a:r>
            <a:r>
              <a:rPr lang="zh-TW" altLang="en-US" sz="3600" dirty="0"/>
              <a:t>信</a:t>
            </a:r>
          </a:p>
        </p:txBody>
      </p:sp>
      <p:sp>
        <p:nvSpPr>
          <p:cNvPr id="10" name="文字方塊 9">
            <a:hlinkClick r:id="rId7" action="ppaction://hlinkfile"/>
          </p:cNvPr>
          <p:cNvSpPr txBox="1"/>
          <p:nvPr/>
        </p:nvSpPr>
        <p:spPr>
          <a:xfrm>
            <a:off x="7164288" y="1628800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/>
              <a:t>02</a:t>
            </a:r>
            <a:r>
              <a:rPr lang="zh-TW" altLang="en-US" sz="3600" dirty="0" smtClean="0"/>
              <a:t>有山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6454352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>
            <a:hlinkClick r:id="rId2" action="ppaction://hlinkfile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361"/>
            <a:ext cx="6480720" cy="6853639"/>
          </a:xfrm>
        </p:spPr>
      </p:pic>
    </p:spTree>
    <p:extLst>
      <p:ext uri="{BB962C8B-B14F-4D97-AF65-F5344CB8AC3E}">
        <p14:creationId xmlns:p14="http://schemas.microsoft.com/office/powerpoint/2010/main" val="118808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科學-3">
  <a:themeElements>
    <a:clrScheme name="">
      <a:dk1>
        <a:srgbClr val="000000"/>
      </a:dk1>
      <a:lt1>
        <a:srgbClr val="FFFFCC"/>
      </a:lt1>
      <a:dk2>
        <a:srgbClr val="3B362B"/>
      </a:dk2>
      <a:lt2>
        <a:srgbClr val="FFFFFF"/>
      </a:lt2>
      <a:accent1>
        <a:srgbClr val="666633"/>
      </a:accent1>
      <a:accent2>
        <a:srgbClr val="CC9900"/>
      </a:accent2>
      <a:accent3>
        <a:srgbClr val="AFAEAC"/>
      </a:accent3>
      <a:accent4>
        <a:srgbClr val="DADAAE"/>
      </a:accent4>
      <a:accent5>
        <a:srgbClr val="B8B8AD"/>
      </a:accent5>
      <a:accent6>
        <a:srgbClr val="B98A00"/>
      </a:accent6>
      <a:hlink>
        <a:srgbClr val="CC6600"/>
      </a:hlink>
      <a:folHlink>
        <a:srgbClr val="969696"/>
      </a:folHlink>
    </a:clrScheme>
    <a:fontScheme name="科學-3">
      <a:majorFont>
        <a:latin typeface="Verdana"/>
        <a:ea typeface="華康新儷粗黑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標楷體" pitchFamily="65" charset="-120"/>
          </a:defRPr>
        </a:defPPr>
      </a:lstStyle>
    </a:lnDef>
  </a:objectDefaults>
  <a:extraClrSchemeLst>
    <a:extraClrScheme>
      <a:clrScheme name="科學-3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8080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C0C0AA"/>
        </a:accent5>
        <a:accent6>
          <a:srgbClr val="B98A00"/>
        </a:accent6>
        <a:hlink>
          <a:srgbClr val="CC66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科學-3 2">
        <a:dk1>
          <a:srgbClr val="660033"/>
        </a:dk1>
        <a:lt1>
          <a:srgbClr val="FFFFFF"/>
        </a:lt1>
        <a:dk2>
          <a:srgbClr val="B60009"/>
        </a:dk2>
        <a:lt2>
          <a:srgbClr val="B2B2B2"/>
        </a:lt2>
        <a:accent1>
          <a:srgbClr val="CCCC00"/>
        </a:accent1>
        <a:accent2>
          <a:srgbClr val="DE9ABC"/>
        </a:accent2>
        <a:accent3>
          <a:srgbClr val="FFFFFF"/>
        </a:accent3>
        <a:accent4>
          <a:srgbClr val="56002A"/>
        </a:accent4>
        <a:accent5>
          <a:srgbClr val="E2E2AA"/>
        </a:accent5>
        <a:accent6>
          <a:srgbClr val="C98BAA"/>
        </a:accent6>
        <a:hlink>
          <a:srgbClr val="FFAFA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科學-3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80808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科學-3 4">
        <a:dk1>
          <a:srgbClr val="2C2C42"/>
        </a:dk1>
        <a:lt1>
          <a:srgbClr val="FFFFCC"/>
        </a:lt1>
        <a:dk2>
          <a:srgbClr val="666699"/>
        </a:dk2>
        <a:lt2>
          <a:srgbClr val="FFCC00"/>
        </a:lt2>
        <a:accent1>
          <a:srgbClr val="FF9933"/>
        </a:accent1>
        <a:accent2>
          <a:srgbClr val="808000"/>
        </a:accent2>
        <a:accent3>
          <a:srgbClr val="B8B8CA"/>
        </a:accent3>
        <a:accent4>
          <a:srgbClr val="DADAAE"/>
        </a:accent4>
        <a:accent5>
          <a:srgbClr val="FFCAAD"/>
        </a:accent5>
        <a:accent6>
          <a:srgbClr val="737300"/>
        </a:accent6>
        <a:hlink>
          <a:srgbClr val="CC6600"/>
        </a:hlink>
        <a:folHlink>
          <a:srgbClr val="33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科學-3 5">
        <a:dk1>
          <a:srgbClr val="50000F"/>
        </a:dk1>
        <a:lt1>
          <a:srgbClr val="FFCC00"/>
        </a:lt1>
        <a:dk2>
          <a:srgbClr val="800000"/>
        </a:dk2>
        <a:lt2>
          <a:srgbClr val="FFFFCC"/>
        </a:lt2>
        <a:accent1>
          <a:srgbClr val="808000"/>
        </a:accent1>
        <a:accent2>
          <a:srgbClr val="993366"/>
        </a:accent2>
        <a:accent3>
          <a:srgbClr val="C0AAAA"/>
        </a:accent3>
        <a:accent4>
          <a:srgbClr val="DAAE00"/>
        </a:accent4>
        <a:accent5>
          <a:srgbClr val="C0C0AA"/>
        </a:accent5>
        <a:accent6>
          <a:srgbClr val="8A2D5C"/>
        </a:accent6>
        <a:hlink>
          <a:srgbClr val="FF505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科學-3 6">
        <a:dk1>
          <a:srgbClr val="333300"/>
        </a:dk1>
        <a:lt1>
          <a:srgbClr val="FFCC00"/>
        </a:lt1>
        <a:dk2>
          <a:srgbClr val="666633"/>
        </a:dk2>
        <a:lt2>
          <a:srgbClr val="FFFFCC"/>
        </a:lt2>
        <a:accent1>
          <a:srgbClr val="8F7401"/>
        </a:accent1>
        <a:accent2>
          <a:srgbClr val="CC6600"/>
        </a:accent2>
        <a:accent3>
          <a:srgbClr val="B8B8AD"/>
        </a:accent3>
        <a:accent4>
          <a:srgbClr val="DAAE00"/>
        </a:accent4>
        <a:accent5>
          <a:srgbClr val="C6BCAA"/>
        </a:accent5>
        <a:accent6>
          <a:srgbClr val="B95C00"/>
        </a:accent6>
        <a:hlink>
          <a:srgbClr val="666699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科學-3 7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科學-3</Template>
  <TotalTime>6533</TotalTime>
  <Words>661</Words>
  <Application>Microsoft Office PowerPoint</Application>
  <PresentationFormat>如螢幕大小 (4:3)</PresentationFormat>
  <Paragraphs>167</Paragraphs>
  <Slides>30</Slides>
  <Notes>6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30</vt:i4>
      </vt:variant>
    </vt:vector>
  </HeadingPairs>
  <TitlesOfParts>
    <vt:vector size="40" baseType="lpstr">
      <vt:lpstr>Microsoft YaHei</vt:lpstr>
      <vt:lpstr>華康新儷粗黑</vt:lpstr>
      <vt:lpstr>新細明體</vt:lpstr>
      <vt:lpstr>標楷體</vt:lpstr>
      <vt:lpstr>Arial</vt:lpstr>
      <vt:lpstr>Calibri</vt:lpstr>
      <vt:lpstr>Times New Roman</vt:lpstr>
      <vt:lpstr>Verdana</vt:lpstr>
      <vt:lpstr>Wingdings</vt:lpstr>
      <vt:lpstr>科學-3</vt:lpstr>
      <vt:lpstr>PowerPoint 簡報</vt:lpstr>
      <vt:lpstr>水管管樂團</vt:lpstr>
      <vt:lpstr>實驗證明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、探討發射器空氣量與水平射程的影響  (一) 控制變因：氣壓70psi、仰角42度、三角形尾翼(4cm、3cm、5cm)3片、厚度3mm、 管長15cm、頭部封閉型火箭 </vt:lpstr>
      <vt:lpstr>材料介紹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製作流程</vt:lpstr>
      <vt:lpstr>製作流程</vt:lpstr>
      <vt:lpstr>製作流程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CMT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SuperXP</dc:creator>
  <cp:lastModifiedBy>ASJH</cp:lastModifiedBy>
  <cp:revision>538</cp:revision>
  <dcterms:created xsi:type="dcterms:W3CDTF">2007-03-20T01:03:52Z</dcterms:created>
  <dcterms:modified xsi:type="dcterms:W3CDTF">2019-10-18T23:59:46Z</dcterms:modified>
</cp:coreProperties>
</file>