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444" r:id="rId3"/>
    <p:sldId id="411" r:id="rId4"/>
    <p:sldId id="339" r:id="rId5"/>
    <p:sldId id="450" r:id="rId6"/>
    <p:sldId id="382" r:id="rId7"/>
    <p:sldId id="335" r:id="rId8"/>
    <p:sldId id="384" r:id="rId9"/>
    <p:sldId id="314" r:id="rId10"/>
    <p:sldId id="317" r:id="rId11"/>
    <p:sldId id="307" r:id="rId12"/>
    <p:sldId id="471" r:id="rId13"/>
    <p:sldId id="472" r:id="rId14"/>
    <p:sldId id="473" r:id="rId15"/>
    <p:sldId id="393" r:id="rId16"/>
    <p:sldId id="391" r:id="rId17"/>
    <p:sldId id="468" r:id="rId18"/>
    <p:sldId id="469" r:id="rId19"/>
    <p:sldId id="470" r:id="rId20"/>
    <p:sldId id="293" r:id="rId21"/>
    <p:sldId id="394" r:id="rId22"/>
    <p:sldId id="331" r:id="rId23"/>
    <p:sldId id="303" r:id="rId24"/>
    <p:sldId id="465" r:id="rId25"/>
    <p:sldId id="398" r:id="rId26"/>
    <p:sldId id="443" r:id="rId27"/>
    <p:sldId id="399" r:id="rId28"/>
    <p:sldId id="412" r:id="rId29"/>
    <p:sldId id="341" r:id="rId30"/>
    <p:sldId id="344" r:id="rId31"/>
    <p:sldId id="343" r:id="rId32"/>
    <p:sldId id="416" r:id="rId33"/>
    <p:sldId id="474" r:id="rId34"/>
    <p:sldId id="475" r:id="rId35"/>
    <p:sldId id="476" r:id="rId36"/>
    <p:sldId id="438" r:id="rId37"/>
    <p:sldId id="417" r:id="rId38"/>
    <p:sldId id="409" r:id="rId39"/>
    <p:sldId id="439" r:id="rId40"/>
    <p:sldId id="410" r:id="rId41"/>
    <p:sldId id="431" r:id="rId42"/>
    <p:sldId id="432" r:id="rId43"/>
    <p:sldId id="446" r:id="rId44"/>
    <p:sldId id="449" r:id="rId45"/>
    <p:sldId id="467" r:id="rId4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5" autoAdjust="0"/>
    <p:restoredTop sz="93423" autoAdjust="0"/>
  </p:normalViewPr>
  <p:slideViewPr>
    <p:cSldViewPr snapToGrid="0">
      <p:cViewPr varScale="1">
        <p:scale>
          <a:sx n="66" d="100"/>
          <a:sy n="66" d="100"/>
        </p:scale>
        <p:origin x="535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A2F6-0FB8-42E5-944A-EFD6133EAB18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1CB7A-3CE2-4157-B6FB-E17C303652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904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065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690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9076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772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465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473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1681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1" dirty="0">
              <a:solidFill>
                <a:schemeClr val="bg1"/>
              </a:solidFill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341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397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795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59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331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225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533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089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1724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640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57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0320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676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1979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61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6458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736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014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6352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4217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93572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4822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586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69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76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53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63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9974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1CB7A-3CE2-4157-B6FB-E17C303652E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04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049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3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1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31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30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70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71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61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61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967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459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FF515-38C1-43CC-81A0-20DF979EA94B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F78A9-E588-450B-BCB0-9BB788DD1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840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da.gov.tw/TC/index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consumer.fda.gov.tw/Law/Detail.aspx?nodeID=518&amp;lawid=241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csb.gov.tw/lp-263-1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csb.gov.tw/cp-263-2712-23491-1.html" TargetMode="External"/><Relationship Id="rId5" Type="http://schemas.openxmlformats.org/officeDocument/2006/relationships/hyperlink" Target="https://www.tcsb.gov.tw/cp-263-2714-9deb7-1.html" TargetMode="Externa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csb.gov.tw/cp-263-2714-9deb7-1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csb.gov.tw/cp-263-2712-23491-1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681_12006&#32679;&#30002;&#22522;&#32406;&#32173;&#32032;&#37385;Sodium_carboxymethyl_cellulose.doc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umer.fda.gov.tw/Files/food/law/%E9%99%84%E8%A1%A8%E4%B8%80%E9%A3%9F%E5%93%81%E6%B7%BB%E5%8A%A0%E7%89%A9%E4%BD%BF%E7%94%A8%E7%AF%84%E5%9C%8D%E5%8F%8A%E9%99%90%E9%87%8F1070109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csb.gov.tw/cp-263-2726-2530f-1.html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HOZ_CiY6zM?t=26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n9p7t-P4D0" TargetMode="External"/><Relationship Id="rId5" Type="http://schemas.openxmlformats.org/officeDocument/2006/relationships/image" Target="../media/image42.png"/><Relationship Id="rId4" Type="http://schemas.openxmlformats.org/officeDocument/2006/relationships/hyperlink" Target="https://youtu.be/pGfR4yJ4rBc?t=63" TargetMode="External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news.cts.com.tw/cts/life/201305/201305241248753.html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tinyurl.com/y5lhbr3h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f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inatimes.com/realtimenews/20190328004830-260405?chdt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/>
            </a:r>
            <a:b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</a:b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食安</a:t>
            </a:r>
            <a:r>
              <a:rPr lang="zh-TW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新聞大</a:t>
            </a:r>
            <a:r>
              <a:rPr lang="zh-TW" altLang="zh-TW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蒐</a:t>
            </a:r>
            <a:r>
              <a:rPr lang="zh-TW" altLang="en-US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秘</a:t>
            </a:r>
            <a:r>
              <a:rPr lang="en-US" altLang="zh-TW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/>
            </a:r>
            <a:br>
              <a:rPr lang="en-US" altLang="zh-TW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</a:br>
            <a:r>
              <a:rPr lang="en-US" altLang="zh-TW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/>
            </a:r>
            <a:br>
              <a:rPr lang="en-US" altLang="zh-TW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</a:br>
            <a:r>
              <a:rPr lang="zh-TW" altLang="en-US" sz="36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食品中添加的化學物質</a:t>
            </a:r>
            <a:endParaRPr lang="zh-TW" altLang="en-US" sz="3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143000" y="5269615"/>
            <a:ext cx="6858000" cy="1655762"/>
          </a:xfrm>
        </p:spPr>
        <p:txBody>
          <a:bodyPr/>
          <a:lstStyle/>
          <a:p>
            <a:endParaRPr lang="en-US" altLang="zh-TW" dirty="0" smtClean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endParaRPr lang="zh-TW" altLang="en-US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130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食品</a:t>
            </a:r>
            <a:r>
              <a:rPr lang="zh-TW" altLang="en-US" b="1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添加物</a:t>
            </a:r>
            <a:endParaRPr lang="zh-TW" altLang="en-US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華康細圓體" panose="020F0309000000000000" pitchFamily="49" charset="-120"/>
                <a:ea typeface="華康細圓體" panose="020F0309000000000000" pitchFamily="49" charset="-120"/>
                <a:cs typeface="+mj-cs"/>
              </a:rPr>
              <a:t>什麼是食品添加物</a:t>
            </a:r>
            <a:r>
              <a:rPr lang="en-US" altLang="zh-TW" sz="3600" dirty="0">
                <a:latin typeface="華康細圓體" panose="020F0309000000000000" pitchFamily="49" charset="-120"/>
                <a:ea typeface="華康細圓體" panose="020F0309000000000000" pitchFamily="49" charset="-120"/>
                <a:cs typeface="+mj-cs"/>
              </a:rPr>
              <a:t>?</a:t>
            </a:r>
          </a:p>
          <a:p>
            <a:r>
              <a:rPr lang="zh-TW" altLang="en-US" sz="3600" dirty="0">
                <a:latin typeface="華康細圓體" panose="020F0309000000000000" pitchFamily="49" charset="-120"/>
                <a:ea typeface="華康細圓體" panose="020F0309000000000000" pitchFamily="49" charset="-120"/>
                <a:cs typeface="+mj-cs"/>
              </a:rPr>
              <a:t>為什麼要加食品添加物</a:t>
            </a:r>
            <a:r>
              <a:rPr lang="en-US" altLang="zh-TW" sz="3600" dirty="0" smtClean="0">
                <a:latin typeface="華康細圓體" panose="020F0309000000000000" pitchFamily="49" charset="-120"/>
                <a:ea typeface="華康細圓體" panose="020F0309000000000000" pitchFamily="49" charset="-120"/>
                <a:cs typeface="+mj-cs"/>
              </a:rPr>
              <a:t>?</a:t>
            </a:r>
          </a:p>
          <a:p>
            <a:r>
              <a:rPr lang="zh-TW" altLang="en-US" sz="3600" dirty="0">
                <a:latin typeface="華康細圓體" panose="020F0309000000000000" pitchFamily="49" charset="-120"/>
                <a:ea typeface="華康細圓體" panose="020F0309000000000000" pitchFamily="49" charset="-120"/>
                <a:cs typeface="+mj-cs"/>
              </a:rPr>
              <a:t>食</a:t>
            </a:r>
            <a:r>
              <a:rPr lang="zh-TW" altLang="en-US" sz="3600" dirty="0" smtClean="0">
                <a:latin typeface="華康細圓體" panose="020F0309000000000000" pitchFamily="49" charset="-120"/>
                <a:ea typeface="華康細圓體" panose="020F0309000000000000" pitchFamily="49" charset="-120"/>
                <a:cs typeface="+mj-cs"/>
              </a:rPr>
              <a:t>安事件中的非法添加物</a:t>
            </a:r>
            <a:endParaRPr lang="en-US" altLang="zh-TW" sz="3600" dirty="0">
              <a:latin typeface="華康細圓體" panose="020F0309000000000000" pitchFamily="49" charset="-120"/>
              <a:ea typeface="華康細圓體" panose="020F0309000000000000" pitchFamily="49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72" y="3875950"/>
            <a:ext cx="3031614" cy="20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628650" y="1690689"/>
            <a:ext cx="3726543" cy="437628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355193" y="1690689"/>
            <a:ext cx="3726543" cy="437628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食品</a:t>
            </a: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添加物有哪些</a:t>
            </a:r>
            <a:r>
              <a:rPr lang="en-US" altLang="zh-TW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?</a:t>
            </a:r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52257" y="1920875"/>
            <a:ext cx="3302936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防腐劑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殺菌劑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抗氧化劑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漂白劑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保色劑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膨脹劑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品質改良劑、釀造用及食品製造用劑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營養添加劑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78800" y="1783897"/>
            <a:ext cx="4137479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著色劑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香料</a:t>
            </a:r>
          </a:p>
          <a:p>
            <a:pPr marL="0" indent="0">
              <a:buNone/>
            </a:pP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11.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調味劑  </a:t>
            </a: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11-1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甜味劑</a:t>
            </a:r>
          </a:p>
          <a:p>
            <a:pPr marL="0" indent="0">
              <a:buNone/>
            </a:pP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12.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粘稠劑</a:t>
            </a:r>
          </a:p>
          <a:p>
            <a:pPr marL="0" indent="0">
              <a:buNone/>
            </a:pP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13.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結著劑</a:t>
            </a:r>
          </a:p>
          <a:p>
            <a:pPr marL="0" indent="0">
              <a:buNone/>
            </a:pP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14.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食品工業用化學藥品</a:t>
            </a:r>
          </a:p>
          <a:p>
            <a:pPr marL="0" indent="0">
              <a:buNone/>
            </a:pP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15.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載體</a:t>
            </a:r>
            <a:endParaRPr lang="en-US" altLang="zh-TW" sz="24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indent="0">
              <a:buNone/>
            </a:pP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16.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乳化劑</a:t>
            </a:r>
          </a:p>
          <a:p>
            <a:pPr marL="0" indent="0">
              <a:buNone/>
            </a:pPr>
            <a:r>
              <a:rPr lang="en-US" altLang="zh-TW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17.</a:t>
            </a:r>
            <a:r>
              <a:rPr lang="zh-TW" altLang="en-US" sz="24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其他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398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986230"/>
              </p:ext>
            </p:extLst>
          </p:nvPr>
        </p:nvGraphicFramePr>
        <p:xfrm>
          <a:off x="306559" y="1433651"/>
          <a:ext cx="8530882" cy="468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82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031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0823">
                <a:tc>
                  <a:txBody>
                    <a:bodyPr/>
                    <a:lstStyle/>
                    <a:p>
                      <a:r>
                        <a:rPr lang="zh-TW" altLang="en-US" sz="2200" dirty="0"/>
                        <a:t>添加物種類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200" dirty="0" smtClean="0"/>
                        <a:t>添加物舉例</a:t>
                      </a:r>
                      <a:endParaRPr lang="zh-TW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200" dirty="0"/>
                        <a:t>功能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6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著色劑</a:t>
                      </a:r>
                      <a:endParaRPr lang="zh-TW" altLang="en-US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焦糖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色素、黃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梔子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色素、紅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麴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色素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顏色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改變、保持原有顏色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9260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保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色劑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亞硝酸鹽、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硝酸鉀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不只是保</a:t>
                      </a: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色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，也可以防止</a:t>
                      </a:r>
                      <a:r>
                        <a:rPr lang="zh-TW" altLang="en-US" sz="2000" b="1" kern="1200" dirty="0">
                          <a:solidFill>
                            <a:srgbClr val="FF000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肉毒桿菌孳生</a:t>
                      </a:r>
                      <a:endParaRPr lang="en-US" altLang="zh-TW" sz="2000" b="1" kern="1200" dirty="0">
                        <a:solidFill>
                          <a:srgbClr val="FF0000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29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香料</a:t>
                      </a:r>
                      <a:endParaRPr lang="zh-TW" altLang="en-US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香莢蘭醛、苯乙酸乙酯、異丁香醇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增加</a:t>
                      </a:r>
                      <a:r>
                        <a:rPr lang="zh-TW" altLang="en-US" sz="4000" b="1" dirty="0" smtClean="0">
                          <a:solidFill>
                            <a:srgbClr val="00B05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香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味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</a:tr>
              <a:tr h="929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調味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琥珀酸二鈉、</a:t>
                      </a:r>
                      <a:r>
                        <a:rPr lang="en-US" altLang="zh-TW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5’-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次黃嘌呤核甘酸磷二鈉、</a:t>
                      </a:r>
                      <a:r>
                        <a:rPr lang="en-US" altLang="zh-TW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5’-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黃嘌呤核甘酸磷二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鈉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調整食品</a:t>
                      </a:r>
                      <a:r>
                        <a:rPr lang="zh-TW" altLang="en-US" sz="2000" b="1" dirty="0">
                          <a:solidFill>
                            <a:srgbClr val="00B05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風</a:t>
                      </a:r>
                      <a:r>
                        <a:rPr lang="zh-TW" altLang="en-US" sz="3600" b="1" dirty="0">
                          <a:solidFill>
                            <a:srgbClr val="7030A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味</a:t>
                      </a:r>
                    </a:p>
                  </a:txBody>
                  <a:tcPr/>
                </a:tc>
              </a:tr>
              <a:tr h="678716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甜味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甘草酸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鈉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調整食品</a:t>
                      </a:r>
                      <a:r>
                        <a:rPr lang="zh-TW" altLang="en-US" sz="2000" b="1" dirty="0">
                          <a:solidFill>
                            <a:srgbClr val="00B05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風味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，醬油鮮甜</a:t>
                      </a:r>
                      <a:endParaRPr lang="en-US" altLang="zh-TW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為什麼要加食品添加物</a:t>
            </a:r>
            <a:r>
              <a:rPr lang="en-US" altLang="zh-TW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?</a:t>
            </a:r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6560" y="1854940"/>
            <a:ext cx="1717450" cy="16058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06560" y="3517514"/>
            <a:ext cx="1717450" cy="88086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6560" y="4455064"/>
            <a:ext cx="1717450" cy="161007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81050" y="2397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為什麼要加食品添加物</a:t>
            </a:r>
            <a:r>
              <a:rPr lang="en-US" altLang="zh-TW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?</a:t>
            </a:r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086340"/>
              </p:ext>
            </p:extLst>
          </p:nvPr>
        </p:nvGraphicFramePr>
        <p:xfrm>
          <a:off x="306559" y="1433651"/>
          <a:ext cx="8530882" cy="4934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82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031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0823">
                <a:tc>
                  <a:txBody>
                    <a:bodyPr/>
                    <a:lstStyle/>
                    <a:p>
                      <a:r>
                        <a:rPr lang="zh-TW" altLang="en-US" sz="2200" dirty="0"/>
                        <a:t>添加物種類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200" dirty="0" smtClean="0"/>
                        <a:t>添加物舉例</a:t>
                      </a:r>
                      <a:endParaRPr lang="zh-TW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200" dirty="0"/>
                        <a:t>功能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639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抗氧化劑</a:t>
                      </a:r>
                      <a:endParaRPr lang="zh-TW" altLang="en-US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L-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抗壞血酸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鈉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避免食物氧化，而產生不良的</a:t>
                      </a:r>
                      <a:r>
                        <a:rPr lang="zh-TW" altLang="en-US" sz="2000" b="1" kern="1200" dirty="0">
                          <a:solidFill>
                            <a:srgbClr val="7030A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風</a:t>
                      </a:r>
                      <a:r>
                        <a:rPr lang="zh-TW" altLang="en-US" sz="3600" b="1" kern="1200" dirty="0">
                          <a:solidFill>
                            <a:srgbClr val="7030A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33372">
                <a:tc vMerge="1">
                  <a:txBody>
                    <a:bodyPr/>
                    <a:lstStyle/>
                    <a:p>
                      <a:endParaRPr lang="zh-TW" altLang="en-US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混合維生育醇</a:t>
                      </a:r>
                      <a:r>
                        <a:rPr lang="en-US" altLang="zh-TW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(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維生素</a:t>
                      </a:r>
                      <a:r>
                        <a:rPr lang="en-US" altLang="zh-TW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E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)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 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減少油脂氧化，避免有油耗味</a:t>
                      </a:r>
                      <a:endParaRPr lang="en-US" altLang="zh-TW" sz="2000" kern="1200" dirty="0">
                        <a:solidFill>
                          <a:schemeClr val="dk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29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品質改良用、釀造用及食品製造用劑</a:t>
                      </a:r>
                      <a:endParaRPr lang="zh-TW" altLang="en-US" sz="2000" dirty="0" smtClean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山梨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醇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可以保留有</a:t>
                      </a:r>
                      <a:r>
                        <a:rPr lang="zh-TW" altLang="en-US" sz="2000" b="1" kern="1200" dirty="0">
                          <a:solidFill>
                            <a:srgbClr val="7030A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甜味</a:t>
                      </a:r>
                      <a:endParaRPr lang="en-US" altLang="zh-TW" sz="2000" b="1" kern="1200" dirty="0">
                        <a:solidFill>
                          <a:srgbClr val="7030A0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</a:tr>
              <a:tr h="929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結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著劑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焦磷酸鈉</a:t>
                      </a:r>
                      <a:r>
                        <a:rPr lang="en-US" altLang="zh-TW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(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無水</a:t>
                      </a:r>
                      <a:r>
                        <a:rPr lang="en-US" altLang="zh-TW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)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、多磷酸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鈉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把肉黏在一起，可以保水，吃起來有濕潤的</a:t>
                      </a:r>
                      <a:r>
                        <a:rPr lang="zh-TW" altLang="en-US" sz="3600" b="1" kern="1200" dirty="0">
                          <a:solidFill>
                            <a:srgbClr val="00B0F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口感</a:t>
                      </a:r>
                      <a:endParaRPr lang="en-US" altLang="zh-TW" sz="3600" b="1" kern="1200" dirty="0">
                        <a:solidFill>
                          <a:srgbClr val="00B0F0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</a:tr>
              <a:tr h="678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粘稠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刺槐豆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膠、鹿角菜膠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改變</a:t>
                      </a:r>
                      <a:r>
                        <a:rPr lang="zh-TW" altLang="en-US" sz="2400" b="1" kern="1200" dirty="0">
                          <a:solidFill>
                            <a:srgbClr val="00B0F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口感</a:t>
                      </a:r>
                      <a:endParaRPr lang="en-US" altLang="zh-TW" sz="2400" b="1" kern="1200" dirty="0">
                        <a:solidFill>
                          <a:srgbClr val="00B0F0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29707" y="1862331"/>
            <a:ext cx="1717450" cy="282541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9905" y="4734586"/>
            <a:ext cx="1717450" cy="163149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787553"/>
              </p:ext>
            </p:extLst>
          </p:nvPr>
        </p:nvGraphicFramePr>
        <p:xfrm>
          <a:off x="414359" y="1510301"/>
          <a:ext cx="8530882" cy="2136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2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070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805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3991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添加物種類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添加物名稱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作用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3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乳化</a:t>
                      </a:r>
                      <a:r>
                        <a:rPr lang="zh-TW" altLang="en-US" sz="2000" dirty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脂肪酸甘油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酯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油水融在一起，品質更</a:t>
                      </a:r>
                      <a:r>
                        <a:rPr lang="zh-TW" altLang="en-US" sz="3600" b="1" kern="1200" dirty="0">
                          <a:solidFill>
                            <a:srgbClr val="C0000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穩定</a:t>
                      </a:r>
                      <a:endParaRPr lang="en-US" altLang="zh-TW" sz="3600" b="1" kern="1200" dirty="0">
                        <a:solidFill>
                          <a:srgbClr val="C00000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</a:tr>
              <a:tr h="673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品質改良用、釀造用及食品製造用劑</a:t>
                      </a:r>
                      <a:endParaRPr lang="zh-TW" altLang="en-US" sz="2000" dirty="0"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乳酸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鈣</a:t>
                      </a:r>
                      <a:r>
                        <a:rPr lang="en-US" altLang="zh-TW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…</a:t>
                      </a:r>
                      <a:r>
                        <a:rPr lang="zh-TW" altLang="en-US" sz="2000" dirty="0" smtClean="0">
                          <a:latin typeface="華康細圓體" panose="020F0309000000000000" pitchFamily="49" charset="-120"/>
                          <a:ea typeface="華康細圓體" panose="020F0309000000000000" pitchFamily="49" charset="-120"/>
                        </a:rPr>
                        <a:t>等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產品品質較</a:t>
                      </a:r>
                      <a:r>
                        <a:rPr lang="zh-TW" altLang="en-US" sz="2400" b="1" kern="1200" dirty="0">
                          <a:solidFill>
                            <a:srgbClr val="C00000"/>
                          </a:solidFill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</a:rPr>
                        <a:t>穩定</a:t>
                      </a:r>
                      <a:endParaRPr lang="en-US" altLang="zh-TW" sz="2400" b="1" kern="1200" dirty="0">
                        <a:solidFill>
                          <a:srgbClr val="C00000"/>
                        </a:solidFill>
                        <a:latin typeface="華康細圓體" panose="020F0309000000000000" pitchFamily="49" charset="-120"/>
                        <a:ea typeface="華康細圓體" panose="020F0309000000000000" pitchFamily="49" charset="-12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為什麼要加食品添加物</a:t>
            </a:r>
            <a:r>
              <a:rPr lang="en-US" altLang="zh-TW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?</a:t>
            </a:r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4359" y="2009120"/>
            <a:ext cx="1717450" cy="16534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78100" y="2422358"/>
            <a:ext cx="84123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食安事件中的非法添加物</a:t>
            </a:r>
            <a:endParaRPr lang="en-US" altLang="zh-TW" sz="5400" b="1" dirty="0" smtClean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en-US" altLang="zh-TW" sz="3600" b="1" dirty="0" smtClean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zh-TW" sz="3600" b="1" dirty="0" smtClean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具</a:t>
            </a:r>
            <a:r>
              <a:rPr lang="zh-TW" altLang="zh-TW" sz="36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食安風險疑慮化學</a:t>
            </a:r>
            <a:r>
              <a:rPr lang="zh-TW" altLang="zh-TW" sz="3600" b="1" dirty="0" smtClean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物質</a:t>
            </a:r>
            <a:r>
              <a:rPr lang="en-US" altLang="zh-TW" sz="3600" b="1" dirty="0" smtClean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en-US" altLang="zh-TW" sz="3600" b="1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endParaRPr lang="en-US" altLang="zh-TW" sz="3600" b="1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033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比比看，哪裡不一樣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/>
          <a:stretch/>
        </p:blipFill>
        <p:spPr>
          <a:xfrm>
            <a:off x="4572000" y="1896245"/>
            <a:ext cx="3893906" cy="317252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6721" r="13014" b="8793"/>
          <a:stretch/>
        </p:blipFill>
        <p:spPr>
          <a:xfrm>
            <a:off x="628650" y="1896245"/>
            <a:ext cx="3830967" cy="31725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31707" y="2636119"/>
            <a:ext cx="2252125" cy="1692771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硼砂傷身</a:t>
            </a:r>
            <a:r>
              <a:rPr lang="en-US" altLang="zh-TW" sz="2400" b="1" dirty="0">
                <a:solidFill>
                  <a:srgbClr val="0070C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/>
            </a:r>
            <a:br>
              <a:rPr lang="en-US" altLang="zh-TW" sz="2400" b="1" dirty="0">
                <a:solidFill>
                  <a:srgbClr val="0070C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</a:br>
            <a:r>
              <a:rPr lang="en-US" altLang="zh-TW" sz="2400" b="1" dirty="0">
                <a:solidFill>
                  <a:srgbClr val="0070C0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" panose="05000000000000000000" pitchFamily="2" charset="2"/>
              </a:rPr>
              <a:t></a:t>
            </a:r>
            <a:r>
              <a:rPr lang="zh-TW" altLang="en-US" sz="2400" b="1" dirty="0">
                <a:solidFill>
                  <a:srgbClr val="0070C0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" panose="05000000000000000000" pitchFamily="2" charset="2"/>
              </a:rPr>
              <a:t>食欲不振</a:t>
            </a:r>
            <a:endParaRPr lang="en-US" altLang="zh-TW" sz="2400" b="1" dirty="0">
              <a:solidFill>
                <a:srgbClr val="0070C0"/>
              </a:solidFill>
              <a:latin typeface="華康細圓體" panose="020F0309000000000000" pitchFamily="49" charset="-120"/>
              <a:ea typeface="華康細圓體" panose="020F0309000000000000" pitchFamily="49" charset="-120"/>
              <a:sym typeface="Wingdings" panose="05000000000000000000" pitchFamily="2" charset="2"/>
            </a:endParaRPr>
          </a:p>
          <a:p>
            <a:r>
              <a:rPr lang="en-US" altLang="zh-TW" sz="2400" b="1" dirty="0">
                <a:solidFill>
                  <a:srgbClr val="0070C0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" panose="05000000000000000000" pitchFamily="2" charset="2"/>
              </a:rPr>
              <a:t></a:t>
            </a:r>
            <a:r>
              <a:rPr lang="zh-TW" altLang="en-US" sz="2400" b="1" dirty="0">
                <a:solidFill>
                  <a:srgbClr val="0070C0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" panose="05000000000000000000" pitchFamily="2" charset="2"/>
              </a:rPr>
              <a:t>消化不良</a:t>
            </a:r>
            <a:endParaRPr lang="en-US" altLang="zh-TW" sz="2400" b="1" dirty="0">
              <a:solidFill>
                <a:srgbClr val="0070C0"/>
              </a:solidFill>
              <a:latin typeface="華康細圓體" panose="020F0309000000000000" pitchFamily="49" charset="-120"/>
              <a:ea typeface="華康細圓體" panose="020F0309000000000000" pitchFamily="49" charset="-120"/>
              <a:sym typeface="Wingdings" panose="05000000000000000000" pitchFamily="2" charset="2"/>
            </a:endParaRPr>
          </a:p>
          <a:p>
            <a:r>
              <a:rPr lang="en-US" altLang="zh-TW" sz="2400" b="1" dirty="0">
                <a:solidFill>
                  <a:srgbClr val="0070C0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" panose="05000000000000000000" pitchFamily="2" charset="2"/>
              </a:rPr>
              <a:t></a:t>
            </a:r>
            <a:r>
              <a:rPr lang="zh-TW" altLang="en-US" sz="2400" b="1" dirty="0">
                <a:solidFill>
                  <a:srgbClr val="0070C0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" panose="05000000000000000000" pitchFamily="2" charset="2"/>
              </a:rPr>
              <a:t>嘔吐、腹瀉</a:t>
            </a:r>
            <a:endParaRPr lang="zh-TW" altLang="en-US" sz="2400" b="1" dirty="0">
              <a:solidFill>
                <a:srgbClr val="0070C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51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7" y="269456"/>
            <a:ext cx="2880000" cy="19188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9040" y="1133183"/>
            <a:ext cx="2960995" cy="1015663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蘇丹紅</a:t>
            </a:r>
            <a:r>
              <a:rPr lang="en-US" altLang="zh-TW" sz="2000" b="1" dirty="0">
                <a:solidFill>
                  <a:schemeClr val="bg1"/>
                </a:solidFill>
              </a:rPr>
              <a:t/>
            </a:r>
            <a:br>
              <a:rPr lang="en-US" altLang="zh-TW" sz="2000" b="1" dirty="0">
                <a:solidFill>
                  <a:schemeClr val="bg1"/>
                </a:solidFill>
              </a:rPr>
            </a:br>
            <a:r>
              <a:rPr lang="zh-TW" altLang="en-US" sz="2000" b="1" dirty="0">
                <a:solidFill>
                  <a:srgbClr val="FFFF00"/>
                </a:solidFill>
              </a:rPr>
              <a:t>染紅色、可能致癌</a:t>
            </a:r>
            <a:endParaRPr lang="en-US" altLang="zh-TW" sz="2000" b="1" dirty="0">
              <a:solidFill>
                <a:srgbClr val="FFFF00"/>
              </a:solidFill>
            </a:endParaRPr>
          </a:p>
          <a:p>
            <a:pPr algn="ctr"/>
            <a:endParaRPr lang="en-US" altLang="zh-TW" sz="2000" dirty="0">
              <a:solidFill>
                <a:srgbClr val="FFFF00"/>
              </a:solidFill>
            </a:endParaRPr>
          </a:p>
        </p:txBody>
      </p:sp>
      <p:pic>
        <p:nvPicPr>
          <p:cNvPr id="12" name="圖片 1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0" y="4627173"/>
            <a:ext cx="2880000" cy="191880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215185" y="5497833"/>
            <a:ext cx="2834849" cy="1015663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甲醛次硫酸氫鈉</a:t>
            </a:r>
            <a:r>
              <a:rPr lang="en-US" altLang="zh-TW" sz="2000" b="1" dirty="0">
                <a:solidFill>
                  <a:schemeClr val="bg1"/>
                </a:solidFill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</a:rPr>
              <a:t>吊白塊</a:t>
            </a:r>
            <a:r>
              <a:rPr lang="en-US" altLang="zh-TW" sz="2000" b="1" dirty="0">
                <a:solidFill>
                  <a:schemeClr val="bg1"/>
                </a:solidFill>
              </a:rPr>
              <a:t>)</a:t>
            </a:r>
            <a:br>
              <a:rPr lang="en-US" altLang="zh-TW" sz="2000" b="1" dirty="0">
                <a:solidFill>
                  <a:schemeClr val="bg1"/>
                </a:solidFill>
              </a:rPr>
            </a:br>
            <a:r>
              <a:rPr lang="zh-TW" altLang="en-US" sz="2000" b="1" dirty="0">
                <a:solidFill>
                  <a:srgbClr val="FFFF00"/>
                </a:solidFill>
              </a:rPr>
              <a:t>美白、防腐、腸胃不適、噁心或嘔吐</a:t>
            </a:r>
            <a:endParaRPr lang="en-US" altLang="zh-TW" sz="2000" b="1" dirty="0">
              <a:solidFill>
                <a:srgbClr val="FFFF00"/>
              </a:solidFill>
            </a:endParaRPr>
          </a:p>
        </p:txBody>
      </p:sp>
      <p:pic>
        <p:nvPicPr>
          <p:cNvPr id="14" name="圖片 1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50" y="268085"/>
            <a:ext cx="2880000" cy="19188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166716" y="1148305"/>
            <a:ext cx="2879999" cy="1015663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硼酸</a:t>
            </a:r>
            <a:endParaRPr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FFFF00"/>
                </a:solidFill>
              </a:rPr>
              <a:t>彈性、延時、累積性毒、嘔吐休克紅斑、生殖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15" y="2466512"/>
            <a:ext cx="2873069" cy="1918800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3159785" y="3372144"/>
            <a:ext cx="2879999" cy="707886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苄基紫</a:t>
            </a:r>
            <a:r>
              <a:rPr lang="en-US" altLang="zh-TW" sz="2000" b="1" dirty="0">
                <a:solidFill>
                  <a:schemeClr val="bg1"/>
                </a:solidFill>
              </a:rPr>
              <a:t/>
            </a:r>
            <a:br>
              <a:rPr lang="en-US" altLang="zh-TW" sz="2000" b="1" dirty="0">
                <a:solidFill>
                  <a:schemeClr val="bg1"/>
                </a:solidFill>
              </a:rPr>
            </a:br>
            <a:r>
              <a:rPr lang="zh-TW" altLang="en-US" sz="2000" b="1" dirty="0">
                <a:solidFill>
                  <a:srgbClr val="FFFF00"/>
                </a:solidFill>
              </a:rPr>
              <a:t>染紫色、可能致癌</a:t>
            </a:r>
            <a:endParaRPr lang="en-US" altLang="zh-TW" sz="2000" b="1" dirty="0">
              <a:solidFill>
                <a:srgbClr val="FFFF00"/>
              </a:solidFill>
            </a:endParaRPr>
          </a:p>
        </p:txBody>
      </p:sp>
      <p:pic>
        <p:nvPicPr>
          <p:cNvPr id="18" name="圖片 1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15" y="4627173"/>
            <a:ext cx="2880000" cy="1918800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3187457" y="5504655"/>
            <a:ext cx="2852327" cy="1015663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三聚氰胺</a:t>
            </a:r>
            <a:endParaRPr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FFFF00"/>
                </a:solidFill>
              </a:rPr>
              <a:t>牛奶加入尿素或氨肥，加熱產生。傷腎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63" y="268085"/>
            <a:ext cx="2873069" cy="1918800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6163396" y="1115498"/>
            <a:ext cx="2879999" cy="1015663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溴酸鉀</a:t>
            </a:r>
            <a:endParaRPr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FFFF00"/>
                </a:solidFill>
              </a:rPr>
              <a:t>幫助麵團氧化，增加彈性，動物致癌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362" y="6526304"/>
            <a:ext cx="714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毒物及化學物質局</a:t>
            </a:r>
            <a:r>
              <a:rPr lang="zh-TW" altLang="en-US" dirty="0" smtClean="0"/>
              <a:t>，</a:t>
            </a:r>
            <a:r>
              <a:rPr lang="en-US" altLang="zh-TW" dirty="0" smtClean="0"/>
              <a:t>2017</a:t>
            </a:r>
            <a:r>
              <a:rPr lang="zh-TW" altLang="en-US" dirty="0" smtClean="0"/>
              <a:t>，</a:t>
            </a:r>
            <a:r>
              <a:rPr lang="en-US" altLang="zh-TW" dirty="0" smtClean="0"/>
              <a:t>https</a:t>
            </a:r>
            <a:r>
              <a:rPr lang="en-US" altLang="zh-TW" dirty="0"/>
              <a:t>://www.tcsb.gov.tw/lp-263-1.html</a:t>
            </a:r>
            <a:endParaRPr lang="zh-TW" altLang="en-US" dirty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95" y="2466512"/>
            <a:ext cx="2880000" cy="1949143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6188683" y="3369649"/>
            <a:ext cx="2879999" cy="1015663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</a:rPr>
              <a:t>富馬酸二甲酯</a:t>
            </a:r>
            <a:endParaRPr lang="en-US" altLang="zh-TW" sz="2000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FFFF00"/>
                </a:solidFill>
              </a:rPr>
              <a:t>預防發黴、保鮮，傷害免疫系統、消化道</a:t>
            </a: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37" y="4591555"/>
            <a:ext cx="2880772" cy="1918800"/>
          </a:xfrm>
          <a:prstGeom prst="rect">
            <a:avLst/>
          </a:prstGeom>
        </p:spPr>
      </p:pic>
      <p:sp>
        <p:nvSpPr>
          <p:cNvPr id="34" name="文字方塊 33"/>
          <p:cNvSpPr txBox="1"/>
          <p:nvPr/>
        </p:nvSpPr>
        <p:spPr>
          <a:xfrm>
            <a:off x="6202590" y="5536791"/>
            <a:ext cx="2879999" cy="1015663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玫瑰紅</a:t>
            </a:r>
            <a:r>
              <a:rPr lang="en-US" altLang="zh-TW" sz="2000" b="1" dirty="0">
                <a:solidFill>
                  <a:schemeClr val="bg1"/>
                </a:solidFill>
              </a:rPr>
              <a:t>B</a:t>
            </a:r>
          </a:p>
          <a:p>
            <a:pPr algn="ctr"/>
            <a:r>
              <a:rPr lang="zh-TW" altLang="en-US" sz="2000" b="1" dirty="0">
                <a:solidFill>
                  <a:srgbClr val="FFFF00"/>
                </a:solidFill>
              </a:rPr>
              <a:t>染色劑，肺部、喉嚨與腸胃道不適</a:t>
            </a:r>
          </a:p>
        </p:txBody>
      </p:sp>
      <p:pic>
        <p:nvPicPr>
          <p:cNvPr id="32" name="圖片 3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9" y="2318199"/>
            <a:ext cx="2880000" cy="2102913"/>
          </a:xfrm>
          <a:prstGeom prst="rect">
            <a:avLst/>
          </a:prstGeom>
        </p:spPr>
      </p:pic>
      <p:sp>
        <p:nvSpPr>
          <p:cNvPr id="36" name="文字方塊 35"/>
          <p:cNvSpPr txBox="1"/>
          <p:nvPr/>
        </p:nvSpPr>
        <p:spPr>
          <a:xfrm>
            <a:off x="278884" y="3384040"/>
            <a:ext cx="2879999" cy="1015663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altLang="zh-TW" sz="2000" b="1" dirty="0">
                <a:solidFill>
                  <a:schemeClr val="bg1"/>
                </a:solidFill>
              </a:rPr>
              <a:t>α-</a:t>
            </a:r>
            <a:r>
              <a:rPr lang="zh-TW" altLang="en-US" sz="2000" b="1" dirty="0">
                <a:solidFill>
                  <a:schemeClr val="bg1"/>
                </a:solidFill>
              </a:rPr>
              <a:t>苯並吡喃酮</a:t>
            </a:r>
            <a:r>
              <a:rPr lang="en-US" altLang="zh-TW" sz="2000" b="1" dirty="0">
                <a:solidFill>
                  <a:schemeClr val="bg1"/>
                </a:solidFill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</a:rPr>
              <a:t>香豆素</a:t>
            </a:r>
            <a:r>
              <a:rPr lang="en-US" altLang="zh-TW" sz="2000" b="1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zh-TW" altLang="en-US" sz="2000" b="1" dirty="0">
                <a:solidFill>
                  <a:srgbClr val="FFFF00"/>
                </a:solidFill>
              </a:rPr>
              <a:t>增加食物風味的香料，傷肝、致癌與中風</a:t>
            </a:r>
            <a:endParaRPr lang="en-US" altLang="zh-TW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17" grpId="0" animBg="1"/>
      <p:bldP spid="19" grpId="0" animBg="1"/>
      <p:bldP spid="22" grpId="0" animBg="1"/>
      <p:bldP spid="31" grpId="0" animBg="1"/>
      <p:bldP spid="34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06225" y="3523845"/>
            <a:ext cx="7891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數數看，幾種跟</a:t>
            </a:r>
            <a:r>
              <a:rPr lang="zh-TW" altLang="en-US" sz="54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顏色</a:t>
            </a:r>
            <a:r>
              <a:rPr lang="zh-TW" altLang="en-US" sz="32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有關呢</a:t>
            </a:r>
            <a:r>
              <a:rPr lang="en-US" altLang="zh-TW" sz="32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06225" y="1212160"/>
            <a:ext cx="75336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都是為了食物</a:t>
            </a:r>
            <a:r>
              <a:rPr lang="zh-TW" altLang="en-US" sz="54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色、香、味</a:t>
            </a:r>
            <a:r>
              <a:rPr lang="zh-TW" altLang="en-US" sz="32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而添加</a:t>
            </a:r>
            <a:r>
              <a:rPr lang="en-US" altLang="zh-TW" sz="32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9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2483768" y="3501008"/>
            <a:ext cx="5905500" cy="665162"/>
            <a:chOff x="3203575" y="3627438"/>
            <a:chExt cx="5905500" cy="665162"/>
          </a:xfrm>
        </p:grpSpPr>
        <p:grpSp>
          <p:nvGrpSpPr>
            <p:cNvPr id="12295" name="群組 11"/>
            <p:cNvGrpSpPr>
              <a:grpSpLocks/>
            </p:cNvGrpSpPr>
            <p:nvPr/>
          </p:nvGrpSpPr>
          <p:grpSpPr bwMode="auto">
            <a:xfrm>
              <a:off x="4113213" y="3627438"/>
              <a:ext cx="4995862" cy="665162"/>
              <a:chOff x="2987824" y="3450140"/>
              <a:chExt cx="9212984" cy="665224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2987824" y="3469033"/>
                <a:ext cx="6264696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zh-TW" altLang="en-US" sz="3600" b="1" dirty="0">
                    <a:solidFill>
                      <a:srgbClr val="008000"/>
                    </a:solidFill>
                    <a:effectLst>
                      <a:reflection blurRad="6350" stA="55000" endA="300" endPos="45500" dir="5400000" sy="-100000" algn="bl" rotWithShape="0"/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增加色澤</a:t>
                </a:r>
                <a:endParaRPr lang="zh-TW" altLang="en-US" sz="2000" b="1" dirty="0">
                  <a:solidFill>
                    <a:srgbClr val="008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306" name="矩形 20"/>
              <p:cNvSpPr>
                <a:spLocks noChangeArrowheads="1"/>
              </p:cNvSpPr>
              <p:nvPr/>
            </p:nvSpPr>
            <p:spPr bwMode="auto">
              <a:xfrm>
                <a:off x="6596407" y="3450140"/>
                <a:ext cx="560440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微軟正黑體" pitchFamily="34" charset="-120"/>
                    <a:ea typeface="微軟正黑體" pitchFamily="34" charset="-120"/>
                  </a:rPr>
                  <a:t>芐基紫、皂黃、玫瑰紅</a:t>
                </a:r>
                <a:r>
                  <a:rPr lang="en-US" altLang="zh-TW" sz="1800" dirty="0">
                    <a:latin typeface="微軟正黑體" pitchFamily="34" charset="-120"/>
                    <a:ea typeface="微軟正黑體" pitchFamily="34" charset="-120"/>
                  </a:rPr>
                  <a:t>B</a:t>
                </a:r>
                <a:r>
                  <a:rPr lang="zh-TW" altLang="en-US" sz="1800" dirty="0">
                    <a:latin typeface="微軟正黑體" pitchFamily="34" charset="-120"/>
                    <a:ea typeface="微軟正黑體" pitchFamily="34" charset="-120"/>
                  </a:rPr>
                  <a:t>、二甲基黃、甲醛次硫酸氫鈉</a:t>
                </a:r>
              </a:p>
            </p:txBody>
          </p:sp>
        </p:grpSp>
        <p:pic>
          <p:nvPicPr>
            <p:cNvPr id="12297" name="Picture 8" descr="「eye icon」的圖片搜尋結果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575" y="3749675"/>
              <a:ext cx="906463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群組 26"/>
          <p:cNvGrpSpPr/>
          <p:nvPr/>
        </p:nvGrpSpPr>
        <p:grpSpPr>
          <a:xfrm>
            <a:off x="3131840" y="4509120"/>
            <a:ext cx="4545643" cy="801688"/>
            <a:chOff x="3132138" y="4572000"/>
            <a:chExt cx="4545643" cy="801688"/>
          </a:xfrm>
        </p:grpSpPr>
        <p:sp>
          <p:nvSpPr>
            <p:cNvPr id="16" name="矩形 15"/>
            <p:cNvSpPr/>
            <p:nvPr/>
          </p:nvSpPr>
          <p:spPr>
            <a:xfrm>
              <a:off x="3903991" y="4697166"/>
              <a:ext cx="37737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3600" b="1" dirty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延長保鮮 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溴酸鉀、孔雀綠</a:t>
              </a:r>
            </a:p>
          </p:txBody>
        </p:sp>
        <p:pic>
          <p:nvPicPr>
            <p:cNvPr id="12298" name="Picture 10" descr="「fresh icon」的圖片搜尋結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138" y="4572000"/>
              <a:ext cx="801687" cy="8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群組 27"/>
          <p:cNvGrpSpPr/>
          <p:nvPr/>
        </p:nvGrpSpPr>
        <p:grpSpPr>
          <a:xfrm>
            <a:off x="3707904" y="5541963"/>
            <a:ext cx="5184576" cy="766762"/>
            <a:chOff x="2195513" y="5541963"/>
            <a:chExt cx="5527768" cy="766762"/>
          </a:xfrm>
        </p:grpSpPr>
        <p:sp>
          <p:nvSpPr>
            <p:cNvPr id="18" name="矩形 17"/>
            <p:cNvSpPr/>
            <p:nvPr/>
          </p:nvSpPr>
          <p:spPr>
            <a:xfrm>
              <a:off x="2898745" y="5602833"/>
              <a:ext cx="4824536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3600" b="1" dirty="0">
                  <a:solidFill>
                    <a:srgbClr val="7030A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混淆檢驗品質 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三聚氰胺</a:t>
              </a:r>
            </a:p>
          </p:txBody>
        </p:sp>
        <p:pic>
          <p:nvPicPr>
            <p:cNvPr id="12299" name="Picture 12" descr="「quality icon」的圖片搜尋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5541963"/>
              <a:ext cx="766762" cy="766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群組 23"/>
          <p:cNvGrpSpPr/>
          <p:nvPr/>
        </p:nvGrpSpPr>
        <p:grpSpPr>
          <a:xfrm>
            <a:off x="970756" y="1340768"/>
            <a:ext cx="5905500" cy="1166813"/>
            <a:chOff x="1979613" y="1628775"/>
            <a:chExt cx="5905500" cy="1166813"/>
          </a:xfrm>
        </p:grpSpPr>
        <p:sp>
          <p:nvSpPr>
            <p:cNvPr id="15" name="矩形 14"/>
            <p:cNvSpPr/>
            <p:nvPr/>
          </p:nvSpPr>
          <p:spPr>
            <a:xfrm>
              <a:off x="2925937" y="1789705"/>
              <a:ext cx="20313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3600" b="1" dirty="0"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提升口感</a:t>
              </a:r>
              <a:endPara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296" name="Picture 4" descr="「taste icon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613" y="1628775"/>
              <a:ext cx="1166812" cy="116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文字方塊 27"/>
            <p:cNvSpPr txBox="1">
              <a:spLocks noChangeArrowheads="1"/>
            </p:cNvSpPr>
            <p:nvPr/>
          </p:nvSpPr>
          <p:spPr bwMode="auto">
            <a:xfrm>
              <a:off x="4932363" y="1787525"/>
              <a:ext cx="29527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itchFamily="34" charset="-120"/>
                  <a:ea typeface="微軟正黑體" pitchFamily="34" charset="-120"/>
                </a:rPr>
                <a:t>順丁烯二酸、順丁烯二酸酐、溴酸鉀、甲醛次硫酸氫鈉</a:t>
              </a: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907704" y="2420888"/>
            <a:ext cx="5832648" cy="864096"/>
            <a:chOff x="2987824" y="2636912"/>
            <a:chExt cx="5832648" cy="864096"/>
          </a:xfrm>
        </p:grpSpPr>
        <p:sp>
          <p:nvSpPr>
            <p:cNvPr id="17" name="矩形 16"/>
            <p:cNvSpPr/>
            <p:nvPr/>
          </p:nvSpPr>
          <p:spPr>
            <a:xfrm>
              <a:off x="3836497" y="2751203"/>
              <a:ext cx="29546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3600" b="1" dirty="0">
                  <a:solidFill>
                    <a:srgbClr val="CC99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增加甜味香氣</a:t>
              </a:r>
              <a:endParaRPr lang="zh-TW" altLang="en-US" dirty="0">
                <a:solidFill>
                  <a:srgbClr val="CC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03" name="矩形 28"/>
            <p:cNvSpPr>
              <a:spLocks noChangeArrowheads="1"/>
            </p:cNvSpPr>
            <p:nvPr/>
          </p:nvSpPr>
          <p:spPr bwMode="auto">
            <a:xfrm>
              <a:off x="6790059" y="2773363"/>
              <a:ext cx="2030413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itchFamily="34" charset="-120"/>
                  <a:ea typeface="微軟正黑體" pitchFamily="34" charset="-120"/>
                </a:rPr>
                <a:t>對位乙氧基苯脲、</a:t>
              </a:r>
              <a:endParaRPr lang="en-US" altLang="zh-TW" sz="1800" dirty="0"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zh-TW" sz="1800" dirty="0">
                  <a:latin typeface="微軟正黑體" pitchFamily="34" charset="-120"/>
                  <a:ea typeface="微軟正黑體" pitchFamily="34" charset="-120"/>
                </a:rPr>
                <a:t>α-</a:t>
              </a:r>
              <a:r>
                <a:rPr lang="zh-TW" altLang="en-US" sz="1800" dirty="0">
                  <a:latin typeface="微軟正黑體" pitchFamily="34" charset="-120"/>
                  <a:ea typeface="微軟正黑體" pitchFamily="34" charset="-120"/>
                </a:rPr>
                <a:t>苯並吡喃酮</a:t>
              </a:r>
            </a:p>
          </p:txBody>
        </p:sp>
        <p:pic>
          <p:nvPicPr>
            <p:cNvPr id="75782" name="Picture 6" descr="ãnose iconãçåçæå°çµæ"/>
            <p:cNvPicPr>
              <a:picLocks noChangeAspect="1" noChangeArrowheads="1"/>
            </p:cNvPicPr>
            <p:nvPr/>
          </p:nvPicPr>
          <p:blipFill>
            <a:blip r:embed="rId6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2987824" y="2636912"/>
              <a:ext cx="864096" cy="864096"/>
            </a:xfrm>
            <a:prstGeom prst="rect">
              <a:avLst/>
            </a:prstGeom>
            <a:noFill/>
          </p:spPr>
        </p:pic>
      </p:grpSp>
      <p:pic>
        <p:nvPicPr>
          <p:cNvPr id="75784" name="Picture 8" descr="ãevil chef pngãçåçæå°çµæ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356992"/>
            <a:ext cx="2381250" cy="3019425"/>
          </a:xfrm>
          <a:prstGeom prst="rect">
            <a:avLst/>
          </a:prstGeom>
          <a:noFill/>
        </p:spPr>
      </p:pic>
      <p:pic>
        <p:nvPicPr>
          <p:cNvPr id="75788" name="Picture 12" descr="ç¸éåç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2996952"/>
            <a:ext cx="792088" cy="792088"/>
          </a:xfrm>
          <a:prstGeom prst="rect">
            <a:avLst/>
          </a:prstGeom>
          <a:noFill/>
        </p:spPr>
      </p:pic>
      <p:sp>
        <p:nvSpPr>
          <p:cNvPr id="29" name="投影片編號版面配置區 4"/>
          <p:cNvSpPr txBox="1">
            <a:spLocks/>
          </p:cNvSpPr>
          <p:nvPr/>
        </p:nvSpPr>
        <p:spPr bwMode="auto">
          <a:xfrm>
            <a:off x="8458200" y="6397625"/>
            <a:ext cx="533400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defRPr/>
            </a:pPr>
            <a:fld id="{5020C0C6-C3C0-4B74-8A20-666F665F788F}" type="slidenum">
              <a:rPr lang="en-US" altLang="zh-TW" smtClean="0"/>
              <a:pPr>
                <a:defRPr/>
              </a:pPr>
              <a:t>19</a:t>
            </a:fld>
            <a:endParaRPr lang="en-US" altLang="zh-TW" dirty="0"/>
          </a:p>
        </p:txBody>
      </p:sp>
      <p:sp>
        <p:nvSpPr>
          <p:cNvPr id="31" name="標題 2">
            <a:extLst>
              <a:ext uri="{FF2B5EF4-FFF2-40B4-BE49-F238E27FC236}">
                <a16:creationId xmlns="" xmlns:a16="http://schemas.microsoft.com/office/drawing/2014/main" id="{8B89B10E-2EAD-4444-AE82-55A691EC6018}"/>
              </a:ext>
            </a:extLst>
          </p:cNvPr>
          <p:cNvSpPr txBox="1">
            <a:spLocks/>
          </p:cNvSpPr>
          <p:nvPr/>
        </p:nvSpPr>
        <p:spPr bwMode="auto">
          <a:xfrm>
            <a:off x="323532" y="-27383"/>
            <a:ext cx="834403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這些化學物質為什麼會用在食品？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00649" y="6352143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毒物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及化學物質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局，</a:t>
            </a:r>
            <a:r>
              <a:rPr lang="en-US" altLang="zh-TW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29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模組單元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食品</a:t>
            </a:r>
            <a:r>
              <a:rPr lang="zh-TW" altLang="en-US" sz="5400" b="1" dirty="0" smtClean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添加物</a:t>
            </a:r>
            <a:r>
              <a:rPr lang="zh-TW" altLang="en-US" sz="5400" b="1" dirty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「吃」多少</a:t>
            </a:r>
            <a:r>
              <a:rPr lang="en-US" altLang="zh-TW" sz="5400" b="1" dirty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</a:p>
          <a:p>
            <a:r>
              <a:rPr lang="zh-TW" altLang="en-US" sz="5400" b="1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食品</a:t>
            </a:r>
            <a:r>
              <a:rPr lang="zh-TW" altLang="en-US" sz="5400" b="1" dirty="0" smtClean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添加物</a:t>
            </a:r>
            <a:r>
              <a:rPr lang="zh-TW" altLang="en-US" sz="5400" b="1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「知」多少</a:t>
            </a:r>
            <a:r>
              <a:rPr lang="en-US" altLang="zh-TW" sz="5400" b="1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</a:p>
          <a:p>
            <a:r>
              <a:rPr lang="zh-TW" altLang="en-US" sz="5400" b="1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食品</a:t>
            </a:r>
            <a:r>
              <a:rPr lang="zh-TW" altLang="zh-TW" sz="5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添加物</a:t>
            </a:r>
            <a:r>
              <a:rPr lang="zh-TW" altLang="zh-TW" sz="5400" b="1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「超」多少</a:t>
            </a:r>
            <a:r>
              <a:rPr lang="en-US" altLang="zh-TW" sz="5400" b="1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</a:p>
          <a:p>
            <a:r>
              <a:rPr lang="zh-TW" altLang="zh-TW" sz="54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「食」在有夠安全</a:t>
            </a:r>
            <a:r>
              <a:rPr lang="en-US" altLang="zh-TW" sz="54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?!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8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549" y="2171012"/>
            <a:ext cx="8263891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54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看到不認識</a:t>
            </a:r>
            <a:r>
              <a:rPr lang="zh-TW" altLang="en-US" sz="5400" b="1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的食品添加物</a:t>
            </a:r>
            <a:r>
              <a:rPr lang="zh-TW" altLang="en-US" sz="54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，怎麼辦</a:t>
            </a:r>
            <a:r>
              <a:rPr lang="en-US" altLang="zh-TW" sz="54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sz="5400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23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18737"/>
          <a:stretch/>
        </p:blipFill>
        <p:spPr>
          <a:xfrm>
            <a:off x="5964268" y="900110"/>
            <a:ext cx="2510326" cy="414541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19483"/>
          <a:stretch/>
        </p:blipFill>
        <p:spPr>
          <a:xfrm>
            <a:off x="3235918" y="900111"/>
            <a:ext cx="2491592" cy="411276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" b="19868"/>
          <a:stretch/>
        </p:blipFill>
        <p:spPr>
          <a:xfrm>
            <a:off x="517929" y="900110"/>
            <a:ext cx="2481231" cy="409643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517929" y="4457700"/>
            <a:ext cx="2481231" cy="584775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/>
              <a:t>行政院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235918" y="4457700"/>
            <a:ext cx="248123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/>
              <a:t>環保署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993363" y="4457699"/>
            <a:ext cx="248123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/>
              <a:t>衛福部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39428" r="28570" b="40001"/>
          <a:stretch/>
        </p:blipFill>
        <p:spPr>
          <a:xfrm>
            <a:off x="1079275" y="5193274"/>
            <a:ext cx="1358537" cy="14107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6" t="41001" r="31480" b="41810"/>
          <a:stretch/>
        </p:blipFill>
        <p:spPr>
          <a:xfrm>
            <a:off x="3898294" y="5193274"/>
            <a:ext cx="1384419" cy="141079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7" t="40387" r="30189" b="41543"/>
          <a:stretch/>
        </p:blipFill>
        <p:spPr>
          <a:xfrm>
            <a:off x="6580206" y="5110379"/>
            <a:ext cx="1511515" cy="14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b="5803"/>
          <a:stretch/>
        </p:blipFill>
        <p:spPr>
          <a:xfrm>
            <a:off x="0" y="234950"/>
            <a:ext cx="6578600" cy="3485744"/>
          </a:xfrm>
          <a:prstGeom prst="rect">
            <a:avLst/>
          </a:prstGeom>
        </p:spPr>
      </p:pic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99" y="1647622"/>
            <a:ext cx="7975961" cy="44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945"/>
            <a:ext cx="9144000" cy="59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3982"/>
            <a:ext cx="9144000" cy="6164494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2870522" y="2773318"/>
            <a:ext cx="1250066" cy="635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3002373" y="4582066"/>
            <a:ext cx="1942617" cy="635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42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實作 </a:t>
            </a:r>
            <a:r>
              <a:rPr lang="zh-TW" altLang="en-US" b="1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順丁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烯二</a:t>
            </a:r>
            <a:r>
              <a:rPr lang="zh-TW" altLang="en-US" b="1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酸</a:t>
            </a:r>
            <a:endParaRPr lang="zh-TW" altLang="en-US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r="27799"/>
          <a:stretch/>
        </p:blipFill>
        <p:spPr>
          <a:xfrm>
            <a:off x="628650" y="1998504"/>
            <a:ext cx="2639030" cy="41592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18" y="1998503"/>
            <a:ext cx="4246139" cy="41703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79102" y="6125140"/>
            <a:ext cx="8225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毒物及化學物質局，</a:t>
            </a:r>
            <a:r>
              <a:rPr lang="en-US" altLang="zh-TW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2017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www.tcsb.gov.tw/cp-263-2714-9deb7-1.html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毒物及化學物質局，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2017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dirty="0">
                <a:hlinkClick r:id="rId6"/>
              </a:rPr>
              <a:t> https://www.tcsb.gov.tw/cp-263-2712-23491-1.html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92908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珍珠變</a:t>
            </a:r>
            <a:r>
              <a:rPr lang="en-US" altLang="zh-TW" sz="4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Q</a:t>
            </a:r>
            <a:r>
              <a:rPr lang="zh-TW" altLang="en-US" sz="4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變硬的秘密： </a:t>
            </a:r>
            <a:endParaRPr lang="en-US" altLang="zh-TW" sz="4800" dirty="0" smtClean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r>
              <a:rPr lang="zh-TW" altLang="en-US" sz="48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順</a:t>
            </a:r>
            <a:r>
              <a:rPr lang="zh-TW" altLang="en-US" sz="4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丁烯二</a:t>
            </a:r>
            <a:r>
              <a:rPr lang="zh-TW" altLang="en-US" sz="48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酸化學澱粉─</a:t>
            </a:r>
            <a:endParaRPr lang="en-US" altLang="zh-TW" sz="4800" dirty="0" smtClean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r>
              <a:rPr lang="zh-TW" altLang="en-US" sz="48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這</a:t>
            </a:r>
            <a:r>
              <a:rPr lang="zh-TW" altLang="en-US" sz="4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就是所謂</a:t>
            </a:r>
            <a:r>
              <a:rPr lang="en-US" altLang="zh-TW" sz="4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Q</a:t>
            </a:r>
            <a:r>
              <a:rPr lang="zh-TW" altLang="en-US" sz="4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彈的代價</a:t>
            </a:r>
            <a:r>
              <a:rPr lang="zh-TW" altLang="en-US" sz="48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？</a:t>
            </a:r>
            <a:endParaRPr lang="zh-TW" altLang="en-US" sz="48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61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順</a:t>
            </a:r>
            <a:r>
              <a:rPr lang="zh-TW" altLang="en-US" b="1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丁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烯二</a:t>
            </a:r>
            <a:r>
              <a:rPr lang="zh-TW" altLang="en-US" b="1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酸</a:t>
            </a:r>
            <a:endParaRPr lang="zh-TW" altLang="en-US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2354" y="5874883"/>
            <a:ext cx="8225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毒物及化學物質局，</a:t>
            </a:r>
            <a:r>
              <a:rPr lang="en-US" altLang="zh-TW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2017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www.tcsb.gov.tw/cp-263-2714-9deb7-1.html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毒物及化學物質局，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2017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dirty="0">
                <a:hlinkClick r:id="rId4"/>
              </a:rPr>
              <a:t> https://www.tcsb.gov.tw/cp-263-2712-23491-1.html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52354" y="1875098"/>
            <a:ext cx="78707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順丁烯二酸（或稱馬來酸，</a:t>
            </a:r>
            <a:r>
              <a:rPr lang="en-US" altLang="zh-TW" sz="2400" dirty="0"/>
              <a:t>maleic acid</a:t>
            </a:r>
            <a:r>
              <a:rPr lang="zh-TW" altLang="en-US" sz="2400" dirty="0"/>
              <a:t>），它的結構上有兩個羧基（</a:t>
            </a:r>
            <a:r>
              <a:rPr lang="en-US" altLang="zh-TW" sz="2400" dirty="0"/>
              <a:t>-COOH</a:t>
            </a:r>
            <a:r>
              <a:rPr lang="zh-TW" altLang="en-US" sz="2400" dirty="0"/>
              <a:t>），可以和澱粉上面的羥基（</a:t>
            </a:r>
            <a:r>
              <a:rPr lang="en-US" altLang="zh-TW" sz="2400" dirty="0"/>
              <a:t>-OH</a:t>
            </a:r>
            <a:r>
              <a:rPr lang="zh-TW" altLang="en-US" sz="2400" dirty="0"/>
              <a:t>）進行交聯聚合反應，形成較不易因為溫度變化而接上或斷裂的共價鍵。鍵結能讓澱粉分子們保持在一定的距離內，不能順利結晶變硬，卻也不會因為泡水太久而糊掉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zh-TW" altLang="en-US" sz="2400" dirty="0"/>
              <a:t>它的「急毒性」很小，且沒有有研究能指出其致癌性，不過部分動物實驗指出它對腎臟可能會造成傷害。</a:t>
            </a:r>
          </a:p>
        </p:txBody>
      </p:sp>
      <p:sp>
        <p:nvSpPr>
          <p:cNvPr id="6" name="矩形 5"/>
          <p:cNvSpPr/>
          <p:nvPr/>
        </p:nvSpPr>
        <p:spPr>
          <a:xfrm>
            <a:off x="752353" y="5874883"/>
            <a:ext cx="8225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毒物及化學物質局，</a:t>
            </a:r>
            <a:r>
              <a:rPr lang="en-US" altLang="zh-TW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2017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www.tcsb.gov.tw/cp-263-2714-9deb7-1.html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毒物及化學物質局，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2017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dirty="0">
                <a:hlinkClick r:id="rId4"/>
              </a:rPr>
              <a:t> https://www.tcsb.gov.tw/cp-263-2712-23491-1.html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</a:rPr>
              <a:t>PART 2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b="1" dirty="0">
                <a:solidFill>
                  <a:schemeClr val="accent2">
                    <a:lumMod val="7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食品</a:t>
            </a:r>
            <a:r>
              <a:rPr lang="zh-TW" altLang="zh-TW" sz="6000" b="1" dirty="0" smtClean="0">
                <a:solidFill>
                  <a:schemeClr val="accent2">
                    <a:lumMod val="7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添加物</a:t>
            </a:r>
            <a:r>
              <a:rPr lang="zh-TW" altLang="zh-TW" sz="6000" b="1" dirty="0">
                <a:solidFill>
                  <a:schemeClr val="accent2">
                    <a:lumMod val="7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「超」多少</a:t>
            </a:r>
            <a:r>
              <a:rPr lang="en-US" altLang="zh-TW" sz="6000" b="1" dirty="0">
                <a:solidFill>
                  <a:schemeClr val="accent2">
                    <a:lumMod val="7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sz="6000" b="1" dirty="0">
              <a:solidFill>
                <a:schemeClr val="accent2">
                  <a:lumMod val="75000"/>
                </a:schemeClr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33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3250" y="2511426"/>
            <a:ext cx="7886700" cy="1325563"/>
          </a:xfrm>
        </p:spPr>
        <p:txBody>
          <a:bodyPr/>
          <a:lstStyle/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食品</a:t>
            </a:r>
            <a:r>
              <a:rPr lang="zh-TW" altLang="en-US" b="1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添加物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過量對人體不好</a:t>
            </a:r>
            <a:r>
              <a:rPr lang="en-US" altLang="zh-TW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…</a:t>
            </a:r>
            <a:endParaRPr lang="zh-TW" altLang="en-US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3420944" y="2511426"/>
            <a:ext cx="1299337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-277851" y="1913114"/>
            <a:ext cx="4647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Aft>
                <a:spcPts val="0"/>
              </a:spcAft>
              <a:tabLst>
                <a:tab pos="1143000" algn="l"/>
              </a:tabLst>
            </a:pPr>
            <a:r>
              <a:rPr lang="zh-TW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這</a:t>
            </a:r>
            <a:r>
              <a:rPr lang="zh-TW" altLang="zh-TW" sz="2400" dirty="0" smtClean="0"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篇</a:t>
            </a:r>
            <a:r>
              <a:rPr lang="zh-TW" altLang="en-US" sz="2400" dirty="0" smtClean="0"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報</a:t>
            </a:r>
            <a:r>
              <a:rPr lang="zh-TW" altLang="en-US" sz="2400" dirty="0"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導</a:t>
            </a:r>
            <a:r>
              <a:rPr lang="zh-TW" altLang="zh-TW" sz="2400" dirty="0" smtClean="0"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到底</a:t>
            </a:r>
            <a:r>
              <a:rPr lang="zh-TW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在表達什麼</a:t>
            </a:r>
            <a:r>
              <a:rPr lang="en-US" altLang="zh-TW" sz="2400" dirty="0"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?</a:t>
            </a:r>
            <a:endParaRPr lang="zh-TW" altLang="zh-TW" sz="2400" dirty="0">
              <a:latin typeface="華康細圓體" panose="020F0309000000000000" pitchFamily="49" charset="-120"/>
              <a:ea typeface="華康細圓體" panose="020F03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0774" y="0"/>
            <a:ext cx="2157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3</a:t>
            </a:r>
            <a:endParaRPr lang="zh-TW" altLang="en-US" sz="6600" dirty="0"/>
          </a:p>
        </p:txBody>
      </p:sp>
      <p:sp>
        <p:nvSpPr>
          <p:cNvPr id="5" name="矩形 4"/>
          <p:cNvSpPr/>
          <p:nvPr/>
        </p:nvSpPr>
        <p:spPr>
          <a:xfrm>
            <a:off x="4948177" y="39736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要加多少才會達到危險劑量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56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B0F0"/>
                </a:solidFill>
              </a:rPr>
              <a:t>PART 0</a:t>
            </a:r>
            <a:endParaRPr lang="zh-TW" altLang="en-US" b="1" dirty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b="1" dirty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食品</a:t>
            </a:r>
            <a:r>
              <a:rPr lang="zh-TW" altLang="en-US" sz="6000" b="1" dirty="0" smtClean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添加物</a:t>
            </a:r>
            <a:r>
              <a:rPr lang="zh-TW" altLang="en-US" sz="6000" b="1" dirty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「吃」多少</a:t>
            </a:r>
          </a:p>
        </p:txBody>
      </p:sp>
    </p:spTree>
    <p:extLst>
      <p:ext uri="{BB962C8B-B14F-4D97-AF65-F5344CB8AC3E}">
        <p14:creationId xmlns:p14="http://schemas.microsoft.com/office/powerpoint/2010/main" val="21392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3050" y="339726"/>
            <a:ext cx="8782050" cy="1325563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每日容許攝取</a:t>
            </a:r>
            <a:r>
              <a:rPr lang="zh-TW" altLang="en-US" sz="32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量</a:t>
            </a:r>
            <a:r>
              <a:rPr lang="en-US" altLang="zh-TW" sz="32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(ADI)</a:t>
            </a:r>
            <a:r>
              <a:rPr lang="zh-TW" altLang="en-US" sz="32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、最大殘留容許量</a:t>
            </a:r>
            <a:r>
              <a:rPr lang="en-US" altLang="zh-TW" sz="32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(MRL)</a:t>
            </a:r>
            <a:endParaRPr lang="zh-TW" altLang="en-US" sz="3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8" name="每日容許攝取量與最大殘留安全容許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  <p:sp>
        <p:nvSpPr>
          <p:cNvPr id="9" name="矩形 8"/>
          <p:cNvSpPr/>
          <p:nvPr/>
        </p:nvSpPr>
        <p:spPr>
          <a:xfrm>
            <a:off x="703263" y="6278562"/>
            <a:ext cx="4875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泛科學，</a:t>
            </a:r>
            <a:r>
              <a:rPr lang="en-US" altLang="zh-TW" dirty="0"/>
              <a:t>2019</a:t>
            </a:r>
            <a:r>
              <a:rPr lang="zh-TW" altLang="en-US" dirty="0" smtClean="0"/>
              <a:t>，</a:t>
            </a:r>
            <a:r>
              <a:rPr lang="en-US" altLang="zh-TW" dirty="0"/>
              <a:t> https://youtu.be/l0GMUD_dgxo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66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要怎麼知道人吃多少化學物質會中毒？</a:t>
            </a:r>
            <a:endParaRPr lang="zh-TW" altLang="en-US" sz="3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75200"/>
          </a:xfrm>
        </p:spPr>
        <p:txBody>
          <a:bodyPr>
            <a:normAutofit fontScale="70000" lnSpcReduction="20000"/>
          </a:bodyPr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泛科學，</a:t>
            </a:r>
            <a:r>
              <a:rPr lang="en-US" altLang="zh-TW" dirty="0" smtClean="0"/>
              <a:t>2019</a:t>
            </a:r>
            <a:r>
              <a:rPr lang="zh-TW" altLang="en-US" dirty="0" smtClean="0"/>
              <a:t>，</a:t>
            </a:r>
            <a:r>
              <a:rPr lang="en-US" altLang="zh-TW" dirty="0" smtClean="0"/>
              <a:t>https</a:t>
            </a:r>
            <a:r>
              <a:rPr lang="en-US" altLang="zh-TW" dirty="0"/>
              <a:t>://pansci.asia/archives/163647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7" y="1285386"/>
            <a:ext cx="8592887" cy="449694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509147" y="4607769"/>
            <a:ext cx="153084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每日容許攝取量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857991" y="5444094"/>
            <a:ext cx="91390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MRL</a:t>
            </a:r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869619" y="5426264"/>
            <a:ext cx="8098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ADI</a:t>
            </a:r>
            <a:endParaRPr lang="zh-TW" altLang="en-US" sz="2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771900" y="1358900"/>
            <a:ext cx="47434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單位是每天每公斤體重所能攝取的毫克數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2465434" y="4631036"/>
            <a:ext cx="19302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最大殘留容許量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6069746" y="4584531"/>
            <a:ext cx="17222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/>
              <a:t>無可見危害作用劑量</a:t>
            </a:r>
            <a:endParaRPr lang="zh-TW" altLang="en-US" sz="2400" b="1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6525909" y="5444094"/>
            <a:ext cx="148696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NOAEL</a:t>
            </a:r>
            <a:endParaRPr lang="zh-TW" altLang="en-US" sz="28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3630728" y="4287472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飲食習慣等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5346366" y="4264205"/>
            <a:ext cx="1531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安全係數</a:t>
            </a:r>
            <a:r>
              <a:rPr lang="en-US" altLang="zh-TW" dirty="0"/>
              <a:t>100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956026" y="4238437"/>
            <a:ext cx="11178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動物實驗</a:t>
            </a:r>
          </a:p>
        </p:txBody>
      </p:sp>
      <p:sp>
        <p:nvSpPr>
          <p:cNvPr id="24" name="矩形 23"/>
          <p:cNvSpPr/>
          <p:nvPr/>
        </p:nvSpPr>
        <p:spPr>
          <a:xfrm>
            <a:off x="7791970" y="4813300"/>
            <a:ext cx="95833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8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食品添加物使用範圍及限量暨規格標準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3194" t="4321" r="4862" b="5740"/>
          <a:stretch/>
        </p:blipFill>
        <p:spPr>
          <a:xfrm>
            <a:off x="368300" y="1825625"/>
            <a:ext cx="8407400" cy="4625974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870" y="3539163"/>
            <a:ext cx="2912436" cy="291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05475" y="1704978"/>
            <a:ext cx="30347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200" dirty="0" smtClean="0"/>
              <a:t>如果</a:t>
            </a:r>
            <a:r>
              <a:rPr lang="zh-TW" altLang="en-US" sz="2200" dirty="0"/>
              <a:t>是用各種食物的添加上限做計算的話，乾貨要每天</a:t>
            </a:r>
            <a:r>
              <a:rPr lang="zh-TW" altLang="en-US" sz="2200" b="1" dirty="0">
                <a:solidFill>
                  <a:srgbClr val="FF0000"/>
                </a:solidFill>
              </a:rPr>
              <a:t>吃半公斤</a:t>
            </a:r>
            <a:r>
              <a:rPr lang="zh-TW" altLang="en-US" sz="2200" dirty="0"/>
              <a:t>、或是超過</a:t>
            </a:r>
            <a:r>
              <a:rPr lang="en-US" altLang="zh-TW" sz="2200" b="1" dirty="0">
                <a:solidFill>
                  <a:srgbClr val="FF0000"/>
                </a:solidFill>
              </a:rPr>
              <a:t>300g</a:t>
            </a:r>
            <a:r>
              <a:rPr lang="zh-TW" altLang="en-US" sz="2200" dirty="0"/>
              <a:t>的果醬，而飲料由於添加上限為 </a:t>
            </a:r>
            <a:r>
              <a:rPr lang="en-US" altLang="zh-TW" sz="2200" dirty="0"/>
              <a:t>0.6g/kg</a:t>
            </a:r>
            <a:r>
              <a:rPr lang="zh-TW" altLang="en-US" sz="2200" dirty="0"/>
              <a:t>，所以每天 </a:t>
            </a:r>
            <a:r>
              <a:rPr lang="en-US" altLang="zh-TW" sz="2200" dirty="0"/>
              <a:t>600ml </a:t>
            </a:r>
            <a:r>
              <a:rPr lang="zh-TW" altLang="en-US" sz="2200" dirty="0"/>
              <a:t>就有可能超過建議標準、是比較需要注意的部分；但只要看清楚食品添加物標示、慎選安心來源的食品，這部分也不用太過恐慌。</a:t>
            </a:r>
            <a:endParaRPr lang="zh-TW" altLang="en-US" sz="22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7716" cy="1325563"/>
          </a:xfrm>
        </p:spPr>
        <p:txBody>
          <a:bodyPr>
            <a:normAutofit/>
          </a:bodyPr>
          <a:lstStyle/>
          <a:p>
            <a:r>
              <a:rPr lang="zh-TW" altLang="en-US" b="1" dirty="0"/>
              <a:t>苯甲酸：乾貨們擺脫不了的防腐劑？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00687"/>
            <a:ext cx="4819650" cy="50323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200" dirty="0"/>
              <a:t>苯甲酸作為添加物並非都是好壞壞，而是在於它是否在不該出現的地方超量添加。衛生福利部訂定苯甲酸能添加在一些海鮮及肉類醃製及煉製品、調味料、果醬、飲料、豆皮豆乾及醃製蔬菜等族繁不及備載。不同類別的食品能添加的量不盡相同（詳情請見衛福部</a:t>
            </a:r>
            <a:r>
              <a:rPr lang="zh-TW" altLang="en-US" sz="2200" u="sng" dirty="0">
                <a:hlinkClick r:id="rId3" tooltip="附表一食品添加物使用範圍及限量(pdf檔案;另開新視窗)"/>
              </a:rPr>
              <a:t>公告</a:t>
            </a:r>
            <a:r>
              <a:rPr lang="zh-TW" altLang="en-US" sz="2200" dirty="0"/>
              <a:t>），而世界衛生組織（</a:t>
            </a:r>
            <a:r>
              <a:rPr lang="en-US" altLang="zh-TW" sz="2200" dirty="0"/>
              <a:t>WHO</a:t>
            </a:r>
            <a:r>
              <a:rPr lang="zh-TW" altLang="en-US" sz="2200" dirty="0" smtClean="0"/>
              <a:t>）</a:t>
            </a:r>
            <a:r>
              <a:rPr lang="zh-TW" altLang="en-US" sz="2200" dirty="0"/>
              <a:t>建議苯甲酸的每日耐受量為 </a:t>
            </a:r>
            <a:r>
              <a:rPr lang="en-US" altLang="zh-TW" sz="2200" dirty="0"/>
              <a:t>5 mg/kg</a:t>
            </a:r>
            <a:r>
              <a:rPr lang="zh-TW" altLang="en-US" sz="2200" dirty="0"/>
              <a:t>（也就是一位體重</a:t>
            </a:r>
            <a:r>
              <a:rPr lang="en-US" altLang="zh-TW" sz="2200" dirty="0"/>
              <a:t>60</a:t>
            </a:r>
            <a:r>
              <a:rPr lang="zh-TW" altLang="en-US" sz="2200" dirty="0"/>
              <a:t>公斤的成人，天天吃每天吃 </a:t>
            </a:r>
            <a:r>
              <a:rPr lang="en-US" altLang="zh-TW" sz="2200" dirty="0"/>
              <a:t>0.3 g </a:t>
            </a:r>
            <a:r>
              <a:rPr lang="zh-TW" altLang="en-US" sz="2200" dirty="0"/>
              <a:t>以內是可以接受的量）。</a:t>
            </a:r>
            <a:endParaRPr lang="zh-TW" altLang="en-US" sz="22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3365500" y="4212207"/>
            <a:ext cx="1768475" cy="651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37210" y="6311899"/>
            <a:ext cx="7903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毒物及化學物質局，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2017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 </a:t>
            </a:r>
            <a:r>
              <a:rPr lang="en-US" altLang="zh-TW" dirty="0" smtClean="0">
                <a:hlinkClick r:id="rId4"/>
              </a:rPr>
              <a:t>https</a:t>
            </a:r>
            <a:r>
              <a:rPr lang="en-US" altLang="zh-TW" dirty="0">
                <a:hlinkClick r:id="rId4"/>
              </a:rPr>
              <a:t>://www.tcsb.gov.tw/cp-263-2726-2530f-1.html</a:t>
            </a:r>
            <a:endParaRPr lang="zh-TW" altLang="en-US" dirty="0"/>
          </a:p>
        </p:txBody>
      </p:sp>
      <p:sp>
        <p:nvSpPr>
          <p:cNvPr id="10" name="橢圓 9"/>
          <p:cNvSpPr/>
          <p:nvPr/>
        </p:nvSpPr>
        <p:spPr>
          <a:xfrm>
            <a:off x="5860782" y="3859213"/>
            <a:ext cx="2724150" cy="581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590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518304" y="774306"/>
            <a:ext cx="345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每日耐受量為 </a:t>
            </a:r>
            <a:r>
              <a:rPr lang="en-US" altLang="zh-TW" sz="2400" dirty="0"/>
              <a:t>5 </a:t>
            </a:r>
            <a:r>
              <a:rPr lang="en-US" altLang="zh-TW" sz="2400" dirty="0" smtClean="0"/>
              <a:t>mg/kg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570586" y="765119"/>
            <a:ext cx="35734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60</a:t>
            </a:r>
            <a:r>
              <a:rPr lang="zh-TW" altLang="en-US" sz="2400" dirty="0"/>
              <a:t>公斤成人每日攝取上限</a:t>
            </a:r>
            <a:endParaRPr lang="en-US" altLang="zh-TW" sz="2400" dirty="0"/>
          </a:p>
          <a:p>
            <a:r>
              <a:rPr lang="en-US" altLang="zh-TW" sz="2400" dirty="0" smtClean="0"/>
              <a:t>5*60=300</a:t>
            </a:r>
            <a:r>
              <a:rPr lang="zh-TW" altLang="en-US" sz="2400" dirty="0" smtClean="0"/>
              <a:t>毫克</a:t>
            </a:r>
            <a:r>
              <a:rPr lang="en-US" altLang="zh-TW" sz="2400" dirty="0" smtClean="0"/>
              <a:t>=0.3</a:t>
            </a:r>
            <a:r>
              <a:rPr lang="zh-TW" altLang="en-US" sz="2400" dirty="0" smtClean="0"/>
              <a:t>公克</a:t>
            </a:r>
            <a:endParaRPr lang="en-US" altLang="zh-TW" sz="2400" dirty="0"/>
          </a:p>
        </p:txBody>
      </p:sp>
      <p:sp>
        <p:nvSpPr>
          <p:cNvPr id="9" name="矩形 8"/>
          <p:cNvSpPr/>
          <p:nvPr/>
        </p:nvSpPr>
        <p:spPr>
          <a:xfrm>
            <a:off x="1308100" y="2436213"/>
            <a:ext cx="392928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乾貨</a:t>
            </a:r>
            <a:r>
              <a:rPr lang="zh-TW" altLang="en-US" sz="2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限量標準為</a:t>
            </a:r>
            <a:r>
              <a:rPr lang="en-US" altLang="zh-TW" sz="2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0.6g/kg</a:t>
            </a:r>
            <a:endParaRPr lang="en-US" altLang="zh-TW" sz="2400" b="1" dirty="0">
              <a:solidFill>
                <a:srgbClr val="00B05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49234" y="3482658"/>
            <a:ext cx="39292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果醬</a:t>
            </a:r>
            <a:r>
              <a:rPr lang="zh-TW" altLang="en-US" sz="2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限量標準為</a:t>
            </a:r>
            <a:r>
              <a:rPr lang="en-US" altLang="zh-TW" sz="2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1.0g/kg</a:t>
            </a:r>
            <a:endParaRPr lang="en-US" altLang="zh-TW" sz="2400" b="1" dirty="0">
              <a:solidFill>
                <a:srgbClr val="00B05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683906" y="2290679"/>
            <a:ext cx="3193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0.3/0.6=</a:t>
            </a:r>
            <a:r>
              <a:rPr lang="en-US" altLang="zh-TW" sz="4400" dirty="0"/>
              <a:t>0.5</a:t>
            </a:r>
            <a:r>
              <a:rPr lang="zh-TW" altLang="en-US" sz="4400" dirty="0" smtClean="0"/>
              <a:t>公</a:t>
            </a:r>
            <a:r>
              <a:rPr lang="zh-TW" altLang="en-US" sz="4400" dirty="0"/>
              <a:t>斤</a:t>
            </a:r>
            <a:endParaRPr lang="en-US" altLang="zh-TW" sz="2400" dirty="0" smtClean="0"/>
          </a:p>
        </p:txBody>
      </p:sp>
      <p:sp>
        <p:nvSpPr>
          <p:cNvPr id="13" name="文字方塊 12"/>
          <p:cNvSpPr txBox="1"/>
          <p:nvPr/>
        </p:nvSpPr>
        <p:spPr>
          <a:xfrm>
            <a:off x="5760595" y="4609719"/>
            <a:ext cx="35262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假設</a:t>
            </a:r>
            <a:r>
              <a:rPr lang="en-US" altLang="zh-TW" sz="2400" dirty="0" smtClean="0"/>
              <a:t>1ml</a:t>
            </a:r>
            <a:r>
              <a:rPr lang="zh-TW" altLang="en-US" sz="2400" dirty="0" smtClean="0"/>
              <a:t>果汁質量</a:t>
            </a:r>
            <a:r>
              <a:rPr lang="en-US" altLang="zh-TW" sz="2400" dirty="0" smtClean="0"/>
              <a:t>1</a:t>
            </a:r>
            <a:r>
              <a:rPr lang="zh-TW" altLang="en-US" sz="2400" dirty="0" smtClean="0"/>
              <a:t>公克</a:t>
            </a:r>
            <a:r>
              <a:rPr lang="en-US" altLang="zh-TW" sz="2400" dirty="0"/>
              <a:t>0.3/0.6=</a:t>
            </a:r>
            <a:r>
              <a:rPr lang="en-US" altLang="zh-TW" sz="4400" dirty="0"/>
              <a:t>0.5</a:t>
            </a:r>
            <a:r>
              <a:rPr lang="zh-TW" altLang="en-US" sz="4400" dirty="0" smtClean="0"/>
              <a:t>公升</a:t>
            </a:r>
            <a:endParaRPr lang="en-US" altLang="zh-TW" sz="4400" dirty="0" smtClean="0"/>
          </a:p>
          <a:p>
            <a:r>
              <a:rPr lang="zh-TW" altLang="en-US" sz="2400" dirty="0" smtClean="0"/>
              <a:t>所以</a:t>
            </a:r>
            <a:r>
              <a:rPr lang="en-US" altLang="zh-TW" sz="2400" dirty="0" smtClean="0"/>
              <a:t>600</a:t>
            </a:r>
            <a:r>
              <a:rPr lang="zh-TW" altLang="en-US" sz="2400" dirty="0" smtClean="0"/>
              <a:t>毫升可能超標</a:t>
            </a:r>
            <a:endParaRPr lang="zh-TW" altLang="en-US" sz="2400" dirty="0"/>
          </a:p>
        </p:txBody>
      </p:sp>
      <p:sp>
        <p:nvSpPr>
          <p:cNvPr id="2" name="圓角矩形 1"/>
          <p:cNvSpPr/>
          <p:nvPr/>
        </p:nvSpPr>
        <p:spPr>
          <a:xfrm>
            <a:off x="296432" y="2290679"/>
            <a:ext cx="1011668" cy="3178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食品資訊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296432" y="642848"/>
            <a:ext cx="1011668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ADI</a:t>
            </a:r>
            <a:endParaRPr lang="zh-TW" altLang="en-US" sz="28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417095" y="1876926"/>
            <a:ext cx="8325852" cy="1604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5683906" y="3328769"/>
            <a:ext cx="3193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0.3/1=</a:t>
            </a:r>
            <a:r>
              <a:rPr lang="en-US" altLang="zh-TW" sz="4400" dirty="0" smtClean="0"/>
              <a:t>0.3</a:t>
            </a:r>
            <a:r>
              <a:rPr lang="zh-TW" altLang="en-US" sz="4400" dirty="0" smtClean="0"/>
              <a:t>公斤</a:t>
            </a:r>
            <a:endParaRPr lang="en-US" altLang="zh-TW" sz="2400" dirty="0" smtClean="0"/>
          </a:p>
        </p:txBody>
      </p:sp>
      <p:sp>
        <p:nvSpPr>
          <p:cNvPr id="16" name="矩形 15"/>
          <p:cNvSpPr/>
          <p:nvPr/>
        </p:nvSpPr>
        <p:spPr>
          <a:xfrm>
            <a:off x="1308100" y="4609719"/>
            <a:ext cx="392928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飲料</a:t>
            </a:r>
            <a:r>
              <a:rPr lang="zh-TW" altLang="en-US" sz="2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限量標準為</a:t>
            </a:r>
            <a:r>
              <a:rPr lang="en-US" altLang="zh-TW" sz="2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0.6g/kg</a:t>
            </a:r>
            <a:endParaRPr lang="en-US" altLang="zh-TW" sz="2400" b="1" dirty="0">
              <a:solidFill>
                <a:srgbClr val="00B05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16239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超標就有毒嗎</a:t>
            </a:r>
            <a:r>
              <a:rPr lang="en-US" altLang="zh-TW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28650" y="1816100"/>
            <a:ext cx="6165850" cy="167640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ADI</a:t>
            </a:r>
            <a:r>
              <a:rPr lang="zh-TW" altLang="en-US" sz="24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是個在</a:t>
            </a:r>
            <a:r>
              <a:rPr lang="zh-TW" altLang="en-US" sz="24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長期食用</a:t>
            </a:r>
            <a:r>
              <a:rPr lang="zh-TW" altLang="en-US" sz="24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下風險評估依據</a:t>
            </a:r>
            <a:endParaRPr lang="en-US" altLang="zh-TW" sz="2400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sz="24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400" b="1" dirty="0">
                <a:latin typeface="華康細圓體" panose="020F0309000000000000" pitchFamily="49" charset="-120"/>
                <a:ea typeface="華康細圓體" panose="020F0309000000000000" pitchFamily="49" charset="-120"/>
                <a:sym typeface="Wingdings" panose="05000000000000000000" pitchFamily="2" charset="2"/>
              </a:rPr>
              <a:t></a:t>
            </a:r>
            <a:r>
              <a:rPr lang="zh-TW" altLang="en-US" sz="24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不表示</a:t>
            </a:r>
            <a:r>
              <a:rPr lang="zh-TW" altLang="en-US" sz="24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吃到這個量就會</a:t>
            </a:r>
            <a:r>
              <a:rPr lang="zh-TW" altLang="en-US" sz="24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中毒</a:t>
            </a:r>
            <a:endParaRPr lang="en-US" altLang="zh-TW" sz="2400" b="1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/>
            <a:endParaRPr lang="zh-TW" altLang="en-US" sz="2400" b="1" dirty="0"/>
          </a:p>
        </p:txBody>
      </p:sp>
      <p:sp>
        <p:nvSpPr>
          <p:cNvPr id="7" name="圓角矩形 6"/>
          <p:cNvSpPr/>
          <p:nvPr/>
        </p:nvSpPr>
        <p:spPr>
          <a:xfrm>
            <a:off x="2828635" y="4445000"/>
            <a:ext cx="5130800" cy="1562100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400" b="1" dirty="0" smtClean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劑量</a:t>
            </a:r>
            <a:r>
              <a:rPr lang="zh-TW" altLang="en-US" sz="2400" b="1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過量是致病的關鍵</a:t>
            </a:r>
            <a:endParaRPr lang="zh-TW" altLang="en-US" dirty="0"/>
          </a:p>
        </p:txBody>
      </p:sp>
      <p:sp>
        <p:nvSpPr>
          <p:cNvPr id="8" name="向下箭號 7"/>
          <p:cNvSpPr/>
          <p:nvPr/>
        </p:nvSpPr>
        <p:spPr>
          <a:xfrm>
            <a:off x="4800600" y="3657600"/>
            <a:ext cx="863600" cy="62230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6945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作業 親子共讀食安新聞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與家長</a:t>
            </a:r>
            <a:r>
              <a:rPr lang="zh-TW" altLang="en-US" b="1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一起選擇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一篇食安新聞。</a:t>
            </a:r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使用四個問題策略，與家長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一起閱讀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食安新聞。</a:t>
            </a:r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b="1" dirty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紀錄下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家長、自己對問題的看法</a:t>
            </a:r>
            <a:r>
              <a:rPr lang="zh-TW" altLang="en-US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。</a:t>
            </a:r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90" y="4290363"/>
            <a:ext cx="3237497" cy="20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24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B050"/>
                </a:solidFill>
              </a:rPr>
              <a:t>PART 3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000" b="1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「食」在有夠安全</a:t>
            </a:r>
            <a:r>
              <a:rPr lang="en-US" altLang="zh-TW" sz="6000" b="1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?! </a:t>
            </a:r>
            <a:endParaRPr lang="zh-TW" altLang="en-US" sz="6000" b="1" dirty="0">
              <a:solidFill>
                <a:srgbClr val="00B05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9796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食安新聞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_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違法樣態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36" y="1413574"/>
            <a:ext cx="3577868" cy="1964894"/>
          </a:xfrm>
          <a:prstGeom prst="rect">
            <a:avLst/>
          </a:prstGeom>
        </p:spPr>
      </p:pic>
      <p:pic>
        <p:nvPicPr>
          <p:cNvPr id="5" name="內容版面配置區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078" y="1413574"/>
            <a:ext cx="3641796" cy="1964894"/>
          </a:xfrm>
          <a:prstGeom prst="rect">
            <a:avLst/>
          </a:prstGeom>
        </p:spPr>
      </p:pic>
      <p:pic>
        <p:nvPicPr>
          <p:cNvPr id="6" name="內容版面配置區 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34" y="3523960"/>
            <a:ext cx="3577869" cy="2039442"/>
          </a:xfrm>
          <a:prstGeom prst="rect">
            <a:avLst/>
          </a:prstGeom>
        </p:spPr>
      </p:pic>
      <p:pic>
        <p:nvPicPr>
          <p:cNvPr id="7" name="圖片 6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9000" y="3513405"/>
            <a:ext cx="3580828" cy="204999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06734" y="2185199"/>
            <a:ext cx="3577869" cy="5453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  <a:r>
              <a:rPr lang="zh-TW" altLang="en-US" sz="2400" b="1" dirty="0">
                <a:solidFill>
                  <a:schemeClr val="tx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用於錯誤的食品類別</a:t>
            </a:r>
          </a:p>
        </p:txBody>
      </p:sp>
      <p:sp>
        <p:nvSpPr>
          <p:cNvPr id="9" name="矩形 8"/>
          <p:cNvSpPr/>
          <p:nvPr/>
        </p:nvSpPr>
        <p:spPr>
          <a:xfrm>
            <a:off x="4649000" y="2185198"/>
            <a:ext cx="3632486" cy="5453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600" b="1" dirty="0">
                <a:solidFill>
                  <a:schemeClr val="tx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  <a:r>
              <a:rPr lang="zh-TW" altLang="en-US" sz="2400" b="1" dirty="0">
                <a:solidFill>
                  <a:schemeClr val="tx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添加非准用的化學物質</a:t>
            </a:r>
            <a:endParaRPr lang="zh-TW" altLang="en-US" sz="2600" b="1" dirty="0">
              <a:solidFill>
                <a:schemeClr val="tx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6734" y="4337403"/>
            <a:ext cx="3577869" cy="4888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600" b="1" dirty="0">
                <a:solidFill>
                  <a:schemeClr val="tx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  <a:r>
              <a:rPr lang="zh-TW" altLang="en-US" sz="2400" b="1" dirty="0">
                <a:solidFill>
                  <a:schemeClr val="tx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使用不符合規格標準</a:t>
            </a:r>
          </a:p>
        </p:txBody>
      </p:sp>
      <p:sp>
        <p:nvSpPr>
          <p:cNvPr id="11" name="矩形 10"/>
          <p:cNvSpPr/>
          <p:nvPr/>
        </p:nvSpPr>
        <p:spPr>
          <a:xfrm>
            <a:off x="4681152" y="4340307"/>
            <a:ext cx="3577869" cy="5453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600" b="1" dirty="0">
                <a:solidFill>
                  <a:schemeClr val="tx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4.</a:t>
            </a:r>
            <a:r>
              <a:rPr lang="zh-TW" altLang="en-US" sz="2400" b="1" dirty="0">
                <a:solidFill>
                  <a:schemeClr val="tx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使用超過限量標準</a:t>
            </a:r>
          </a:p>
        </p:txBody>
      </p:sp>
      <p:sp>
        <p:nvSpPr>
          <p:cNvPr id="14" name="矩形 13"/>
          <p:cNvSpPr/>
          <p:nvPr/>
        </p:nvSpPr>
        <p:spPr>
          <a:xfrm>
            <a:off x="809771" y="5679532"/>
            <a:ext cx="5394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八大民生新聞，</a:t>
            </a:r>
            <a:r>
              <a:rPr lang="en-US" altLang="zh-TW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2018</a:t>
            </a:r>
            <a:r>
              <a:rPr lang="zh-TW" altLang="en-US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，</a:t>
            </a:r>
            <a:r>
              <a:rPr lang="en-US" altLang="zh-TW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https</a:t>
            </a:r>
            <a:r>
              <a:rPr lang="en-US" altLang="zh-TW" sz="1600" dirty="0">
                <a:latin typeface="Times New Roman" panose="02020603050405020304" pitchFamily="18" charset="0"/>
                <a:cs typeface="新細明體" panose="02020500000000000000" pitchFamily="18" charset="-120"/>
              </a:rPr>
              <a:t>://youtu.be/pHOZ_CiY6zM?t=26</a:t>
            </a:r>
            <a:endParaRPr lang="zh-TW" altLang="en-US" sz="1600" dirty="0"/>
          </a:p>
        </p:txBody>
      </p:sp>
      <p:sp>
        <p:nvSpPr>
          <p:cNvPr id="15" name="矩形 14"/>
          <p:cNvSpPr/>
          <p:nvPr/>
        </p:nvSpPr>
        <p:spPr>
          <a:xfrm>
            <a:off x="822956" y="5945304"/>
            <a:ext cx="7185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TVBS</a:t>
            </a:r>
            <a:r>
              <a:rPr lang="zh-TW" altLang="en-US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新聞，</a:t>
            </a:r>
            <a:r>
              <a:rPr lang="en-US" altLang="zh-TW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2015</a:t>
            </a:r>
            <a:r>
              <a:rPr lang="zh-TW" altLang="en-US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，</a:t>
            </a:r>
            <a:r>
              <a:rPr lang="en-US" altLang="zh-TW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https</a:t>
            </a:r>
            <a:r>
              <a:rPr lang="en-US" altLang="zh-TW" sz="1600" dirty="0">
                <a:latin typeface="Times New Roman" panose="02020603050405020304" pitchFamily="18" charset="0"/>
                <a:cs typeface="新細明體" panose="02020500000000000000" pitchFamily="18" charset="-120"/>
              </a:rPr>
              <a:t>://www.youtube.com/watch?v=On9p7t-P4D0</a:t>
            </a:r>
            <a:endParaRPr lang="zh-TW" altLang="en-US" sz="1600" dirty="0"/>
          </a:p>
        </p:txBody>
      </p:sp>
      <p:sp>
        <p:nvSpPr>
          <p:cNvPr id="16" name="矩形 15"/>
          <p:cNvSpPr/>
          <p:nvPr/>
        </p:nvSpPr>
        <p:spPr>
          <a:xfrm>
            <a:off x="824620" y="6200586"/>
            <a:ext cx="48926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TVBS</a:t>
            </a:r>
            <a:r>
              <a:rPr lang="zh-TW" altLang="en-US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新聞，</a:t>
            </a:r>
            <a:r>
              <a:rPr lang="en-US" altLang="zh-TW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2015</a:t>
            </a:r>
            <a:r>
              <a:rPr lang="zh-TW" altLang="en-US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，</a:t>
            </a:r>
            <a:r>
              <a:rPr lang="en-US" altLang="zh-TW" sz="1600" dirty="0" smtClean="0">
                <a:latin typeface="Times New Roman" panose="02020603050405020304" pitchFamily="18" charset="0"/>
                <a:cs typeface="新細明體" panose="02020500000000000000" pitchFamily="18" charset="-120"/>
              </a:rPr>
              <a:t>https</a:t>
            </a:r>
            <a:r>
              <a:rPr lang="en-US" altLang="zh-TW" sz="1600" dirty="0">
                <a:latin typeface="Times New Roman" panose="02020603050405020304" pitchFamily="18" charset="0"/>
                <a:cs typeface="新細明體" panose="02020500000000000000" pitchFamily="18" charset="-120"/>
              </a:rPr>
              <a:t>://youtu.be/pGfR4yJ4rBc?t=63</a:t>
            </a:r>
            <a:endParaRPr lang="zh-TW" altLang="en-US" sz="1600" dirty="0"/>
          </a:p>
        </p:txBody>
      </p:sp>
      <p:sp>
        <p:nvSpPr>
          <p:cNvPr id="18" name="矩形 17"/>
          <p:cNvSpPr/>
          <p:nvPr/>
        </p:nvSpPr>
        <p:spPr>
          <a:xfrm>
            <a:off x="813331" y="6457207"/>
            <a:ext cx="7637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/>
              <a:t>東森新聞，</a:t>
            </a:r>
            <a:r>
              <a:rPr lang="en-US" altLang="zh-TW" sz="1600" dirty="0" smtClean="0"/>
              <a:t>2013</a:t>
            </a:r>
            <a:r>
              <a:rPr lang="zh-TW" altLang="en-US" sz="1600" dirty="0" smtClean="0"/>
              <a:t>，https</a:t>
            </a:r>
            <a:r>
              <a:rPr lang="zh-TW" altLang="en-US" sz="1600" dirty="0"/>
              <a:t>://www.youtube.com/watch?v=FlNch3sRzFI</a:t>
            </a:r>
          </a:p>
        </p:txBody>
      </p:sp>
    </p:spTree>
    <p:extLst>
      <p:ext uri="{BB962C8B-B14F-4D97-AF65-F5344CB8AC3E}">
        <p14:creationId xmlns:p14="http://schemas.microsoft.com/office/powerpoint/2010/main" val="11910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845550" cy="1325563"/>
          </a:xfrm>
        </p:spPr>
        <p:txBody>
          <a:bodyPr/>
          <a:lstStyle/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親子共讀食安新聞 分享交流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1" y="1923473"/>
            <a:ext cx="4328360" cy="4391184"/>
          </a:xfrm>
        </p:spPr>
        <p:txBody>
          <a:bodyPr/>
          <a:lstStyle/>
          <a:p>
            <a:r>
              <a:rPr lang="zh-TW" altLang="en-US" b="1" dirty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組內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每人</a:t>
            </a:r>
            <a:r>
              <a:rPr lang="zh-TW" altLang="en-US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報告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自己閱讀的新聞內容，並</a:t>
            </a:r>
            <a:r>
              <a:rPr lang="zh-TW" altLang="en-US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辨識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新聞違法樣態</a:t>
            </a:r>
            <a:endParaRPr lang="en-US" altLang="zh-TW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選擇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一篇新聞，一位同學至</a:t>
            </a:r>
            <a:r>
              <a:rPr lang="zh-TW" altLang="en-US" b="1" dirty="0">
                <a:solidFill>
                  <a:srgbClr val="00B0F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下一組</a:t>
            </a:r>
            <a:r>
              <a:rPr lang="zh-TW" altLang="en-US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分享與回答問題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。</a:t>
            </a:r>
            <a:endParaRPr lang="en-US" altLang="zh-TW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每組聆聽報告者，須</a:t>
            </a:r>
            <a:r>
              <a:rPr lang="zh-TW" altLang="en-US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提問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一個問題。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4" y="1786941"/>
            <a:ext cx="4388389" cy="320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5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添加物無所不在! 1天吃進500種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0354"/>
          <a:stretch/>
        </p:blipFill>
        <p:spPr>
          <a:xfrm>
            <a:off x="1346967" y="1227946"/>
            <a:ext cx="7570727" cy="442037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45223" y="5789600"/>
            <a:ext cx="80893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 smtClean="0"/>
              <a:t>駐</a:t>
            </a:r>
            <a:r>
              <a:rPr lang="zh-TW" altLang="en-US" sz="1600" dirty="0"/>
              <a:t>德國台北代表處科技</a:t>
            </a:r>
            <a:r>
              <a:rPr lang="zh-TW" altLang="en-US" sz="1600" dirty="0" smtClean="0"/>
              <a:t>組，</a:t>
            </a:r>
            <a:r>
              <a:rPr lang="en-US" altLang="zh-TW" sz="1600" dirty="0" smtClean="0"/>
              <a:t>2014</a:t>
            </a:r>
            <a:r>
              <a:rPr lang="zh-TW" altLang="en-US" sz="1600" dirty="0" smtClean="0"/>
              <a:t>，</a:t>
            </a:r>
            <a:r>
              <a:rPr lang="en-US" altLang="zh-TW" sz="1600" dirty="0"/>
              <a:t> </a:t>
            </a:r>
            <a:r>
              <a:rPr lang="en-US" altLang="zh-TW" sz="1600" dirty="0">
                <a:hlinkClick r:id="rId6"/>
              </a:rPr>
              <a:t>https://</a:t>
            </a:r>
            <a:r>
              <a:rPr lang="en-US" altLang="zh-TW" sz="1600" dirty="0" smtClean="0">
                <a:hlinkClick r:id="rId6"/>
              </a:rPr>
              <a:t>tinyurl.com/y5lhbr3h</a:t>
            </a: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zh-TW" altLang="en-US" sz="1600" dirty="0" smtClean="0"/>
              <a:t>華視新聞，</a:t>
            </a:r>
            <a:r>
              <a:rPr lang="en-US" altLang="zh-TW" sz="1600" dirty="0" smtClean="0"/>
              <a:t>2013</a:t>
            </a:r>
            <a:r>
              <a:rPr lang="zh-TW" altLang="en-US" sz="1600" dirty="0" smtClean="0"/>
              <a:t>，</a:t>
            </a:r>
            <a:r>
              <a:rPr lang="en-US" altLang="zh-TW" sz="1600" dirty="0" smtClean="0">
                <a:hlinkClick r:id="rId7"/>
              </a:rPr>
              <a:t>http</a:t>
            </a:r>
            <a:r>
              <a:rPr lang="en-US" altLang="zh-TW" sz="1600" dirty="0">
                <a:hlinkClick r:id="rId7"/>
              </a:rPr>
              <a:t>://news.cts.com.tw/cts/life/201305/201305241248753.html</a:t>
            </a:r>
            <a:endParaRPr lang="zh-TW" altLang="en-US" sz="1600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95275" y="0"/>
            <a:ext cx="7886700" cy="1325563"/>
          </a:xfrm>
        </p:spPr>
        <p:txBody>
          <a:bodyPr/>
          <a:lstStyle/>
          <a:p>
            <a:r>
              <a:rPr lang="zh-TW" altLang="en-US" dirty="0"/>
              <a:t>生活中的食品添加物有多少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6700011" y="2015552"/>
            <a:ext cx="2217683" cy="1232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全球食品添加劑每年約有</a:t>
            </a:r>
            <a:r>
              <a:rPr lang="en-US" altLang="zh-TW" sz="2000" b="1" dirty="0">
                <a:solidFill>
                  <a:srgbClr val="FFFF00"/>
                </a:solidFill>
              </a:rPr>
              <a:t>200</a:t>
            </a:r>
            <a:r>
              <a:rPr lang="zh-TW" altLang="en-US" sz="2000" b="1" dirty="0">
                <a:solidFill>
                  <a:srgbClr val="FFFF00"/>
                </a:solidFill>
              </a:rPr>
              <a:t>億</a:t>
            </a:r>
            <a:r>
              <a:rPr lang="zh-TW" altLang="en-US" sz="2000" b="1" dirty="0"/>
              <a:t>美元的市場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976" y="4048032"/>
            <a:ext cx="2046943" cy="2644247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6700011" y="3815273"/>
            <a:ext cx="2217683" cy="1232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每個消費者</a:t>
            </a:r>
            <a:r>
              <a:rPr lang="zh-TW" altLang="en-US" sz="2000" b="1" dirty="0">
                <a:solidFill>
                  <a:srgbClr val="FFFF00"/>
                </a:solidFill>
              </a:rPr>
              <a:t>每年</a:t>
            </a:r>
            <a:r>
              <a:rPr lang="zh-TW" altLang="en-US" sz="2000" b="1" dirty="0"/>
              <a:t>平均食用</a:t>
            </a:r>
            <a:r>
              <a:rPr lang="en-US" altLang="zh-TW" sz="2000" b="1" dirty="0">
                <a:solidFill>
                  <a:srgbClr val="FFFF00"/>
                </a:solidFill>
              </a:rPr>
              <a:t>6</a:t>
            </a:r>
            <a:r>
              <a:rPr lang="zh-TW" altLang="en-US" sz="2000" b="1" dirty="0">
                <a:solidFill>
                  <a:srgbClr val="FFFF00"/>
                </a:solidFill>
              </a:rPr>
              <a:t>至</a:t>
            </a:r>
            <a:r>
              <a:rPr lang="en-US" altLang="zh-TW" sz="2000" b="1" dirty="0">
                <a:solidFill>
                  <a:srgbClr val="FFFF00"/>
                </a:solidFill>
              </a:rPr>
              <a:t>7</a:t>
            </a:r>
            <a:r>
              <a:rPr lang="zh-TW" altLang="en-US" sz="2000" b="1" dirty="0">
                <a:solidFill>
                  <a:srgbClr val="FFFF00"/>
                </a:solidFill>
              </a:rPr>
              <a:t>公斤</a:t>
            </a:r>
            <a:r>
              <a:rPr lang="zh-TW" altLang="en-US" sz="2000" b="1" dirty="0"/>
              <a:t>的食品添加劑</a:t>
            </a:r>
          </a:p>
        </p:txBody>
      </p:sp>
    </p:spTree>
    <p:extLst>
      <p:ext uri="{BB962C8B-B14F-4D97-AF65-F5344CB8AC3E}">
        <p14:creationId xmlns:p14="http://schemas.microsoft.com/office/powerpoint/2010/main" val="197066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28650" y="3058299"/>
            <a:ext cx="5943600" cy="2578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看完</a:t>
            </a:r>
            <a:r>
              <a:rPr lang="zh-TW" altLang="en-US" sz="4000" b="1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這篇報導，</a:t>
            </a:r>
            <a:r>
              <a:rPr lang="zh-TW" altLang="en-US" sz="40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你會採取什麼行動</a:t>
            </a:r>
            <a:r>
              <a:rPr lang="en-US" altLang="zh-TW" sz="40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sz="4000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2981" y="5821952"/>
            <a:ext cx="6916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食品安全</a:t>
            </a:r>
            <a:r>
              <a:rPr lang="zh-TW" altLang="en-US" dirty="0" smtClean="0"/>
              <a:t>辦公室，</a:t>
            </a:r>
            <a:r>
              <a:rPr lang="en-US" altLang="zh-TW" dirty="0" smtClean="0"/>
              <a:t>2018</a:t>
            </a:r>
            <a:r>
              <a:rPr lang="zh-TW" altLang="en-US" dirty="0" smtClean="0"/>
              <a:t>，</a:t>
            </a:r>
            <a:r>
              <a:rPr lang="en-US" altLang="zh-TW" dirty="0"/>
              <a:t>https://www.ey.gov.tw/ofs/15881103EFD02C4/310c7b85-c87b-4f59-bed2-37d144fe8b59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遠離違法樣態，增加食的安全</a:t>
            </a:r>
            <a:endParaRPr lang="en-US" altLang="zh-TW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使用前仔細確認</a:t>
            </a:r>
            <a:endParaRPr lang="en-US" altLang="zh-TW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   </a:t>
            </a:r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r>
              <a:rPr lang="zh-TW" altLang="en-US" sz="32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 2" panose="05020102010507070707" pitchFamily="18" charset="2"/>
              </a:rPr>
              <a:t></a:t>
            </a:r>
            <a:r>
              <a:rPr lang="zh-TW" altLang="en-US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 2" panose="05020102010507070707" pitchFamily="18" charset="2"/>
              </a:rPr>
              <a:t>是</a:t>
            </a:r>
            <a:r>
              <a:rPr lang="zh-TW" altLang="en-US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否准許使用</a:t>
            </a:r>
            <a:endParaRPr lang="en-US" altLang="zh-TW" b="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r>
              <a:rPr lang="zh-TW" altLang="en-US" sz="32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 2" panose="05020102010507070707" pitchFamily="18" charset="2"/>
              </a:rPr>
              <a:t></a:t>
            </a:r>
            <a:r>
              <a:rPr lang="zh-TW" altLang="en-US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選用符合規格標準的食品添加物</a:t>
            </a:r>
            <a:endParaRPr lang="en-US" altLang="zh-TW" b="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r>
              <a:rPr lang="zh-TW" altLang="en-US" sz="32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 2" panose="05020102010507070707" pitchFamily="18" charset="2"/>
              </a:rPr>
              <a:t>確認</a:t>
            </a:r>
            <a:r>
              <a:rPr lang="zh-TW" altLang="en-US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可使用的食品類別</a:t>
            </a:r>
            <a:endParaRPr lang="en-US" altLang="zh-TW" b="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r>
              <a:rPr lang="zh-TW" altLang="en-US" sz="32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 2" panose="05020102010507070707" pitchFamily="18" charset="2"/>
              </a:rPr>
              <a:t></a:t>
            </a:r>
            <a:r>
              <a:rPr lang="zh-TW" altLang="en-US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使用限量及使用限制</a:t>
            </a:r>
            <a:endParaRPr lang="en-US" altLang="zh-TW" b="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10505" y="-80089"/>
            <a:ext cx="844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4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678825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看</a:t>
            </a:r>
            <a:r>
              <a:rPr lang="zh-TW" altLang="en-US" sz="36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清楚</a:t>
            </a:r>
            <a:r>
              <a:rPr lang="zh-TW" altLang="en-US" sz="3600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食品添加物</a:t>
            </a:r>
            <a:r>
              <a:rPr lang="zh-TW" altLang="en-US" sz="3600" b="1" dirty="0" smtClean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標示</a:t>
            </a:r>
            <a:endParaRPr lang="en-US" altLang="zh-TW" sz="36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你會採取什麼行動</a:t>
            </a:r>
            <a:r>
              <a:rPr lang="en-US" altLang="zh-TW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0505" y="-80089"/>
            <a:ext cx="844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4</a:t>
            </a:r>
            <a:endParaRPr lang="zh-TW" altLang="en-US" sz="66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883" y="1542981"/>
            <a:ext cx="2800717" cy="461712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60" y="2509346"/>
            <a:ext cx="4161740" cy="1491948"/>
          </a:xfrm>
          <a:prstGeom prst="rect">
            <a:avLst/>
          </a:prstGeom>
        </p:spPr>
      </p:pic>
      <p:cxnSp>
        <p:nvCxnSpPr>
          <p:cNvPr id="20" name="直線單箭頭接點 19"/>
          <p:cNvCxnSpPr/>
          <p:nvPr/>
        </p:nvCxnSpPr>
        <p:spPr>
          <a:xfrm flipH="1">
            <a:off x="4950700" y="2307771"/>
            <a:ext cx="1395671" cy="849086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628650" y="4148000"/>
            <a:ext cx="5225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食品添加物都需要各別</a:t>
            </a:r>
            <a:r>
              <a:rPr lang="zh-TW" altLang="en-US" b="1" dirty="0">
                <a:solidFill>
                  <a:srgbClr val="FF0000"/>
                </a:solidFill>
              </a:rPr>
              <a:t>標示在外包裝</a:t>
            </a:r>
            <a:r>
              <a:rPr lang="zh-TW" altLang="en-US" dirty="0"/>
              <a:t>上</a:t>
            </a:r>
            <a:endParaRPr lang="en-US" altLang="zh-TW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 smtClean="0"/>
              <a:t>內容</a:t>
            </a:r>
            <a:r>
              <a:rPr lang="zh-TW" altLang="en-US" dirty="0"/>
              <a:t>物</a:t>
            </a:r>
            <a:r>
              <a:rPr lang="zh-TW" altLang="en-US" b="1" dirty="0">
                <a:solidFill>
                  <a:srgbClr val="FF0000"/>
                </a:solidFill>
              </a:rPr>
              <a:t>成分資訊排序越前面</a:t>
            </a:r>
            <a:r>
              <a:rPr lang="zh-TW" altLang="en-US" dirty="0"/>
              <a:t>的，表示</a:t>
            </a:r>
            <a:r>
              <a:rPr lang="zh-TW" altLang="en-US" b="1" dirty="0">
                <a:solidFill>
                  <a:srgbClr val="FF0000"/>
                </a:solidFill>
              </a:rPr>
              <a:t>吃</a:t>
            </a:r>
            <a:r>
              <a:rPr lang="zh-TW" altLang="en-US" b="1" dirty="0" smtClean="0">
                <a:solidFill>
                  <a:srgbClr val="FF0000"/>
                </a:solidFill>
              </a:rPr>
              <a:t>進去</a:t>
            </a:r>
            <a:r>
              <a:rPr lang="zh-TW" altLang="en-US" b="1" dirty="0">
                <a:solidFill>
                  <a:srgbClr val="FF0000"/>
                </a:solidFill>
              </a:rPr>
              <a:t>的量越多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 smtClean="0"/>
              <a:t>食品</a:t>
            </a:r>
            <a:r>
              <a:rPr lang="zh-TW" altLang="en-US" dirty="0"/>
              <a:t>中使用之食品添加物，都必須</a:t>
            </a:r>
            <a:r>
              <a:rPr lang="zh-TW" altLang="en-US" b="1" dirty="0">
                <a:solidFill>
                  <a:srgbClr val="FF0000"/>
                </a:solidFill>
              </a:rPr>
              <a:t>完整標示其各別名稱</a:t>
            </a:r>
            <a:r>
              <a:rPr lang="zh-TW" altLang="en-US" dirty="0"/>
              <a:t>，不可以功能名稱（如：調味劑、乳化劑等）</a:t>
            </a:r>
            <a:r>
              <a:rPr lang="zh-TW" altLang="en-US" dirty="0" smtClean="0"/>
              <a:t>代替。</a:t>
            </a:r>
            <a:endParaRPr lang="en-US" altLang="zh-TW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大眾較關切的</a:t>
            </a:r>
            <a:r>
              <a:rPr lang="zh-TW" altLang="en-US" b="1" dirty="0">
                <a:solidFill>
                  <a:srgbClr val="FF0000"/>
                </a:solidFill>
              </a:rPr>
              <a:t>甜味劑、防腐劑及抗氧化劑</a:t>
            </a:r>
            <a:r>
              <a:rPr lang="zh-TW" altLang="en-US" dirty="0"/>
              <a:t>，並</a:t>
            </a:r>
            <a:r>
              <a:rPr lang="zh-TW" altLang="en-US" b="1" dirty="0">
                <a:solidFill>
                  <a:srgbClr val="FF0000"/>
                </a:solidFill>
              </a:rPr>
              <a:t>同時標示有其功能性</a:t>
            </a:r>
            <a:r>
              <a:rPr lang="zh-TW" altLang="en-US" b="1" dirty="0" smtClean="0">
                <a:solidFill>
                  <a:srgbClr val="FF0000"/>
                </a:solidFill>
              </a:rPr>
              <a:t>名稱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9004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太香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、</a:t>
            </a:r>
            <a:r>
              <a:rPr lang="zh-TW" altLang="en-US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色彩</a:t>
            </a:r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太鮮艷都不要選購</a:t>
            </a:r>
            <a:r>
              <a:rPr lang="en-US" altLang="zh-TW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3" y="4221804"/>
            <a:ext cx="3719857" cy="23249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3" y="1634915"/>
            <a:ext cx="3719857" cy="2477667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13" y="3553402"/>
            <a:ext cx="3985786" cy="2934946"/>
          </a:xfrm>
        </p:spPr>
      </p:pic>
      <p:sp>
        <p:nvSpPr>
          <p:cNvPr id="10" name="矩形 9"/>
          <p:cNvSpPr/>
          <p:nvPr/>
        </p:nvSpPr>
        <p:spPr>
          <a:xfrm>
            <a:off x="5935470" y="1421717"/>
            <a:ext cx="114646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15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sz="15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6668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18646" r="9500" b="22623"/>
          <a:stretch/>
        </p:blipFill>
        <p:spPr>
          <a:xfrm rot="16200000">
            <a:off x="1080439" y="1751543"/>
            <a:ext cx="4239925" cy="461091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實作 花生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外</a:t>
            </a: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皮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測試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591" y="4203171"/>
            <a:ext cx="2368550" cy="19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77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1"/>
          <a:stretch/>
        </p:blipFill>
        <p:spPr>
          <a:xfrm>
            <a:off x="829816" y="2131015"/>
            <a:ext cx="1751699" cy="314997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5"/>
          <a:stretch/>
        </p:blipFill>
        <p:spPr>
          <a:xfrm>
            <a:off x="6298325" y="2209631"/>
            <a:ext cx="1752476" cy="30713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2"/>
          <a:stretch/>
        </p:blipFill>
        <p:spPr>
          <a:xfrm>
            <a:off x="3575222" y="2170323"/>
            <a:ext cx="1729396" cy="314997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651659" y="1568769"/>
            <a:ext cx="139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清水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905476" y="1568281"/>
            <a:ext cx="139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檸檬酸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06094" y="1568281"/>
            <a:ext cx="139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小蘇打</a:t>
            </a:r>
          </a:p>
        </p:txBody>
      </p:sp>
    </p:spTree>
    <p:extLst>
      <p:ext uri="{BB962C8B-B14F-4D97-AF65-F5344CB8AC3E}">
        <p14:creationId xmlns:p14="http://schemas.microsoft.com/office/powerpoint/2010/main" val="317473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食品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添加物</a:t>
            </a: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如何食的安全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6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使用方法</a:t>
            </a:r>
            <a:endParaRPr lang="en-US" altLang="zh-TW" sz="6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indent="0" algn="ctr">
              <a:buNone/>
            </a:pPr>
            <a:endParaRPr lang="en-US" altLang="zh-TW" sz="6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 indent="0" algn="ctr">
              <a:buNone/>
            </a:pPr>
            <a:r>
              <a:rPr lang="zh-TW" altLang="en-US" sz="6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安全劑量</a:t>
            </a:r>
          </a:p>
        </p:txBody>
      </p:sp>
    </p:spTree>
    <p:extLst>
      <p:ext uri="{BB962C8B-B14F-4D97-AF65-F5344CB8AC3E}">
        <p14:creationId xmlns:p14="http://schemas.microsoft.com/office/powerpoint/2010/main" val="26461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FFC000"/>
                </a:solidFill>
              </a:rPr>
              <a:t>PART 1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b="1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食品</a:t>
            </a:r>
            <a:r>
              <a:rPr lang="zh-TW" altLang="en-US" sz="6000" b="1" dirty="0" smtClean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添加物</a:t>
            </a:r>
            <a:r>
              <a:rPr lang="zh-TW" altLang="en-US" sz="6000" b="1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「知」多少</a:t>
            </a:r>
          </a:p>
        </p:txBody>
      </p:sp>
    </p:spTree>
    <p:extLst>
      <p:ext uri="{BB962C8B-B14F-4D97-AF65-F5344CB8AC3E}">
        <p14:creationId xmlns:p14="http://schemas.microsoft.com/office/powerpoint/2010/main" val="36540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台中市抽驗清明食品</a:t>
            </a:r>
            <a:r>
              <a:rPr lang="en-US" altLang="zh-TW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件豆干防腐劑超標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48" y="1816100"/>
            <a:ext cx="3263503" cy="4351338"/>
          </a:xfrm>
        </p:spPr>
      </p:pic>
      <p:sp>
        <p:nvSpPr>
          <p:cNvPr id="5" name="文字方塊 4"/>
          <p:cNvSpPr txBox="1"/>
          <p:nvPr/>
        </p:nvSpPr>
        <p:spPr>
          <a:xfrm>
            <a:off x="790575" y="1895475"/>
            <a:ext cx="4067175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這次檢出違規豆干分別為「美味雞腿燒鴨王」的大黑干，其</a:t>
            </a:r>
            <a:r>
              <a:rPr lang="zh-TW" altLang="en-US" sz="20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防腐劑苯甲酸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為</a:t>
            </a:r>
            <a:r>
              <a:rPr lang="en-US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0.89g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／</a:t>
            </a:r>
            <a:r>
              <a:rPr lang="en-US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kg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，超過</a:t>
            </a:r>
            <a:r>
              <a:rPr lang="zh-TW" altLang="en-US" sz="20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限量標準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之</a:t>
            </a:r>
            <a:r>
              <a:rPr lang="en-US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0.6g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／</a:t>
            </a:r>
            <a:r>
              <a:rPr lang="en-US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kg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，不合規定，已立即通知販售場所產品</a:t>
            </a:r>
            <a:r>
              <a:rPr lang="zh-TW" altLang="en-US" sz="20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下架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、不得販售，並將此案移請雲林縣</a:t>
            </a:r>
            <a:r>
              <a:rPr lang="zh-TW" altLang="en-US" sz="20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衛生局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後續調查。</a:t>
            </a:r>
          </a:p>
          <a:p>
            <a:pPr>
              <a:lnSpc>
                <a:spcPts val="2400"/>
              </a:lnSpc>
            </a:pP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另一件則為「民生小吃店」抽驗的小豆干切片，檢出防腐劑苯甲酸</a:t>
            </a:r>
            <a:r>
              <a:rPr lang="en-US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0.89g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／</a:t>
            </a:r>
            <a:r>
              <a:rPr lang="en-US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kg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</a:t>
            </a:r>
            <a:r>
              <a:rPr lang="zh-TW" altLang="en-US" sz="20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食安處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已約談上游業者釐清來源，因違反</a:t>
            </a:r>
            <a:r>
              <a:rPr lang="zh-TW" altLang="en-US" sz="20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食安法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第</a:t>
            </a:r>
            <a:r>
              <a:rPr lang="en-US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18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條規定，將依規裁罰</a:t>
            </a:r>
            <a:r>
              <a:rPr lang="en-US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3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萬元以上</a:t>
            </a:r>
            <a:r>
              <a:rPr lang="en-US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300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萬元以下</a:t>
            </a:r>
            <a:r>
              <a:rPr lang="zh-TW" altLang="en-US" sz="20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罰鍰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。</a:t>
            </a:r>
          </a:p>
          <a:p>
            <a:pPr>
              <a:lnSpc>
                <a:spcPts val="2400"/>
              </a:lnSpc>
            </a:pPr>
            <a:endParaRPr lang="zh-TW" altLang="en-US" sz="20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250" y="6212324"/>
            <a:ext cx="8848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/>
              <a:t>中時電子報，</a:t>
            </a:r>
            <a:r>
              <a:rPr lang="en-US" altLang="zh-TW" sz="1600" dirty="0" smtClean="0"/>
              <a:t>2019</a:t>
            </a:r>
            <a:r>
              <a:rPr lang="zh-TW" altLang="en-US" sz="1600" dirty="0" smtClean="0"/>
              <a:t>，</a:t>
            </a:r>
            <a:r>
              <a:rPr lang="en-US" altLang="zh-TW" sz="1600" dirty="0">
                <a:hlinkClick r:id="rId4"/>
              </a:rPr>
              <a:t> https://www.chinatimes.com/realtimenews/20190328004830-260405?chdtv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977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4323806" y="189411"/>
            <a:ext cx="26126" cy="65967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169817" y="3487783"/>
            <a:ext cx="8608423" cy="13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420414" y="641131"/>
            <a:ext cx="336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從這</a:t>
            </a:r>
            <a:r>
              <a:rPr lang="zh-TW" altLang="en-US" sz="32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篇</a:t>
            </a:r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報導</a:t>
            </a:r>
            <a:r>
              <a:rPr lang="zh-TW" altLang="en-US" sz="32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我</a:t>
            </a:r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看到了什麼</a:t>
            </a:r>
            <a:r>
              <a:rPr lang="en-US" altLang="zh-TW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sz="32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414930" y="641131"/>
            <a:ext cx="336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看完這</a:t>
            </a:r>
            <a:r>
              <a:rPr lang="zh-TW" altLang="en-US" sz="32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篇</a:t>
            </a:r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報導</a:t>
            </a:r>
            <a:r>
              <a:rPr lang="zh-TW" altLang="en-US" sz="32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我</a:t>
            </a:r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的感覺是</a:t>
            </a:r>
            <a:r>
              <a:rPr lang="en-US" altLang="zh-TW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sz="32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525404" y="3804745"/>
            <a:ext cx="3252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看完這</a:t>
            </a:r>
            <a:r>
              <a:rPr lang="zh-TW" altLang="en-US" sz="32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篇</a:t>
            </a:r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報導</a:t>
            </a:r>
            <a:r>
              <a:rPr lang="zh-TW" altLang="en-US" sz="32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你</a:t>
            </a:r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會採取什麼行動</a:t>
            </a:r>
            <a:r>
              <a:rPr lang="en-US" altLang="zh-TW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sz="32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27997" y="3804745"/>
            <a:ext cx="2995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這</a:t>
            </a:r>
            <a:r>
              <a:rPr lang="zh-TW" altLang="en-US" sz="32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篇報</a:t>
            </a:r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導</a:t>
            </a:r>
            <a:r>
              <a:rPr lang="zh-TW" altLang="en-US" sz="3200" dirty="0" smtClean="0">
                <a:latin typeface="華康細圓體" panose="020F0309000000000000" pitchFamily="49" charset="-120"/>
                <a:ea typeface="華康細圓體" panose="020F0309000000000000" pitchFamily="49" charset="-120"/>
              </a:rPr>
              <a:t>到底</a:t>
            </a:r>
            <a:r>
              <a:rPr lang="zh-TW" altLang="en-US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在表達什麼</a:t>
            </a:r>
            <a:r>
              <a:rPr lang="en-US" altLang="zh-TW" sz="32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  <a:endParaRPr lang="zh-TW" altLang="en-US" sz="32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28" y="2275840"/>
            <a:ext cx="1838718" cy="2375262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177796" y="1653535"/>
            <a:ext cx="844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1</a:t>
            </a:r>
            <a:endParaRPr lang="zh-TW" altLang="en-US" sz="66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902147" y="1607856"/>
            <a:ext cx="844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2</a:t>
            </a:r>
            <a:endParaRPr lang="zh-TW" altLang="en-US" sz="66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177628" y="4078139"/>
            <a:ext cx="844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3</a:t>
            </a:r>
            <a:endParaRPr lang="zh-TW" altLang="en-US" sz="66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865634" y="4056634"/>
            <a:ext cx="844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4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6044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閱讀食安新聞</a:t>
            </a:r>
            <a:r>
              <a:rPr lang="en-US" altLang="zh-TW" sz="32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(5</a:t>
            </a:r>
            <a:r>
              <a:rPr lang="zh-TW" altLang="en-US" sz="32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分鐘</a:t>
            </a:r>
            <a:r>
              <a:rPr lang="en-US" altLang="zh-TW" sz="3200" b="1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zh-TW" altLang="en-US" sz="3200" b="1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把你覺得重要的</a:t>
            </a:r>
            <a:r>
              <a:rPr lang="zh-TW" altLang="en-US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關鍵字</a:t>
            </a:r>
            <a:r>
              <a:rPr lang="zh-TW" altLang="en-US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畫起來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。</a:t>
            </a:r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邊閱讀邊</a:t>
            </a:r>
            <a:r>
              <a:rPr lang="zh-TW" altLang="en-US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想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這</a:t>
            </a:r>
            <a:r>
              <a:rPr lang="en-US" altLang="zh-TW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個問題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，並</a:t>
            </a:r>
            <a:r>
              <a:rPr lang="zh-TW" altLang="en-US" dirty="0">
                <a:solidFill>
                  <a:srgbClr val="00B05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寫下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你的想法。</a:t>
            </a:r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  <a:sym typeface="Wingdings" panose="05000000000000000000" pitchFamily="2" charset="2"/>
              </a:rPr>
              <a:t>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在小白板上畫一個十字，寫下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、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、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、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。</a:t>
            </a:r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  <a:sym typeface="Wingdings" panose="05000000000000000000" pitchFamily="2" charset="2"/>
              </a:rPr>
              <a:t>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每個問題回答不要超過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20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個字。</a:t>
            </a:r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請</a:t>
            </a:r>
            <a:r>
              <a:rPr lang="en-US" altLang="zh-TW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組同學起來發表。</a:t>
            </a:r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endParaRPr lang="en-US" altLang="zh-TW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endParaRPr lang="zh-TW" altLang="en-US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69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食</a:t>
            </a:r>
            <a:r>
              <a:rPr lang="zh-TW" altLang="en-US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安報</a:t>
            </a:r>
            <a:r>
              <a:rPr lang="zh-TW" altLang="en-US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導</a:t>
            </a:r>
            <a:r>
              <a:rPr lang="zh-TW" altLang="en-US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看到</a:t>
            </a:r>
            <a:r>
              <a:rPr lang="zh-TW" altLang="en-US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了什麼</a:t>
            </a:r>
            <a:r>
              <a:rPr lang="en-US" altLang="zh-TW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?</a:t>
            </a:r>
            <a:endParaRPr lang="zh-TW" altLang="en-US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 rot="293379">
            <a:off x="1062058" y="3724520"/>
            <a:ext cx="1575756" cy="66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食安法</a:t>
            </a:r>
            <a:endParaRPr lang="en-US" altLang="zh-TW" sz="360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 rot="21305133">
            <a:off x="1157601" y="1985883"/>
            <a:ext cx="58521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dirty="0">
                <a:solidFill>
                  <a:srgbClr val="00B0F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防腐劑苯甲酸</a:t>
            </a:r>
            <a:endParaRPr lang="en-US" altLang="zh-TW" sz="6000" dirty="0">
              <a:solidFill>
                <a:srgbClr val="00B0F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 rot="879013">
            <a:off x="3645870" y="4313941"/>
            <a:ext cx="35702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dirty="0">
                <a:solidFill>
                  <a:srgbClr val="FFC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限量標準</a:t>
            </a:r>
            <a:endParaRPr lang="en-US" altLang="zh-TW" sz="6600" dirty="0">
              <a:solidFill>
                <a:srgbClr val="FFC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 rot="21017072">
            <a:off x="1489701" y="5292221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00B0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下架、罰鍰</a:t>
            </a:r>
            <a:endParaRPr lang="en-US" altLang="zh-TW" sz="3600" dirty="0">
              <a:solidFill>
                <a:srgbClr val="00B05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9" name="矩形 8"/>
          <p:cNvSpPr/>
          <p:nvPr/>
        </p:nvSpPr>
        <p:spPr>
          <a:xfrm rot="20788734">
            <a:off x="4431873" y="2884132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衛生局、食安處</a:t>
            </a:r>
            <a:endParaRPr lang="en-US" altLang="zh-TW" sz="3600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67" y="5102114"/>
            <a:ext cx="1229073" cy="158772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10505" y="-80089"/>
            <a:ext cx="844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1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44425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10710</TotalTime>
  <Words>2078</Words>
  <Application>Microsoft Office PowerPoint</Application>
  <PresentationFormat>如螢幕大小 (4:3)</PresentationFormat>
  <Paragraphs>311</Paragraphs>
  <Slides>45</Slides>
  <Notes>36</Notes>
  <HiddenSlides>0</HiddenSlides>
  <MMClips>2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7" baseType="lpstr">
      <vt:lpstr>華康中圓體</vt:lpstr>
      <vt:lpstr>華康細圓體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Wingdings 2</vt:lpstr>
      <vt:lpstr>Office 佈景主題</vt:lpstr>
      <vt:lpstr> 食安新聞大蒐秘  食品中添加的化學物質</vt:lpstr>
      <vt:lpstr>模組單元</vt:lpstr>
      <vt:lpstr>PART 0</vt:lpstr>
      <vt:lpstr>生活中的食品添加物有多少?</vt:lpstr>
      <vt:lpstr>PART 1</vt:lpstr>
      <vt:lpstr>台中市抽驗清明食品2件豆干防腐劑超標</vt:lpstr>
      <vt:lpstr>PowerPoint 簡報</vt:lpstr>
      <vt:lpstr>閱讀食安新聞(5分鐘)</vt:lpstr>
      <vt:lpstr>食安報導看到了什麼?</vt:lpstr>
      <vt:lpstr>食品添加物</vt:lpstr>
      <vt:lpstr>食品添加物有哪些?</vt:lpstr>
      <vt:lpstr>為什麼要加食品添加物?</vt:lpstr>
      <vt:lpstr>PowerPoint 簡報</vt:lpstr>
      <vt:lpstr>為什麼要加食品添加物?</vt:lpstr>
      <vt:lpstr>PowerPoint 簡報</vt:lpstr>
      <vt:lpstr>比比看，哪裡不一樣?</vt:lpstr>
      <vt:lpstr>PowerPoint 簡報</vt:lpstr>
      <vt:lpstr>PowerPoint 簡報</vt:lpstr>
      <vt:lpstr>PowerPoint 簡報</vt:lpstr>
      <vt:lpstr>看到不認識的食品添加物，怎麼辦?</vt:lpstr>
      <vt:lpstr>PowerPoint 簡報</vt:lpstr>
      <vt:lpstr>PowerPoint 簡報</vt:lpstr>
      <vt:lpstr>PowerPoint 簡報</vt:lpstr>
      <vt:lpstr>PowerPoint 簡報</vt:lpstr>
      <vt:lpstr>實作 順丁烯二酸</vt:lpstr>
      <vt:lpstr>PowerPoint 簡報</vt:lpstr>
      <vt:lpstr>順丁烯二酸</vt:lpstr>
      <vt:lpstr>PART 2</vt:lpstr>
      <vt:lpstr>食品添加物過量對人體不好…</vt:lpstr>
      <vt:lpstr>每日容許攝取量(ADI)、最大殘留容許量(MRL)</vt:lpstr>
      <vt:lpstr>要怎麼知道人吃多少化學物質會中毒？</vt:lpstr>
      <vt:lpstr>食品添加物使用範圍及限量暨規格標準</vt:lpstr>
      <vt:lpstr>苯甲酸：乾貨們擺脫不了的防腐劑？</vt:lpstr>
      <vt:lpstr>PowerPoint 簡報</vt:lpstr>
      <vt:lpstr>超標就有毒嗎?</vt:lpstr>
      <vt:lpstr>作業 親子共讀食安新聞</vt:lpstr>
      <vt:lpstr>PART 3</vt:lpstr>
      <vt:lpstr>食安新聞_違法樣態</vt:lpstr>
      <vt:lpstr>親子共讀食安新聞 分享交流</vt:lpstr>
      <vt:lpstr>看完這篇報導，你會採取什麼行動?</vt:lpstr>
      <vt:lpstr>PowerPoint 簡報</vt:lpstr>
      <vt:lpstr>太香、色彩太鮮艷都不要選購?</vt:lpstr>
      <vt:lpstr>實作 花生外皮測試</vt:lpstr>
      <vt:lpstr>PowerPoint 簡報</vt:lpstr>
      <vt:lpstr>食品添加物如何食的安全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林麗芬</cp:lastModifiedBy>
  <cp:revision>506</cp:revision>
  <dcterms:created xsi:type="dcterms:W3CDTF">2019-06-22T11:34:10Z</dcterms:created>
  <dcterms:modified xsi:type="dcterms:W3CDTF">2021-09-23T12:07:03Z</dcterms:modified>
</cp:coreProperties>
</file>