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7" r:id="rId2"/>
    <p:sldId id="279" r:id="rId3"/>
    <p:sldId id="283" r:id="rId4"/>
    <p:sldId id="282" r:id="rId5"/>
    <p:sldId id="280" r:id="rId6"/>
    <p:sldId id="281" r:id="rId7"/>
    <p:sldId id="284" r:id="rId8"/>
    <p:sldId id="285" r:id="rId9"/>
    <p:sldId id="286" r:id="rId10"/>
    <p:sldId id="27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00"/>
    <a:srgbClr val="99CCFF"/>
    <a:srgbClr val="FFFFFF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692" autoAdjust="0"/>
    <p:restoredTop sz="94604" autoAdjust="0"/>
  </p:normalViewPr>
  <p:slideViewPr>
    <p:cSldViewPr>
      <p:cViewPr varScale="1">
        <p:scale>
          <a:sx n="65" d="100"/>
          <a:sy n="65" d="100"/>
        </p:scale>
        <p:origin x="-3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AA50E-0D59-4AB7-B47E-47BF536AFF99}" type="datetimeFigureOut">
              <a:rPr lang="zh-TW" altLang="en-US" smtClean="0"/>
              <a:pPr/>
              <a:t>2011/10/17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97C51-79ED-4422-BF69-E3B4CE9D55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97C51-79ED-4422-BF69-E3B4CE9D55BF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97C51-79ED-4422-BF69-E3B4CE9D55BF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F0FF8-7150-435C-ABBE-E9C13170CDB1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C868C-B2DB-4E44-9068-54C9349E0CAB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F0FF8-7150-435C-ABBE-E9C13170CDB1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EF0FF8-7150-435C-ABBE-E9C13170CDB1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TW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3C868C-B2DB-4E44-9068-54C9349E0CAB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38561-348D-4168-98B3-C4B94FB9D317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97C51-79ED-4422-BF69-E3B4CE9D55BF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97C51-79ED-4422-BF69-E3B4CE9D55BF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00800"/>
            <a:ext cx="19812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F1D75F25-8979-4346-B9BF-641CBA5386FD}" type="datetime1">
              <a:rPr lang="zh-TW" altLang="en-US" smtClean="0"/>
              <a:pPr/>
              <a:t>2011/10/17</a:t>
            </a:fld>
            <a:endParaRPr lang="en-US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138" y="6515100"/>
            <a:ext cx="1839912" cy="244475"/>
          </a:xfrm>
        </p:spPr>
        <p:txBody>
          <a:bodyPr/>
          <a:lstStyle>
            <a:lvl1pPr algn="r">
              <a:defRPr b="0" i="1"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8600" y="6400800"/>
            <a:ext cx="381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8BAEA20-7385-41A4-8253-60519F85CED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7086600" y="644525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TW" sz="2000" b="1" i="1">
                <a:solidFill>
                  <a:schemeClr val="tx2"/>
                </a:solidFill>
                <a:ea typeface="新細明體" charset="-12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2667000"/>
            <a:ext cx="6400800" cy="942975"/>
          </a:xfr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362200"/>
            <a:ext cx="5791200" cy="304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按一下以編輯母片副標題樣式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63D678-62F5-4838-AA6B-09AA5C683CD2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22030E8-670B-40DA-ABD4-3252873996C8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77025" y="503238"/>
            <a:ext cx="2047875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33400" y="503238"/>
            <a:ext cx="5991225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985C5B-6764-4B8C-9792-F3D3C65EAEAF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E2E7E45-487F-4DDE-910F-68D9DE53A30E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503238"/>
            <a:ext cx="7086600" cy="48736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533400" y="1295400"/>
            <a:ext cx="8191500" cy="5105400"/>
          </a:xfrm>
        </p:spPr>
        <p:txBody>
          <a:bodyPr/>
          <a:lstStyle/>
          <a:p>
            <a:r>
              <a:rPr lang="zh-TW" altLang="en-US" smtClean="0"/>
              <a:t>按一下圖示以新增表格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6553200" y="6505575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4191000" y="6505575"/>
            <a:ext cx="838200" cy="261938"/>
          </a:xfrm>
        </p:spPr>
        <p:txBody>
          <a:bodyPr/>
          <a:lstStyle>
            <a:lvl1pPr>
              <a:defRPr/>
            </a:lvl1pPr>
          </a:lstStyle>
          <a:p>
            <a:fld id="{24392201-C2C6-4035-B932-24551C05B6EA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>
          <a:xfrm>
            <a:off x="381000" y="6505575"/>
            <a:ext cx="1905000" cy="261938"/>
          </a:xfrm>
        </p:spPr>
        <p:txBody>
          <a:bodyPr/>
          <a:lstStyle>
            <a:lvl1pPr>
              <a:defRPr/>
            </a:lvl1pPr>
          </a:lstStyle>
          <a:p>
            <a:fld id="{2C6E7ACE-3981-4378-ACE5-50303E29C61C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標題及圖表或組織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SmartArt 版面配置區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2EADF63-F8E9-4D44-B8B4-3B3B8DFF4F5C}" type="datetime1">
              <a:rPr lang="zh-TW" altLang="en-US" smtClean="0"/>
              <a:pPr/>
              <a:t>2011/10/17</a:t>
            </a:fld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C323974-A086-4B61-A87E-3BDAC025B87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B6BB23-771B-4068-9BA9-C9AA12AFA051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298E827-87C5-4B2D-818E-B89F267401B6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F347E9-DF4B-4E71-8622-EB421C2961AE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3CED389-78ED-481F-9CA7-5F38B0241457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1955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05350" y="1295400"/>
            <a:ext cx="401955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05BCCC-8806-4857-9E72-C7C29FD90B45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D2385779-5574-4528-A7D0-530E6424B156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6AFA0BB-5DDB-4759-A062-2643CADC2EDD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9" name="日期版面配置區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6E6E882-A9CC-458E-8C97-DEEFD3A1EB6E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E570D8-FD81-43C7-82CF-030B7C1BDAB2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D975F8F-9DBB-433E-91F3-21D7CF0C1A57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68A5CF-A185-4846-AEF0-5BD19BE8F921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35236334-5EB2-4058-8B0D-5D5656568AD5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6A4EC3-3DC4-4E4A-8ECB-D2BEB8726693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AB1ED75-29E0-4BFD-8013-EF2642BE2860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4E4DD3-FAF1-4E12-899E-A64F722E878A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7CEECB3-DE1F-4E9A-910E-C254806A4574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915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553200" y="650557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ea typeface="新細明體" charset="-120"/>
              </a:defRPr>
            </a:lvl1pPr>
          </a:lstStyle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05575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新細明體" charset="-120"/>
              </a:defRPr>
            </a:lvl1pPr>
          </a:lstStyle>
          <a:p>
            <a:fld id="{7D2BA09F-8DB5-46A7-8649-30B69EF259C0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990600" y="503238"/>
            <a:ext cx="70866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05575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新細明體" charset="-120"/>
              </a:defRPr>
            </a:lvl1pPr>
          </a:lstStyle>
          <a:p>
            <a:fld id="{9DF5AA26-EC3B-4D82-A1BA-243D26A93341}" type="datetime1">
              <a:rPr lang="zh-TW" altLang="en-US" smtClean="0"/>
              <a:pPr/>
              <a:t>2011/10/17</a:t>
            </a:fld>
            <a:endParaRPr lang="en-US" altLang="zh-TW"/>
          </a:p>
        </p:txBody>
      </p:sp>
      <p:pic>
        <p:nvPicPr>
          <p:cNvPr id="1125" name="Picture 101" descr="arrow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8077200" y="457200"/>
            <a:ext cx="609600" cy="6096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hf sldNum="0" hd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138" y="6429396"/>
            <a:ext cx="1995506" cy="330179"/>
          </a:xfrm>
        </p:spPr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 dirty="0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57290" y="4357694"/>
            <a:ext cx="5929354" cy="1357322"/>
          </a:xfrm>
        </p:spPr>
        <p:txBody>
          <a:bodyPr/>
          <a:lstStyle/>
          <a:p>
            <a:r>
              <a:rPr lang="zh-TW" altLang="en-US" sz="2800" dirty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國立臺南大學體育</a:t>
            </a:r>
            <a:r>
              <a:rPr lang="zh-TW" altLang="en-US" sz="2800" dirty="0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系  劉 仙 湧</a:t>
            </a:r>
            <a:endParaRPr lang="en-US" altLang="zh-TW" sz="2800" dirty="0">
              <a:ea typeface="新細明體" charset="-120"/>
            </a:endParaRPr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214414" y="2714620"/>
            <a:ext cx="6000792" cy="928694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zh-TW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運動行為習慣與鑑賞</a:t>
            </a:r>
            <a:endParaRPr lang="en-US" altLang="zh-TW" sz="4800" b="1" dirty="0">
              <a:solidFill>
                <a:srgbClr val="FFFF00"/>
              </a:solidFill>
              <a:ea typeface="新細明體" charset="-120"/>
            </a:endParaRPr>
          </a:p>
        </p:txBody>
      </p:sp>
      <p:pic>
        <p:nvPicPr>
          <p:cNvPr id="6" name="Picture 2" descr="L:\Liu's Documents\photography\南大logo標誌單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929306"/>
            <a:ext cx="1071570" cy="928694"/>
          </a:xfrm>
          <a:prstGeom prst="rect">
            <a:avLst/>
          </a:prstGeom>
          <a:noFill/>
        </p:spPr>
      </p:pic>
      <p:sp>
        <p:nvSpPr>
          <p:cNvPr id="7" name="日期版面配置區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B727805-0FCF-4646-A6B2-3CF16044E5B0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714876" y="6515100"/>
            <a:ext cx="2416174" cy="342900"/>
          </a:xfrm>
        </p:spPr>
        <p:txBody>
          <a:bodyPr/>
          <a:lstStyle/>
          <a:p>
            <a:r>
              <a:rPr lang="en-US" altLang="zh-TW" sz="1200" dirty="0" smtClean="0"/>
              <a:t>National University of Tainan</a:t>
            </a:r>
            <a:endParaRPr lang="en-US" altLang="zh-TW" sz="1200" dirty="0"/>
          </a:p>
        </p:txBody>
      </p:sp>
      <p:sp>
        <p:nvSpPr>
          <p:cNvPr id="59395" name="WordArt 3"/>
          <p:cNvSpPr>
            <a:spLocks noChangeArrowheads="1" noChangeShapeType="1" noTextEdit="1"/>
          </p:cNvSpPr>
          <p:nvPr/>
        </p:nvSpPr>
        <p:spPr bwMode="gray">
          <a:xfrm>
            <a:off x="642910" y="2357430"/>
            <a:ext cx="7143800" cy="171451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3261"/>
              </a:avLst>
            </a:prstTxWarp>
          </a:bodyPr>
          <a:lstStyle/>
          <a:p>
            <a:pPr algn="ctr"/>
            <a:r>
              <a:rPr lang="en-US" altLang="zh-TW" sz="54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Verdana"/>
              </a:rPr>
              <a:t>Thank </a:t>
            </a:r>
            <a:r>
              <a:rPr lang="en-US" altLang="zh-TW" sz="54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Verdana"/>
              </a:rPr>
              <a:t>You</a:t>
            </a:r>
            <a:r>
              <a:rPr lang="zh-TW" altLang="en-US" sz="54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Verdana"/>
              </a:rPr>
              <a:t> </a:t>
            </a:r>
            <a:r>
              <a:rPr lang="en-US" altLang="zh-TW" sz="54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Verdana"/>
              </a:rPr>
              <a:t>for Listening </a:t>
            </a:r>
            <a:r>
              <a:rPr lang="en-US" altLang="zh-TW" sz="5400" b="1" kern="10" dirty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tx2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atin typeface="Verdana"/>
              </a:rPr>
              <a:t>!</a:t>
            </a:r>
            <a:endParaRPr lang="zh-TW" altLang="en-US" sz="54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tx2"/>
                  </a:gs>
                  <a:gs pos="100000">
                    <a:schemeClr val="accent1"/>
                  </a:gs>
                </a:gsLst>
                <a:lin ang="5400000" scaled="1"/>
              </a:gradFill>
              <a:latin typeface="Verdana"/>
            </a:endParaRPr>
          </a:p>
        </p:txBody>
      </p:sp>
      <p:pic>
        <p:nvPicPr>
          <p:cNvPr id="7" name="Picture 2" descr="L:\Liu's Documents\photography\南大logo標誌單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5929306"/>
            <a:ext cx="1071570" cy="928694"/>
          </a:xfrm>
          <a:prstGeom prst="rect">
            <a:avLst/>
          </a:prstGeom>
          <a:noFill/>
        </p:spPr>
      </p:pic>
      <p:sp>
        <p:nvSpPr>
          <p:cNvPr id="8" name="日期版面配置區 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E02261A-1E35-4BC1-ACD2-D52D2796A796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8596" y="1928802"/>
            <a:ext cx="8286808" cy="4214842"/>
          </a:xfrm>
        </p:spPr>
        <p:txBody>
          <a:bodyPr/>
          <a:lstStyle/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你動了嗎？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運動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210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endParaRPr lang="en-US" altLang="zh-TW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言教身教？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反躬自省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endParaRPr lang="en-US" altLang="zh-TW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知易行難？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五育並重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運動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健康？    </a:t>
            </a:r>
            <a:endParaRPr lang="en-US" altLang="zh-TW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  <a:p>
            <a:pPr marL="533400" indent="-533400" algn="ctr">
              <a:spcBef>
                <a:spcPct val="35000"/>
              </a:spcBef>
              <a:buNone/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              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 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「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要活得好，就要動得當</a:t>
            </a: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」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—</a:t>
            </a:r>
          </a:p>
          <a:p>
            <a:pPr marL="533400" indent="-533400" algn="r">
              <a:spcBef>
                <a:spcPct val="35000"/>
              </a:spcBef>
              <a:buNone/>
            </a:pPr>
            <a:r>
              <a:rPr lang="zh-TW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成大精神科</a:t>
            </a:r>
            <a:r>
              <a:rPr lang="zh-TW" altLang="en-US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醫師楊延光，</a:t>
            </a:r>
            <a:r>
              <a:rPr lang="en-US" altLang="zh-TW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ea"/>
              </a:rPr>
              <a:t>2011, 10, 17</a:t>
            </a:r>
            <a:endParaRPr lang="zh-TW" altLang="en-US" sz="1800" dirty="0">
              <a:effectLst>
                <a:outerShdw blurRad="38100" dist="38100" dir="2700000" algn="tl">
                  <a:srgbClr val="C0C0C0"/>
                </a:outerShdw>
              </a:effectLst>
              <a:latin typeface="+mn-ea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857224" y="428604"/>
            <a:ext cx="676910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zh-TW" altLang="en-US" sz="45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運動行為習慣</a:t>
            </a:r>
            <a:endParaRPr lang="zh-TW" altLang="en-US" sz="45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00FE1349-4A19-4A7A-9789-F2B10331834B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type="title"/>
          </p:nvPr>
        </p:nvSpPr>
        <p:spPr>
          <a:xfrm>
            <a:off x="1357290" y="500042"/>
            <a:ext cx="5429287" cy="841396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zh-TW" altLang="en-US" sz="42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健康與體育</a:t>
            </a:r>
            <a:r>
              <a:rPr lang="zh-TW" altLang="en-US" sz="4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教學內涵</a:t>
            </a:r>
            <a:endParaRPr lang="en-US" altLang="zh-TW" sz="48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92165" name="AutoShape 5"/>
          <p:cNvSpPr>
            <a:spLocks noChangeArrowheads="1"/>
          </p:cNvSpPr>
          <p:nvPr/>
        </p:nvSpPr>
        <p:spPr bwMode="auto">
          <a:xfrm>
            <a:off x="3092450" y="1557338"/>
            <a:ext cx="2770188" cy="1881187"/>
          </a:xfrm>
          <a:prstGeom prst="pentagon">
            <a:avLst/>
          </a:prstGeom>
          <a:solidFill>
            <a:srgbClr val="FF6600"/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effectLst/>
                <a:ea typeface="微軟正黑體" pitchFamily="34" charset="-120"/>
              </a:rPr>
              <a:t>體育</a:t>
            </a:r>
            <a:endParaRPr lang="zh-TW" altLang="en-US" sz="3200" b="1" dirty="0">
              <a:solidFill>
                <a:schemeClr val="bg1"/>
              </a:solidFill>
              <a:effectLst/>
              <a:ea typeface="微軟正黑體" pitchFamily="34" charset="-120"/>
            </a:endParaRPr>
          </a:p>
          <a:p>
            <a:pPr algn="ctr"/>
            <a:r>
              <a:rPr lang="zh-TW" altLang="en-US" sz="3200" b="1" dirty="0">
                <a:solidFill>
                  <a:schemeClr val="bg1"/>
                </a:solidFill>
                <a:effectLst/>
                <a:ea typeface="微軟正黑體" pitchFamily="34" charset="-120"/>
              </a:rPr>
              <a:t>十大類別</a:t>
            </a:r>
          </a:p>
        </p:txBody>
      </p:sp>
      <p:sp>
        <p:nvSpPr>
          <p:cNvPr id="92166" name="AutoShape 6"/>
          <p:cNvSpPr>
            <a:spLocks noChangeArrowheads="1"/>
          </p:cNvSpPr>
          <p:nvPr/>
        </p:nvSpPr>
        <p:spPr bwMode="auto">
          <a:xfrm>
            <a:off x="1741488" y="4581525"/>
            <a:ext cx="2771775" cy="1881188"/>
          </a:xfrm>
          <a:prstGeom prst="pentagon">
            <a:avLst/>
          </a:prstGeom>
          <a:solidFill>
            <a:srgbClr val="FF6600"/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latinLnBrk="1"/>
            <a:r>
              <a:rPr lang="zh-TW" altLang="en-US" sz="3200" b="1" dirty="0">
                <a:solidFill>
                  <a:schemeClr val="bg1"/>
                </a:solidFill>
                <a:effectLst/>
                <a:ea typeface="微軟正黑體" pitchFamily="34" charset="-120"/>
              </a:rPr>
              <a:t>運動技能</a:t>
            </a:r>
          </a:p>
          <a:p>
            <a:pPr algn="ctr" latinLnBrk="1"/>
            <a:r>
              <a:rPr lang="zh-TW" altLang="en-US" sz="3200" b="1" dirty="0" smtClean="0">
                <a:solidFill>
                  <a:schemeClr val="bg1"/>
                </a:solidFill>
                <a:effectLst/>
                <a:ea typeface="微軟正黑體" pitchFamily="34" charset="-120"/>
              </a:rPr>
              <a:t>遊戲體能</a:t>
            </a:r>
            <a:endParaRPr lang="zh-TW" altLang="en-US" sz="3200" b="1" dirty="0">
              <a:solidFill>
                <a:schemeClr val="bg1"/>
              </a:solidFill>
              <a:effectLst/>
              <a:ea typeface="微軟正黑體" pitchFamily="34" charset="-120"/>
            </a:endParaRPr>
          </a:p>
        </p:txBody>
      </p:sp>
      <p:sp>
        <p:nvSpPr>
          <p:cNvPr id="92167" name="AutoShape 7"/>
          <p:cNvSpPr>
            <a:spLocks noChangeArrowheads="1"/>
          </p:cNvSpPr>
          <p:nvPr/>
        </p:nvSpPr>
        <p:spPr bwMode="auto">
          <a:xfrm>
            <a:off x="4478338" y="4572000"/>
            <a:ext cx="2770187" cy="1881188"/>
          </a:xfrm>
          <a:prstGeom prst="pentagon">
            <a:avLst/>
          </a:prstGeom>
          <a:solidFill>
            <a:schemeClr val="tx1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latinLnBrk="1"/>
            <a:r>
              <a:rPr lang="zh-TW" altLang="en-US" sz="3200" b="1" dirty="0">
                <a:solidFill>
                  <a:srgbClr val="92D050"/>
                </a:solidFill>
                <a:ea typeface="微軟正黑體" pitchFamily="34" charset="-120"/>
              </a:rPr>
              <a:t>運動</a:t>
            </a:r>
            <a:r>
              <a:rPr lang="zh-TW" altLang="en-US" sz="3200" b="1" dirty="0" smtClean="0">
                <a:solidFill>
                  <a:srgbClr val="92D050"/>
                </a:solidFill>
                <a:effectLst/>
                <a:ea typeface="微軟正黑體" pitchFamily="34" charset="-120"/>
              </a:rPr>
              <a:t>鑑賞</a:t>
            </a:r>
            <a:endParaRPr lang="zh-TW" altLang="en-US" sz="3200" b="1" dirty="0">
              <a:solidFill>
                <a:srgbClr val="92D050"/>
              </a:solidFill>
              <a:effectLst/>
              <a:ea typeface="微軟正黑體" pitchFamily="34" charset="-120"/>
            </a:endParaRPr>
          </a:p>
        </p:txBody>
      </p:sp>
      <p:sp>
        <p:nvSpPr>
          <p:cNvPr id="92168" name="AutoShape 8"/>
          <p:cNvSpPr>
            <a:spLocks noChangeArrowheads="1"/>
          </p:cNvSpPr>
          <p:nvPr/>
        </p:nvSpPr>
        <p:spPr bwMode="auto">
          <a:xfrm>
            <a:off x="900113" y="2709863"/>
            <a:ext cx="2770187" cy="1881187"/>
          </a:xfrm>
          <a:prstGeom prst="pentagon">
            <a:avLst/>
          </a:prstGeom>
          <a:solidFill>
            <a:srgbClr val="FF6600"/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 dirty="0" smtClean="0">
                <a:solidFill>
                  <a:schemeClr val="bg1"/>
                </a:solidFill>
                <a:effectLst/>
                <a:ea typeface="微軟正黑體" pitchFamily="34" charset="-120"/>
              </a:rPr>
              <a:t>健教</a:t>
            </a:r>
            <a:endParaRPr lang="zh-TW" altLang="en-US" sz="3200" b="1" dirty="0">
              <a:solidFill>
                <a:schemeClr val="bg1"/>
              </a:solidFill>
              <a:effectLst/>
              <a:ea typeface="微軟正黑體" pitchFamily="34" charset="-120"/>
            </a:endParaRPr>
          </a:p>
          <a:p>
            <a:pPr algn="ctr"/>
            <a:r>
              <a:rPr lang="zh-TW" altLang="en-US" sz="3200" b="1" dirty="0">
                <a:solidFill>
                  <a:schemeClr val="bg1"/>
                </a:solidFill>
                <a:effectLst/>
                <a:ea typeface="微軟正黑體" pitchFamily="34" charset="-120"/>
              </a:rPr>
              <a:t>十大部分</a:t>
            </a:r>
          </a:p>
        </p:txBody>
      </p:sp>
      <p:sp>
        <p:nvSpPr>
          <p:cNvPr id="92169" name="AutoShape 9"/>
          <p:cNvSpPr>
            <a:spLocks noChangeArrowheads="1"/>
          </p:cNvSpPr>
          <p:nvPr/>
        </p:nvSpPr>
        <p:spPr bwMode="auto">
          <a:xfrm>
            <a:off x="5310188" y="2709863"/>
            <a:ext cx="2770187" cy="1881187"/>
          </a:xfrm>
          <a:prstGeom prst="pentagon">
            <a:avLst/>
          </a:prstGeom>
          <a:solidFill>
            <a:srgbClr val="FF6600"/>
          </a:solidFill>
          <a:ln w="571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 dirty="0">
                <a:solidFill>
                  <a:schemeClr val="bg1"/>
                </a:solidFill>
                <a:effectLst/>
                <a:ea typeface="微軟正黑體" pitchFamily="34" charset="-120"/>
              </a:rPr>
              <a:t>融入</a:t>
            </a:r>
          </a:p>
          <a:p>
            <a:pPr algn="ctr"/>
            <a:r>
              <a:rPr lang="zh-TW" altLang="en-US" sz="3200" b="1" dirty="0">
                <a:solidFill>
                  <a:schemeClr val="bg1"/>
                </a:solidFill>
                <a:effectLst/>
                <a:ea typeface="微軟正黑體" pitchFamily="34" charset="-120"/>
              </a:rPr>
              <a:t>生活技能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419475" y="3722688"/>
            <a:ext cx="22320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15000"/>
              </a:spcBef>
            </a:pPr>
            <a:r>
              <a:rPr lang="zh-TW" altLang="en-US" sz="30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健康與體育</a:t>
            </a:r>
          </a:p>
          <a:p>
            <a:pPr algn="ctr">
              <a:spcBef>
                <a:spcPct val="15000"/>
              </a:spcBef>
            </a:pPr>
            <a:r>
              <a:rPr lang="zh-TW" altLang="en-US" sz="3000" b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教學內涵</a:t>
            </a:r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8ACC1745-231C-47D5-863F-7690674196C1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 animBg="1"/>
      <p:bldP spid="92166" grpId="0" animBg="1"/>
      <p:bldP spid="92167" grpId="0" animBg="1"/>
      <p:bldP spid="92168" grpId="0" animBg="1"/>
      <p:bldP spid="92169" grpId="0" animBg="1"/>
      <p:bldP spid="921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00100" y="1857364"/>
            <a:ext cx="7643866" cy="4286280"/>
          </a:xfrm>
        </p:spPr>
        <p:txBody>
          <a:bodyPr/>
          <a:lstStyle/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外行看熱鬧、內行看門道</a:t>
            </a:r>
            <a:endParaRPr lang="en-US" altLang="zh-TW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  <a:p>
            <a:pPr marL="533400" indent="-533400" algn="ctr">
              <a:spcBef>
                <a:spcPct val="35000"/>
              </a:spcBef>
              <a:buNone/>
            </a:pP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運動</a:t>
            </a:r>
            <a:r>
              <a:rPr lang="zh-TW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鑑賞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叢書 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沒有知識常識、就常看電視</a:t>
            </a:r>
            <a:endParaRPr lang="en-US" altLang="zh-TW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  <a:p>
            <a:pPr marL="533400" indent="-533400" algn="ctr">
              <a:spcBef>
                <a:spcPct val="35000"/>
              </a:spcBef>
              <a:buNone/>
            </a:pP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緯來、衛視、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ESPN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</a:p>
          <a:p>
            <a:pPr marL="533400" indent="-533400">
              <a:spcBef>
                <a:spcPct val="35000"/>
              </a:spcBef>
              <a:buBlip>
                <a:blip r:embed="rId3"/>
              </a:buBlip>
            </a:pPr>
            <a:r>
              <a:rPr lang="zh-TW" alt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不會跟人競賽、就跟自己比賽</a:t>
            </a:r>
            <a:endParaRPr lang="en-US" altLang="zh-TW" sz="32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  <a:p>
            <a:pPr marL="533400" indent="-533400" algn="ctr">
              <a:spcBef>
                <a:spcPct val="35000"/>
              </a:spcBef>
              <a:buNone/>
            </a:pP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王永慶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61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歲、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5000 m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、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29' 07"</a:t>
            </a:r>
            <a:r>
              <a:rPr lang="zh-TW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 </a:t>
            </a:r>
            <a:r>
              <a:rPr lang="en-US" altLang="zh-TW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—</a:t>
            </a:r>
            <a:endParaRPr lang="en-US" altLang="zh-TW" sz="1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  <a:p>
            <a:pPr marL="533400" indent="-533400" algn="r">
              <a:spcBef>
                <a:spcPct val="35000"/>
              </a:spcBef>
              <a:buNone/>
            </a:pPr>
            <a:r>
              <a:rPr lang="en-US" altLang="zh-TW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新細明體"/>
                <a:ea typeface="新細明體"/>
              </a:rPr>
              <a:t>1978, 11, 12 </a:t>
            </a:r>
            <a:endParaRPr lang="en-US" altLang="zh-TW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新細明體"/>
              <a:ea typeface="新細明體"/>
            </a:endParaRP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857224" y="428604"/>
            <a:ext cx="676910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zh-TW" altLang="en-US" sz="45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運動鑑賞</a:t>
            </a:r>
            <a:endParaRPr lang="zh-TW" altLang="en-US" sz="45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AC58C51-2BA4-4739-9C77-20EFAAECC3B6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751" y="1500175"/>
            <a:ext cx="8032778" cy="4881576"/>
          </a:xfrm>
        </p:spPr>
        <p:txBody>
          <a:bodyPr/>
          <a:lstStyle/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促進運動觀賞知能與實踐運動觀賞行為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提升運動欣賞涵養及審美判斷基本能力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認識世界各層級之運動賽會歷史與文化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培養學生對運動技術、規則等方面知能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瞭解運動文化、個體與社會互動之影響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探索運動中多元文化之特色應用於生活</a:t>
            </a:r>
          </a:p>
          <a:p>
            <a:pPr marL="533400" indent="-533400">
              <a:spcBef>
                <a:spcPct val="35000"/>
              </a:spcBef>
              <a:buFontTx/>
              <a:buBlip>
                <a:blip r:embed="rId3"/>
              </a:buBlip>
            </a:pPr>
            <a:r>
              <a:rPr lang="zh-TW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透過運動與環境互動瞭解尊重自然生態</a:t>
            </a:r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857224" y="285728"/>
            <a:ext cx="67691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zh-TW" altLang="en-US" sz="45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運動鑑賞</a:t>
            </a:r>
            <a:r>
              <a:rPr lang="zh-TW" altLang="en-US" sz="45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教學目標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549808D0-0B9B-4864-AA06-A739022B1795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ChangeArrowheads="1"/>
          </p:cNvSpPr>
          <p:nvPr/>
        </p:nvSpPr>
        <p:spPr bwMode="auto">
          <a:xfrm>
            <a:off x="928662" y="500042"/>
            <a:ext cx="67691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zh-TW" altLang="en-US" sz="4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網路資源</a:t>
            </a:r>
            <a:r>
              <a:rPr lang="zh-TW" altLang="en-US" sz="4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轉化運動鑑賞教學</a:t>
            </a:r>
            <a:endParaRPr lang="zh-TW" altLang="en-US" sz="4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428728" y="1989138"/>
            <a:ext cx="6383360" cy="4319587"/>
            <a:chOff x="884" y="1162"/>
            <a:chExt cx="4037" cy="2721"/>
          </a:xfrm>
        </p:grpSpPr>
        <p:sp>
          <p:nvSpPr>
            <p:cNvPr id="217092" name="_s1028"/>
            <p:cNvSpPr>
              <a:spLocks noChangeArrowheads="1" noTextEdit="1"/>
            </p:cNvSpPr>
            <p:nvPr/>
          </p:nvSpPr>
          <p:spPr bwMode="auto">
            <a:xfrm>
              <a:off x="1245" y="1162"/>
              <a:ext cx="3106" cy="2014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zh-TW" altLang="en-US"/>
            </a:p>
          </p:txBody>
        </p:sp>
        <p:sp>
          <p:nvSpPr>
            <p:cNvPr id="217093" name="_s1029"/>
            <p:cNvSpPr>
              <a:spLocks noChangeArrowheads="1" noTextEdit="1"/>
            </p:cNvSpPr>
            <p:nvPr/>
          </p:nvSpPr>
          <p:spPr bwMode="auto">
            <a:xfrm rot="7200000">
              <a:off x="2191" y="1149"/>
              <a:ext cx="1834" cy="3038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zh-TW" altLang="en-US"/>
            </a:p>
          </p:txBody>
        </p:sp>
        <p:sp>
          <p:nvSpPr>
            <p:cNvPr id="217094" name="_s1030"/>
            <p:cNvSpPr>
              <a:spLocks noChangeArrowheads="1" noTextEdit="1"/>
            </p:cNvSpPr>
            <p:nvPr/>
          </p:nvSpPr>
          <p:spPr bwMode="auto">
            <a:xfrm rot="14400000">
              <a:off x="1303" y="1129"/>
              <a:ext cx="2216" cy="3053"/>
            </a:xfrm>
            <a:custGeom>
              <a:avLst/>
              <a:gdLst>
                <a:gd name="G0" fmla="+- -5242880 0 0"/>
                <a:gd name="G1" fmla="+- -8519680 0 0"/>
                <a:gd name="G2" fmla="+- -5242880 0 -8519680"/>
                <a:gd name="G3" fmla="+- 10800 0 0"/>
                <a:gd name="G4" fmla="+- 0 0 -52428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7200 0 0"/>
                <a:gd name="G9" fmla="+- 0 0 -8519680"/>
                <a:gd name="G10" fmla="+- 7200 0 2700"/>
                <a:gd name="G11" fmla="cos G10 -5242880"/>
                <a:gd name="G12" fmla="sin G10 -5242880"/>
                <a:gd name="G13" fmla="cos 13500 -5242880"/>
                <a:gd name="G14" fmla="sin 13500 -5242880"/>
                <a:gd name="G15" fmla="+- G11 10800 0"/>
                <a:gd name="G16" fmla="+- G12 10800 0"/>
                <a:gd name="G17" fmla="+- G13 10800 0"/>
                <a:gd name="G18" fmla="+- G14 10800 0"/>
                <a:gd name="G19" fmla="*/ 7200 1 2"/>
                <a:gd name="G20" fmla="+- G19 5400 0"/>
                <a:gd name="G21" fmla="cos G20 -5242880"/>
                <a:gd name="G22" fmla="sin G20 -5242880"/>
                <a:gd name="G23" fmla="+- G21 10800 0"/>
                <a:gd name="G24" fmla="+- G12 G23 G22"/>
                <a:gd name="G25" fmla="+- G22 G23 G11"/>
                <a:gd name="G26" fmla="cos 10800 -5242880"/>
                <a:gd name="G27" fmla="sin 10800 -5242880"/>
                <a:gd name="G28" fmla="cos 7200 -5242880"/>
                <a:gd name="G29" fmla="sin 7200 -52428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8519680"/>
                <a:gd name="G36" fmla="sin G34 -8519680"/>
                <a:gd name="G37" fmla="+/ -8519680 -52428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7200 G39"/>
                <a:gd name="G43" fmla="sin 72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8004 w 21600"/>
                <a:gd name="T5" fmla="*/ 368 h 21600"/>
                <a:gd name="T6" fmla="*/ 5014 w 21600"/>
                <a:gd name="T7" fmla="*/ 3905 h 21600"/>
                <a:gd name="T8" fmla="*/ 8936 w 21600"/>
                <a:gd name="T9" fmla="*/ 3845 h 21600"/>
                <a:gd name="T10" fmla="*/ 13144 w 21600"/>
                <a:gd name="T11" fmla="*/ -2495 h 21600"/>
                <a:gd name="T12" fmla="*/ 16794 w 21600"/>
                <a:gd name="T13" fmla="*/ 2717 h 21600"/>
                <a:gd name="T14" fmla="*/ 11581 w 21600"/>
                <a:gd name="T15" fmla="*/ 6368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2050" y="3709"/>
                  </a:moveTo>
                  <a:cubicBezTo>
                    <a:pt x="11637" y="3636"/>
                    <a:pt x="11219" y="3600"/>
                    <a:pt x="10800" y="3600"/>
                  </a:cubicBezTo>
                  <a:cubicBezTo>
                    <a:pt x="9107" y="3599"/>
                    <a:pt x="7468" y="4196"/>
                    <a:pt x="6171" y="5284"/>
                  </a:cubicBezTo>
                  <a:lnTo>
                    <a:pt x="3857" y="2526"/>
                  </a:lnTo>
                  <a:cubicBezTo>
                    <a:pt x="5802" y="894"/>
                    <a:pt x="8260" y="-1"/>
                    <a:pt x="10800" y="0"/>
                  </a:cubicBezTo>
                  <a:cubicBezTo>
                    <a:pt x="11428" y="0"/>
                    <a:pt x="12056" y="54"/>
                    <a:pt x="12675" y="164"/>
                  </a:cubicBezTo>
                  <a:lnTo>
                    <a:pt x="13144" y="-2495"/>
                  </a:lnTo>
                  <a:lnTo>
                    <a:pt x="16794" y="2717"/>
                  </a:lnTo>
                  <a:lnTo>
                    <a:pt x="11581" y="6368"/>
                  </a:lnTo>
                  <a:lnTo>
                    <a:pt x="12050" y="3709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endParaRPr lang="zh-TW" altLang="en-US"/>
            </a:p>
          </p:txBody>
        </p:sp>
        <p:sp>
          <p:nvSpPr>
            <p:cNvPr id="217095" name="_s1031"/>
            <p:cNvSpPr>
              <a:spLocks noChangeArrowheads="1"/>
            </p:cNvSpPr>
            <p:nvPr/>
          </p:nvSpPr>
          <p:spPr bwMode="auto">
            <a:xfrm>
              <a:off x="3713" y="1714"/>
              <a:ext cx="1208" cy="8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zh-TW" altLang="en-US" sz="28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設定目標</a:t>
              </a:r>
              <a:endParaRPr lang="zh-TW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endParaRPr>
            </a:p>
            <a:p>
              <a:pPr algn="ctr"/>
              <a:r>
                <a:rPr lang="zh-TW" altLang="en-US" sz="28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能力</a:t>
              </a:r>
              <a:r>
                <a:rPr lang="zh-TW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指標</a:t>
              </a:r>
            </a:p>
          </p:txBody>
        </p:sp>
        <p:sp>
          <p:nvSpPr>
            <p:cNvPr id="217096" name="_s1032"/>
            <p:cNvSpPr>
              <a:spLocks noChangeArrowheads="1"/>
            </p:cNvSpPr>
            <p:nvPr/>
          </p:nvSpPr>
          <p:spPr bwMode="auto">
            <a:xfrm>
              <a:off x="2279" y="3206"/>
              <a:ext cx="1207" cy="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zh-TW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蒐集分析</a:t>
              </a:r>
            </a:p>
            <a:p>
              <a:pPr algn="ctr"/>
              <a:r>
                <a:rPr lang="zh-TW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網路資源</a:t>
              </a:r>
            </a:p>
          </p:txBody>
        </p:sp>
        <p:sp>
          <p:nvSpPr>
            <p:cNvPr id="217097" name="_s1033"/>
            <p:cNvSpPr>
              <a:spLocks noChangeArrowheads="1"/>
            </p:cNvSpPr>
            <p:nvPr/>
          </p:nvSpPr>
          <p:spPr bwMode="auto">
            <a:xfrm>
              <a:off x="1009" y="1896"/>
              <a:ext cx="1456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/>
            <a:lstStyle/>
            <a:p>
              <a:pPr algn="ctr"/>
              <a:r>
                <a:rPr lang="zh-TW" altLang="en-US" sz="2800" b="1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教學</a:t>
              </a:r>
              <a:r>
                <a:rPr lang="zh-TW" altLang="en-US" sz="2800" b="1" dirty="0"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設計</a:t>
              </a:r>
            </a:p>
          </p:txBody>
        </p:sp>
        <p:sp>
          <p:nvSpPr>
            <p:cNvPr id="217098" name="Text Box 10"/>
            <p:cNvSpPr txBox="1">
              <a:spLocks noChangeArrowheads="1"/>
            </p:cNvSpPr>
            <p:nvPr/>
          </p:nvSpPr>
          <p:spPr bwMode="auto">
            <a:xfrm>
              <a:off x="3786" y="1270"/>
              <a:ext cx="1044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30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步驟一</a:t>
              </a:r>
            </a:p>
          </p:txBody>
        </p:sp>
        <p:sp>
          <p:nvSpPr>
            <p:cNvPr id="217099" name="Text Box 11"/>
            <p:cNvSpPr txBox="1">
              <a:spLocks noChangeArrowheads="1"/>
            </p:cNvSpPr>
            <p:nvPr/>
          </p:nvSpPr>
          <p:spPr bwMode="auto">
            <a:xfrm>
              <a:off x="2380" y="2976"/>
              <a:ext cx="1044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30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步驟二</a:t>
              </a:r>
            </a:p>
          </p:txBody>
        </p:sp>
        <p:sp>
          <p:nvSpPr>
            <p:cNvPr id="217100" name="Text Box 12"/>
            <p:cNvSpPr txBox="1">
              <a:spLocks noChangeArrowheads="1"/>
            </p:cNvSpPr>
            <p:nvPr/>
          </p:nvSpPr>
          <p:spPr bwMode="auto">
            <a:xfrm>
              <a:off x="1065" y="1678"/>
              <a:ext cx="1044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zh-TW" altLang="en-US" sz="3000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ea typeface="微軟正黑體" pitchFamily="34" charset="-120"/>
                </a:rPr>
                <a:t>步驟三</a:t>
              </a:r>
            </a:p>
          </p:txBody>
        </p:sp>
      </p:grpSp>
      <p:sp>
        <p:nvSpPr>
          <p:cNvPr id="13" name="頁尾版面配置區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0313A-7F4B-4FFA-B4A7-CD94FABD8F27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OlympicQQ_Footbal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24" y="642918"/>
            <a:ext cx="3071834" cy="1928826"/>
          </a:xfrm>
          <a:prstGeom prst="rect">
            <a:avLst/>
          </a:prstGeom>
          <a:noFill/>
        </p:spPr>
      </p:pic>
      <p:sp>
        <p:nvSpPr>
          <p:cNvPr id="143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85786" y="4143381"/>
            <a:ext cx="7000924" cy="1285884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http://www.youtube.com/watch?v=YHXqHF96Uxk</a:t>
            </a:r>
          </a:p>
          <a:p>
            <a:pPr algn="l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http://www.youtube.com/watch?v=S5WPc8hIkz4</a:t>
            </a:r>
          </a:p>
          <a:p>
            <a:pPr algn="l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http://www.youtube.com/watch?v=6KZk9ACOvZQ</a:t>
            </a:r>
          </a:p>
          <a:p>
            <a:pPr algn="l">
              <a:lnSpc>
                <a:spcPct val="80000"/>
              </a:lnSpc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http://www.youtube.com/watch?v=KmL2DO8TQb8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14348" y="2643182"/>
            <a:ext cx="6643734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zh-TW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奇蹟的夏天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zh-TW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資料來源</a:t>
            </a:r>
            <a:r>
              <a:rPr lang="zh-TW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：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Y</a:t>
            </a:r>
            <a:r>
              <a:rPr lang="en-US" altLang="zh-TW" sz="36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outube</a:t>
            </a:r>
            <a:r>
              <a:rPr lang="zh-TW" alt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影音平台</a:t>
            </a:r>
            <a:endParaRPr lang="zh-TW" altLang="en-US" sz="360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6113EAC-80F1-4420-929F-DFCB5D0A90C2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3400" y="1785926"/>
            <a:ext cx="8191500" cy="461487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600" b="1" dirty="0" smtClean="0">
                <a:solidFill>
                  <a:srgbClr val="FF0000"/>
                </a:solidFill>
              </a:rPr>
              <a:t>體育鑑賞網路資源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—</a:t>
            </a:r>
            <a:r>
              <a:rPr lang="zh-TW" altLang="en-US" sz="36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「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奇蹟的夏天</a:t>
            </a:r>
            <a:r>
              <a:rPr lang="zh-TW" altLang="en-US" sz="3600" b="1" dirty="0" smtClean="0">
                <a:solidFill>
                  <a:srgbClr val="FF0000"/>
                </a:solidFill>
                <a:latin typeface="新細明體"/>
                <a:ea typeface="新細明體"/>
              </a:rPr>
              <a:t>」</a:t>
            </a:r>
            <a:endParaRPr lang="en-US" altLang="zh-TW" sz="3600" b="1" dirty="0" smtClean="0">
              <a:solidFill>
                <a:srgbClr val="FF0000"/>
              </a:solidFill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b="1" dirty="0" smtClean="0">
                <a:latin typeface="新細明體"/>
                <a:ea typeface="新細明體"/>
              </a:rPr>
              <a:t>      附件一</a:t>
            </a:r>
            <a:r>
              <a:rPr lang="zh-TW" altLang="en-US" b="1" dirty="0">
                <a:latin typeface="新細明體"/>
                <a:ea typeface="新細明體"/>
              </a:rPr>
              <a:t>：</a:t>
            </a:r>
            <a:r>
              <a:rPr lang="zh-TW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四十三</a:t>
            </a:r>
            <a:r>
              <a:rPr lang="zh-TW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屆金馬獎 最佳紀錄片</a:t>
            </a:r>
            <a:endParaRPr lang="en-US" altLang="zh-TW" b="1" dirty="0" smtClean="0">
              <a:solidFill>
                <a:srgbClr val="00B0F0"/>
              </a:solidFill>
              <a:latin typeface="新細明體"/>
              <a:ea typeface="新細明體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b="1" dirty="0" smtClean="0">
                <a:latin typeface="新細明體"/>
                <a:ea typeface="新細明體"/>
              </a:rPr>
              <a:t>      附件二：</a:t>
            </a:r>
            <a:r>
              <a:rPr lang="zh-TW" altLang="en-US" b="1" dirty="0" smtClean="0">
                <a:solidFill>
                  <a:srgbClr val="00B0F0"/>
                </a:solidFill>
                <a:latin typeface="新細明體"/>
                <a:ea typeface="新細明體"/>
              </a:rPr>
              <a:t> 劇情</a:t>
            </a:r>
            <a:r>
              <a:rPr lang="zh-TW" altLang="en-US" b="1" dirty="0" smtClean="0">
                <a:solidFill>
                  <a:srgbClr val="00B0F0"/>
                </a:solidFill>
              </a:rPr>
              <a:t>簡介</a:t>
            </a:r>
            <a:endParaRPr lang="en-US" altLang="zh-TW" b="1" dirty="0" smtClean="0">
              <a:solidFill>
                <a:srgbClr val="00B0F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600" b="1" dirty="0" smtClean="0">
                <a:solidFill>
                  <a:srgbClr val="FF0000"/>
                </a:solidFill>
              </a:rPr>
              <a:t>體育鑑賞微型教學設計範例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—</a:t>
            </a: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sz="2400" b="1" dirty="0" smtClean="0">
                <a:latin typeface="新細明體"/>
                <a:ea typeface="新細明體"/>
              </a:rPr>
              <a:t>            附件三與四：  </a:t>
            </a:r>
            <a:r>
              <a:rPr lang="zh-TW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高雄市</a:t>
            </a:r>
            <a:r>
              <a:rPr lang="zh-TW" sz="24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佛公國</a:t>
            </a:r>
            <a:r>
              <a:rPr lang="zh-TW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小</a:t>
            </a:r>
            <a:r>
              <a:rPr lang="zh-TW" altLang="en-US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張其洲主任、</a:t>
            </a:r>
            <a:endParaRPr lang="en-US" altLang="zh-TW" sz="2400" b="1" dirty="0" smtClean="0">
              <a:solidFill>
                <a:srgbClr val="00B0F0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                                  </a:t>
            </a:r>
            <a:r>
              <a:rPr lang="zh-TW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高雄市</a:t>
            </a:r>
            <a:r>
              <a:rPr lang="zh-TW" sz="24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福康</a:t>
            </a:r>
            <a:r>
              <a:rPr lang="zh-TW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國小</a:t>
            </a:r>
            <a:r>
              <a:rPr lang="zh-TW" sz="2400" b="1" dirty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申芝</a:t>
            </a:r>
            <a:r>
              <a:rPr lang="zh-TW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韻</a:t>
            </a:r>
            <a:r>
              <a:rPr lang="zh-TW" altLang="en-US" sz="24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老師</a:t>
            </a:r>
            <a:endParaRPr lang="zh-TW" altLang="en-US" sz="2400" b="1" dirty="0">
              <a:solidFill>
                <a:srgbClr val="00B0F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gray">
          <a:xfrm>
            <a:off x="428596" y="714356"/>
            <a:ext cx="671517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新細明體" charset="-120"/>
                <a:cs typeface="+mj-cs"/>
              </a:rPr>
              <a:t>運動鑑賞教學設計示例</a:t>
            </a:r>
            <a:endParaRPr kumimoji="0" lang="en-US" altLang="zh-TW" sz="3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新細明體" charset="-120"/>
              <a:cs typeface="+mj-cs"/>
            </a:endParaRP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591BB23-0A49-4A7E-9554-328A792CAEA2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57224" y="2285992"/>
            <a:ext cx="7000924" cy="350046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200" b="1" dirty="0" smtClean="0">
                <a:solidFill>
                  <a:srgbClr val="3333FF"/>
                </a:solidFill>
              </a:rPr>
              <a:t> 英雄出少年</a:t>
            </a:r>
            <a:r>
              <a:rPr lang="en-US" altLang="zh-TW" sz="3200" b="1" dirty="0" smtClean="0">
                <a:solidFill>
                  <a:srgbClr val="3333FF"/>
                </a:solidFill>
              </a:rPr>
              <a:t>—</a:t>
            </a:r>
            <a:r>
              <a:rPr lang="zh-TW" altLang="en-US" sz="3200" b="1" dirty="0" smtClean="0">
                <a:solidFill>
                  <a:srgbClr val="3333FF"/>
                </a:solidFill>
                <a:latin typeface="新細明體"/>
                <a:ea typeface="新細明體"/>
              </a:rPr>
              <a:t>「完美溜冰」</a:t>
            </a:r>
            <a:endParaRPr lang="en-US" altLang="zh-TW" sz="3200" b="1" dirty="0" smtClean="0">
              <a:solidFill>
                <a:srgbClr val="3333FF"/>
              </a:solidFill>
              <a:latin typeface="新細明體"/>
              <a:ea typeface="新細明體"/>
            </a:endParaRPr>
          </a:p>
          <a:p>
            <a:pPr lvl="2"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sz="3200" b="1" dirty="0" smtClean="0">
                <a:solidFill>
                  <a:srgbClr val="FF0000"/>
                </a:solidFill>
              </a:rPr>
              <a:t>    </a:t>
            </a:r>
            <a:r>
              <a:rPr lang="zh-TW" altLang="en-US" b="1" dirty="0" smtClean="0">
                <a:solidFill>
                  <a:srgbClr val="FF0000"/>
                </a:solidFill>
              </a:rPr>
              <a:t>競技取向式追求自我實現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en-US" sz="3200" b="1" dirty="0" smtClean="0">
                <a:solidFill>
                  <a:srgbClr val="3333FF"/>
                </a:solidFill>
              </a:rPr>
              <a:t> 青少年次級文化</a:t>
            </a:r>
            <a:r>
              <a:rPr lang="en-US" altLang="zh-TW" sz="3200" b="1" dirty="0" smtClean="0">
                <a:solidFill>
                  <a:srgbClr val="3333FF"/>
                </a:solidFill>
              </a:rPr>
              <a:t>—</a:t>
            </a:r>
            <a:r>
              <a:rPr lang="zh-TW" altLang="en-US" sz="3200" b="1" dirty="0" smtClean="0">
                <a:solidFill>
                  <a:srgbClr val="3333FF"/>
                </a:solidFill>
                <a:latin typeface="新細明體"/>
                <a:ea typeface="新細明體"/>
              </a:rPr>
              <a:t>「足球街舞」</a:t>
            </a:r>
            <a:endParaRPr lang="en-US" altLang="zh-TW" sz="3200" b="1" dirty="0" smtClean="0">
              <a:solidFill>
                <a:srgbClr val="3333FF"/>
              </a:solidFill>
            </a:endParaRPr>
          </a:p>
          <a:p>
            <a:pPr lvl="3">
              <a:lnSpc>
                <a:spcPct val="150000"/>
              </a:lnSpc>
              <a:spcBef>
                <a:spcPts val="0"/>
              </a:spcBef>
              <a:buNone/>
            </a:pPr>
            <a:r>
              <a:rPr lang="zh-TW" altLang="en-US" sz="2400" b="1" dirty="0" smtClean="0">
                <a:solidFill>
                  <a:srgbClr val="FF0000"/>
                </a:solidFill>
              </a:rPr>
              <a:t>娛樂取向式表現自我反叛</a:t>
            </a:r>
            <a:endParaRPr lang="zh-TW" altLang="en-US" sz="2400" b="1" dirty="0">
              <a:solidFill>
                <a:srgbClr val="00B0F0"/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zh-TW" smtClean="0"/>
              <a:t>National University of Tainan</a:t>
            </a:r>
            <a:endParaRPr lang="en-US" altLang="zh-TW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gray">
          <a:xfrm>
            <a:off x="428596" y="714356"/>
            <a:ext cx="6715172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新細明體" charset="-120"/>
                <a:cs typeface="+mj-cs"/>
              </a:rPr>
              <a:t>精彩運動技能欣賞</a:t>
            </a:r>
            <a:endParaRPr kumimoji="0" lang="en-US" altLang="zh-TW" sz="3600" b="1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新細明體" charset="-120"/>
              <a:cs typeface="+mj-cs"/>
            </a:endParaRP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C591BB23-0A49-4A7E-9554-328A792CAEA2}" type="datetime1">
              <a:rPr lang="zh-TW" altLang="en-US" smtClean="0"/>
              <a:pPr/>
              <a:t>2011/10/17</a:t>
            </a:fld>
            <a:endParaRPr lang="en-US" altLang="zh-TW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6TGp_window_light_v2">
  <a:themeElements>
    <a:clrScheme name="Office 佈景主題 3">
      <a:dk1>
        <a:srgbClr val="000000"/>
      </a:dk1>
      <a:lt1>
        <a:srgbClr val="FFFFFF"/>
      </a:lt1>
      <a:dk2>
        <a:srgbClr val="003366"/>
      </a:dk2>
      <a:lt2>
        <a:srgbClr val="C0C0C0"/>
      </a:lt2>
      <a:accent1>
        <a:srgbClr val="4EA7E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2D0F3"/>
      </a:accent5>
      <a:accent6>
        <a:srgbClr val="85AE49"/>
      </a:accent6>
      <a:hlink>
        <a:srgbClr val="9999FF"/>
      </a:hlink>
      <a:folHlink>
        <a:srgbClr val="855ADA"/>
      </a:folHlink>
    </a:clrScheme>
    <a:fontScheme name="Office 佈景主題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佈景主題 1">
        <a:dk1>
          <a:srgbClr val="000000"/>
        </a:dk1>
        <a:lt1>
          <a:srgbClr val="FFFFFF"/>
        </a:lt1>
        <a:dk2>
          <a:srgbClr val="193583"/>
        </a:dk2>
        <a:lt2>
          <a:srgbClr val="C0C0C0"/>
        </a:lt2>
        <a:accent1>
          <a:srgbClr val="E46C22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EFBAAB"/>
        </a:accent5>
        <a:accent6>
          <a:srgbClr val="11B7D8"/>
        </a:accent6>
        <a:hlink>
          <a:srgbClr val="6A6AE2"/>
        </a:hlink>
        <a:folHlink>
          <a:srgbClr val="66A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2">
        <a:dk1>
          <a:srgbClr val="000000"/>
        </a:dk1>
        <a:lt1>
          <a:srgbClr val="FFFFFF"/>
        </a:lt1>
        <a:dk2>
          <a:srgbClr val="003366"/>
        </a:dk2>
        <a:lt2>
          <a:srgbClr val="C0C0C0"/>
        </a:lt2>
        <a:accent1>
          <a:srgbClr val="76CA2A"/>
        </a:accent1>
        <a:accent2>
          <a:srgbClr val="E5772D"/>
        </a:accent2>
        <a:accent3>
          <a:srgbClr val="FFFFFF"/>
        </a:accent3>
        <a:accent4>
          <a:srgbClr val="000000"/>
        </a:accent4>
        <a:accent5>
          <a:srgbClr val="BDE1AC"/>
        </a:accent5>
        <a:accent6>
          <a:srgbClr val="CF6B28"/>
        </a:accent6>
        <a:hlink>
          <a:srgbClr val="1A50B2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佈景主題 3">
        <a:dk1>
          <a:srgbClr val="000000"/>
        </a:dk1>
        <a:lt1>
          <a:srgbClr val="FFFFFF"/>
        </a:lt1>
        <a:dk2>
          <a:srgbClr val="003366"/>
        </a:dk2>
        <a:lt2>
          <a:srgbClr val="C0C0C0"/>
        </a:lt2>
        <a:accent1>
          <a:srgbClr val="4EA7E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2D0F3"/>
        </a:accent5>
        <a:accent6>
          <a:srgbClr val="85AE49"/>
        </a:accent6>
        <a:hlink>
          <a:srgbClr val="9999FF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206TGp_window_light_v2</Template>
  <TotalTime>124</TotalTime>
  <Words>429</Words>
  <Application>Microsoft PowerPoint</Application>
  <PresentationFormat>如螢幕大小 (4:3)</PresentationFormat>
  <Paragraphs>95</Paragraphs>
  <Slides>10</Slides>
  <Notes>10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206TGp_window_light_v2</vt:lpstr>
      <vt:lpstr>國立臺南大學體育系  劉 仙 湧</vt:lpstr>
      <vt:lpstr>投影片 2</vt:lpstr>
      <vt:lpstr>健康與體育教學內涵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Your User Name</dc:creator>
  <cp:lastModifiedBy>Your User Name</cp:lastModifiedBy>
  <cp:revision>16</cp:revision>
  <dcterms:created xsi:type="dcterms:W3CDTF">2011-10-17T07:11:51Z</dcterms:created>
  <dcterms:modified xsi:type="dcterms:W3CDTF">2011-10-17T12:11:35Z</dcterms:modified>
</cp:coreProperties>
</file>