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58" r:id="rId4"/>
    <p:sldId id="260" r:id="rId5"/>
    <p:sldId id="261" r:id="rId6"/>
    <p:sldId id="262" r:id="rId7"/>
    <p:sldId id="264" r:id="rId8"/>
    <p:sldId id="271" r:id="rId9"/>
    <p:sldId id="267" r:id="rId10"/>
    <p:sldId id="272" r:id="rId11"/>
    <p:sldId id="263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4" autoAdjust="0"/>
    <p:restoredTop sz="86398" autoAdjust="0"/>
  </p:normalViewPr>
  <p:slideViewPr>
    <p:cSldViewPr snapToGrid="0">
      <p:cViewPr varScale="1">
        <p:scale>
          <a:sx n="40" d="100"/>
          <a:sy n="40" d="100"/>
        </p:scale>
        <p:origin x="-72" y="-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1368" y="-8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3A45BA1-980A-4507-BE5A-5C1E7C2FFD8F}" type="datetimeFigureOut">
              <a:rPr lang="en-US" altLang="zh-TW"/>
              <a:pPr/>
              <a:t>12/14/2016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7E03411-58E2-43FD-AE1D-AD77DFF8CB20}" type="slidenum">
              <a:rPr lang="zh-TW"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5A3416D-7FED-43BC-AA7C-D92DBA01ED64}" type="datetimeFigureOut">
              <a:rPr/>
              <a:pPr/>
              <a:t>2016/12/12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altLang="en-US" sz="2400" dirty="0" smtClean="0"/>
              <a:t>小男生會故意去觸碰同性的下部</a:t>
            </a:r>
            <a:endParaRPr lang="en-US" altLang="en-US" sz="2400" dirty="0" smtClean="0"/>
          </a:p>
          <a:p>
            <a:r>
              <a:rPr altLang="en-US" sz="2400" dirty="0" smtClean="0"/>
              <a:t>對女生的胸部發育產生特別感興趣</a:t>
            </a:r>
            <a:endParaRPr lang="en-US" altLang="en-US" sz="2400" dirty="0" smtClean="0"/>
          </a:p>
          <a:p>
            <a:r>
              <a:rPr altLang="en-US" sz="2400" dirty="0" smtClean="0"/>
              <a:t>孩子甚至以大喊性騷擾來回應對方行為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分組討論</a:t>
            </a:r>
          </a:p>
          <a:p>
            <a:r>
              <a:rPr lang="zh-TW" altLang="en-US" sz="2400" dirty="0" smtClean="0"/>
              <a:t>重點放在肢體的觸碰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altLang="en-US" sz="2400" dirty="0" smtClean="0"/>
              <a:t>構成性騷擾的三項要件</a:t>
            </a:r>
          </a:p>
          <a:p>
            <a:r>
              <a:rPr lang="en-US" sz="2400" dirty="0" smtClean="0"/>
              <a:t>    </a:t>
            </a:r>
            <a:r>
              <a:rPr lang="en-US" sz="2400" dirty="0" smtClean="0">
                <a:sym typeface="Wingdings 2"/>
              </a:rPr>
              <a:t></a:t>
            </a:r>
            <a:r>
              <a:rPr altLang="en-US" sz="2400" dirty="0" smtClean="0"/>
              <a:t>被害人的主觀感受</a:t>
            </a:r>
          </a:p>
          <a:p>
            <a:r>
              <a:rPr lang="en-US" sz="2400" dirty="0" smtClean="0"/>
              <a:t>    </a:t>
            </a:r>
            <a:r>
              <a:rPr lang="en-US" sz="2400" dirty="0" smtClean="0">
                <a:sym typeface="Wingdings 2"/>
              </a:rPr>
              <a:t></a:t>
            </a:r>
            <a:r>
              <a:rPr altLang="en-US" sz="2400" dirty="0" smtClean="0"/>
              <a:t>一般人的客觀標準</a:t>
            </a:r>
          </a:p>
          <a:p>
            <a:r>
              <a:rPr lang="en-US" sz="2400" dirty="0" smtClean="0"/>
              <a:t>    </a:t>
            </a:r>
            <a:r>
              <a:rPr lang="en-US" sz="2400" dirty="0" smtClean="0">
                <a:sym typeface="Wingdings 2"/>
              </a:rPr>
              <a:t></a:t>
            </a:r>
            <a:r>
              <a:rPr altLang="en-US" sz="2400" dirty="0" smtClean="0"/>
              <a:t>事發情境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altLang="en-US" sz="2400" dirty="0" smtClean="0"/>
              <a:t>觀看「性騷擾大解析」</a:t>
            </a:r>
            <a:endParaRPr lang="en-US" altLang="en-US" sz="2400" dirty="0" smtClean="0"/>
          </a:p>
          <a:p>
            <a:r>
              <a:rPr altLang="en-US" sz="2400" dirty="0" smtClean="0"/>
              <a:t>人不可貌相</a:t>
            </a:r>
            <a:endParaRPr lang="en-US" altLang="en-US" sz="2400" dirty="0" smtClean="0"/>
          </a:p>
          <a:p>
            <a:r>
              <a:rPr altLang="en-US" sz="2400" dirty="0" smtClean="0"/>
              <a:t>非小題大作</a:t>
            </a:r>
            <a:endParaRPr lang="en-US" altLang="en-US" sz="2400" dirty="0" smtClean="0"/>
          </a:p>
          <a:p>
            <a:r>
              <a:rPr altLang="en-US" sz="2400" dirty="0" smtClean="0"/>
              <a:t>誰都有可能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altLang="en-US" sz="2400" dirty="0" smtClean="0"/>
              <a:t>澄清</a:t>
            </a:r>
            <a:r>
              <a:rPr lang="en-US" altLang="zh-TW" sz="2400" dirty="0" smtClean="0"/>
              <a:t>"</a:t>
            </a:r>
            <a:r>
              <a:rPr altLang="en-US" sz="2400" dirty="0" smtClean="0"/>
              <a:t>物化女性</a:t>
            </a:r>
            <a:r>
              <a:rPr lang="en-US" altLang="zh-TW" sz="2400" dirty="0" smtClean="0"/>
              <a:t>"</a:t>
            </a:r>
            <a:r>
              <a:rPr altLang="en-US" sz="2400" dirty="0" smtClean="0"/>
              <a:t>的迷失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altLang="en-US" sz="2400" dirty="0" smtClean="0"/>
              <a:t>遇到性騷擾的因應態度與方法</a:t>
            </a:r>
          </a:p>
          <a:p>
            <a:r>
              <a:rPr lang="en-US" sz="2400" dirty="0" smtClean="0">
                <a:sym typeface="Wingdings 2"/>
              </a:rPr>
              <a:t></a:t>
            </a:r>
            <a:r>
              <a:rPr altLang="en-US" sz="2400" dirty="0" smtClean="0"/>
              <a:t>明確拒絕</a:t>
            </a:r>
          </a:p>
          <a:p>
            <a:r>
              <a:rPr lang="en-US" sz="2400" dirty="0" smtClean="0">
                <a:sym typeface="Wingdings 2"/>
              </a:rPr>
              <a:t></a:t>
            </a:r>
            <a:r>
              <a:rPr altLang="en-US" sz="2400" dirty="0" smtClean="0"/>
              <a:t>積極蒐證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altLang="en-US" sz="2400" dirty="0" smtClean="0"/>
              <a:t>「超級法律王」影片</a:t>
            </a:r>
            <a:r>
              <a:rPr lang="en-US" sz="2400" dirty="0" smtClean="0"/>
              <a:t>-</a:t>
            </a:r>
            <a:r>
              <a:rPr altLang="en-US" sz="2400" dirty="0" smtClean="0"/>
              <a:t>男女平權議題國小篇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altLang="en-US" sz="2400" dirty="0" smtClean="0"/>
              <a:t>本堂課的學習心得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/>
              <a:pPr/>
              <a:t>2016/12/12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/>
              <a:pPr/>
              <a:t>2016/12/12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 latinLnBrk="0">
              <a:defRPr lang="zh-TW"/>
            </a:lvl1pPr>
          </a:lstStyle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" name="手繪多邊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1" name="手繪多邊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</p:grpSp>
        <p:sp>
          <p:nvSpPr>
            <p:cNvPr id="12" name="手繪多邊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/>
              <a:pPr/>
              <a:t>2016/12/12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/>
              <a:pPr/>
              <a:t>2016/12/12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/>
              <a:pPr/>
              <a:t>2016/12/12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/>
              <a:pPr/>
              <a:t>2016/12/12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/>
              <a:pPr/>
              <a:t>2016/12/12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/>
              <a:pPr/>
              <a:t>2016/12/12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/>
              <a:pPr/>
              <a:t>2016/12/12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/>
              <a:pPr/>
              <a:t>2016/12/12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/>
              <a:pPr/>
              <a:t>2016/12/12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  <p:grpSp>
        <p:nvGrpSpPr>
          <p:cNvPr id="9" name="群組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/>
              <a:pPr/>
              <a:t>2016/12/12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  <p:grpSp>
        <p:nvGrpSpPr>
          <p:cNvPr id="35" name="群組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65" name="群組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7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8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9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0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1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2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3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4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5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6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7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/>
              <a:pPr/>
              <a:t>2016/12/12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wVSNee9s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745289" cy="1828800"/>
          </a:xfrm>
        </p:spPr>
        <p:txBody>
          <a:bodyPr/>
          <a:lstStyle/>
          <a:p>
            <a:pPr algn="ctr"/>
            <a:r>
              <a:rPr lang="zh-TW" altLang="zh-TW" kern="100" dirty="0">
                <a:latin typeface="華康新儷粗黑" panose="020B0700000000000000" pitchFamily="34" charset="-120"/>
                <a:ea typeface="華康新儷粗黑" panose="020B0700000000000000" pitchFamily="34" charset="-120"/>
                <a:cs typeface="Arial" panose="020B0604020202020204" pitchFamily="34" charset="0"/>
              </a:rPr>
              <a:t>性別平等教育</a:t>
            </a:r>
            <a:r>
              <a:rPr lang="zh-TW" altLang="zh-TW" kern="100" dirty="0" smtClean="0">
                <a:latin typeface="華康新儷粗黑" panose="020B0700000000000000" pitchFamily="34" charset="-120"/>
                <a:ea typeface="華康新儷粗黑" panose="020B0700000000000000" pitchFamily="34" charset="-120"/>
                <a:cs typeface="Arial" panose="020B0604020202020204" pitchFamily="34" charset="0"/>
              </a:rPr>
              <a:t>議題</a:t>
            </a:r>
            <a:r>
              <a:rPr lang="en-US" altLang="zh-TW" kern="100" dirty="0" smtClean="0">
                <a:latin typeface="華康新儷粗黑" panose="020B0700000000000000" pitchFamily="34" charset="-120"/>
                <a:ea typeface="華康新儷粗黑" panose="020B0700000000000000" pitchFamily="34" charset="-120"/>
                <a:cs typeface="Arial" panose="020B0604020202020204" pitchFamily="34" charset="0"/>
              </a:rPr>
              <a:t/>
            </a:r>
            <a:br>
              <a:rPr lang="en-US" altLang="zh-TW" kern="100" dirty="0" smtClean="0">
                <a:latin typeface="華康新儷粗黑" panose="020B0700000000000000" pitchFamily="34" charset="-120"/>
                <a:ea typeface="華康新儷粗黑" panose="020B0700000000000000" pitchFamily="34" charset="-120"/>
                <a:cs typeface="Arial" panose="020B0604020202020204" pitchFamily="34" charset="0"/>
              </a:rPr>
            </a:br>
            <a:r>
              <a:rPr lang="zh-TW" altLang="zh-TW" kern="100" dirty="0" smtClean="0">
                <a:latin typeface="華康新儷粗黑" panose="020B0700000000000000" pitchFamily="34" charset="-120"/>
                <a:ea typeface="華康新儷粗黑" panose="020B0700000000000000" pitchFamily="34" charset="-120"/>
                <a:cs typeface="Arial" panose="020B0604020202020204" pitchFamily="34" charset="0"/>
              </a:rPr>
              <a:t>創意</a:t>
            </a:r>
            <a:r>
              <a:rPr lang="zh-TW" altLang="zh-TW" kern="100" dirty="0">
                <a:latin typeface="華康新儷粗黑" panose="020B0700000000000000" pitchFamily="34" charset="-120"/>
                <a:ea typeface="華康新儷粗黑" panose="020B0700000000000000" pitchFamily="34" charset="-120"/>
                <a:cs typeface="Arial" panose="020B0604020202020204" pitchFamily="34" charset="0"/>
              </a:rPr>
              <a:t>課程</a:t>
            </a:r>
            <a:endParaRPr lang="zh-TW" dirty="0">
              <a:latin typeface="華康新儷粗黑" panose="020B0700000000000000" pitchFamily="34" charset="-120"/>
              <a:ea typeface="華康新儷粗黑" panose="020B07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723185" y="4657725"/>
            <a:ext cx="2611440" cy="466725"/>
          </a:xfrm>
        </p:spPr>
        <p:txBody>
          <a:bodyPr/>
          <a:lstStyle/>
          <a:p>
            <a:r>
              <a:rPr lang="zh-TW" altLang="en-US" dirty="0" smtClean="0"/>
              <a:t>永康國小   詹斐雯</a:t>
            </a:r>
            <a:endParaRPr lang="zh-TW" dirty="0"/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188" y="2505075"/>
            <a:ext cx="3278187" cy="1238250"/>
          </a:xfrm>
        </p:spPr>
        <p:txBody>
          <a:bodyPr>
            <a:normAutofit/>
          </a:bodyPr>
          <a:lstStyle/>
          <a:p>
            <a:r>
              <a:rPr lang="zh-TW" altLang="en-US" sz="6000" dirty="0" smtClean="0"/>
              <a:t>報告完</a:t>
            </a:r>
            <a:r>
              <a:rPr lang="zh-TW" altLang="en-US" sz="6000" dirty="0"/>
              <a:t>畢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2110" y="5038725"/>
            <a:ext cx="1649415" cy="514350"/>
          </a:xfrm>
        </p:spPr>
        <p:txBody>
          <a:bodyPr/>
          <a:lstStyle/>
          <a:p>
            <a:r>
              <a:rPr lang="zh-TW" altLang="en-US" dirty="0" smtClean="0"/>
              <a:t>謝謝聆聽</a:t>
            </a:r>
            <a:r>
              <a:rPr lang="en-US" altLang="zh-TW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zh-TW" altLang="en-US" sz="1400" kern="100" dirty="0">
                <a:solidFill>
                  <a:srgbClr val="9A5315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學生撰寫活動心得感想</a:t>
            </a:r>
            <a:endParaRPr lang="zh-TW" altLang="en-US" sz="1200" kern="100" dirty="0">
              <a:solidFill>
                <a:srgbClr val="9A5315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6176801"/>
              </p:ext>
            </p:extLst>
          </p:nvPr>
        </p:nvGraphicFramePr>
        <p:xfrm>
          <a:off x="4408440" y="5690975"/>
          <a:ext cx="3340735" cy="274320"/>
        </p:xfrm>
        <a:graphic>
          <a:graphicData uri="http://schemas.openxmlformats.org/drawingml/2006/table">
            <a:tbl>
              <a:tblPr firstRow="1" firstCol="1" bandRow="1"/>
              <a:tblGrid>
                <a:gridCol w="33407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4" y="628649"/>
            <a:ext cx="3211511" cy="619125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00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  <a:cs typeface="Times New Roman" panose="02020603050405020304" pitchFamily="18" charset="0"/>
              </a:rPr>
              <a:t>一</a:t>
            </a:r>
            <a:r>
              <a:rPr lang="en-US" altLang="zh-TW" sz="4000" dirty="0" smtClean="0">
                <a:solidFill>
                  <a:srgbClr val="00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  <a:cs typeface="Times New Roman" panose="02020603050405020304" pitchFamily="18" charset="0"/>
              </a:rPr>
              <a:t>.</a:t>
            </a:r>
            <a:r>
              <a:rPr lang="zh-TW" altLang="zh-TW" sz="4000" dirty="0" smtClean="0">
                <a:solidFill>
                  <a:srgbClr val="00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  <a:cs typeface="Times New Roman" panose="02020603050405020304" pitchFamily="18" charset="0"/>
              </a:rPr>
              <a:t>設計</a:t>
            </a:r>
            <a:r>
              <a:rPr lang="zh-TW" altLang="zh-TW" sz="4000" dirty="0">
                <a:solidFill>
                  <a:srgbClr val="00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  <a:cs typeface="Times New Roman" panose="02020603050405020304" pitchFamily="18" charset="0"/>
              </a:rPr>
              <a:t>理念</a:t>
            </a:r>
            <a:endParaRPr lang="zh-TW" sz="4000" dirty="0"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2790825"/>
          </a:xfrm>
        </p:spPr>
        <p:txBody>
          <a:bodyPr>
            <a:normAutofit/>
          </a:bodyPr>
          <a:lstStyle/>
          <a:p>
            <a:r>
              <a:rPr lang="zh-TW" altLang="zh-TW" sz="4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對性開始有一些</a:t>
            </a:r>
            <a:r>
              <a:rPr lang="zh-TW" altLang="zh-TW" sz="40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懵懂好奇</a:t>
            </a:r>
            <a:endParaRPr lang="en-US" altLang="zh-TW" sz="4000" kern="1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40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同學</a:t>
            </a:r>
            <a:r>
              <a:rPr lang="zh-TW" altLang="zh-TW" sz="4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之間的相處產生</a:t>
            </a:r>
            <a:r>
              <a:rPr lang="zh-TW" altLang="zh-TW" sz="40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問題</a:t>
            </a:r>
            <a:endParaRPr lang="en-US" altLang="zh-TW" sz="4000" kern="1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4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澄清與異性</a:t>
            </a:r>
            <a:r>
              <a:rPr lang="zh-TW" altLang="zh-TW" sz="40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相處的</a:t>
            </a:r>
            <a:r>
              <a:rPr lang="zh-TW" altLang="zh-TW" sz="4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迷失</a:t>
            </a:r>
            <a:r>
              <a:rPr lang="zh-TW" altLang="zh-TW" sz="4000" kern="1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zh-TW" sz="40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誤解</a:t>
            </a:r>
            <a:endParaRPr 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793" y="1066800"/>
            <a:ext cx="3866357" cy="13144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zh-TW" altLang="en-US" sz="4000" kern="100" dirty="0" smtClean="0">
                <a:latin typeface="華康新儷粗黑" panose="020B0700000000000000" pitchFamily="34" charset="-120"/>
                <a:ea typeface="華康新儷粗黑" panose="020B0700000000000000" pitchFamily="34" charset="-120"/>
              </a:rPr>
              <a:t>二</a:t>
            </a:r>
            <a:r>
              <a:rPr lang="en-US" altLang="zh-TW" sz="4000" kern="100" dirty="0" smtClean="0">
                <a:latin typeface="華康新儷粗黑" panose="020B0700000000000000" pitchFamily="34" charset="-120"/>
                <a:ea typeface="華康新儷粗黑" panose="020B0700000000000000" pitchFamily="34" charset="-120"/>
              </a:rPr>
              <a:t>.</a:t>
            </a:r>
            <a:r>
              <a:rPr lang="zh-TW" altLang="zh-TW" sz="4000" kern="100" dirty="0" smtClean="0">
                <a:latin typeface="華康新儷粗黑" panose="020B0700000000000000" pitchFamily="34" charset="-120"/>
                <a:ea typeface="華康新儷粗黑" panose="020B0700000000000000" pitchFamily="34" charset="-120"/>
              </a:rPr>
              <a:t>教學活動</a:t>
            </a:r>
            <a:r>
              <a:rPr lang="zh-TW" altLang="en-US" sz="4000" kern="100" dirty="0" smtClean="0">
                <a:latin typeface="華康新儷粗黑" panose="020B0700000000000000" pitchFamily="34" charset="-120"/>
                <a:ea typeface="華康新儷粗黑" panose="020B0700000000000000" pitchFamily="34" charset="-120"/>
              </a:rPr>
              <a:t>設計</a:t>
            </a:r>
            <a:r>
              <a:rPr lang="en-US" altLang="zh-TW" sz="4000" kern="100" dirty="0" smtClean="0">
                <a:latin typeface="華康新儷粗黑" panose="020B0700000000000000" pitchFamily="34" charset="-120"/>
                <a:ea typeface="華康新儷粗黑" panose="020B0700000000000000" pitchFamily="34" charset="-120"/>
              </a:rPr>
              <a:t/>
            </a:r>
            <a:br>
              <a:rPr lang="en-US" altLang="zh-TW" sz="4000" kern="100" dirty="0" smtClean="0">
                <a:latin typeface="華康新儷粗黑" panose="020B0700000000000000" pitchFamily="34" charset="-120"/>
                <a:ea typeface="華康新儷粗黑" panose="020B0700000000000000" pitchFamily="34" charset="-120"/>
              </a:rPr>
            </a:br>
            <a:r>
              <a:rPr lang="zh-TW" altLang="en-US" sz="4000" kern="100" dirty="0" smtClean="0">
                <a:latin typeface="華康新儷粗黑" panose="020B0700000000000000" pitchFamily="34" charset="-120"/>
                <a:ea typeface="華康新儷粗黑" panose="020B0700000000000000" pitchFamily="34" charset="-120"/>
              </a:rPr>
              <a:t>與流程</a:t>
            </a:r>
            <a:r>
              <a:rPr lang="en-US" altLang="zh-TW" sz="2000" kern="100" dirty="0" smtClean="0">
                <a:latin typeface="華康新儷粗黑" panose="020B0700000000000000" pitchFamily="34" charset="-120"/>
                <a:ea typeface="華康新儷粗黑" panose="020B0700000000000000" pitchFamily="34" charset="-120"/>
                <a:cs typeface="Times New Roman" panose="02020603050405020304" pitchFamily="18" charset="0"/>
              </a:rPr>
              <a:t>(1)</a:t>
            </a:r>
            <a:endParaRPr lang="zh-TW" sz="2000" dirty="0">
              <a:latin typeface="華康新儷粗黑" panose="020B0700000000000000" pitchFamily="34" charset="-120"/>
              <a:ea typeface="華康新儷粗黑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5618" y="2911475"/>
            <a:ext cx="4380707" cy="1670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學生發表</a:t>
            </a:r>
            <a:r>
              <a:rPr lang="zh-TW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</a:t>
            </a:r>
            <a:endParaRPr lang="en-US" altLang="zh-TW" sz="40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40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TW" sz="4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性騷擾」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認知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67437" y="2092325"/>
            <a:ext cx="4951414" cy="4187952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1026" name="Picture 2" descr="2016-11-18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25" t="18336" r="12958"/>
          <a:stretch>
            <a:fillRect/>
          </a:stretch>
        </p:blipFill>
        <p:spPr bwMode="auto">
          <a:xfrm>
            <a:off x="4629150" y="1066800"/>
            <a:ext cx="6886681" cy="476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861" y="1187779"/>
            <a:ext cx="3963989" cy="1364921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二</a:t>
            </a:r>
            <a:r>
              <a:rPr lang="en-US" altLang="zh-TW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.</a:t>
            </a:r>
            <a:r>
              <a:rPr lang="zh-TW" altLang="zh-TW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教學</a:t>
            </a:r>
            <a:r>
              <a:rPr lang="zh-TW" altLang="zh-TW" sz="4000" kern="100" dirty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活動</a:t>
            </a:r>
            <a:r>
              <a:rPr lang="zh-TW" altLang="en-US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設計</a:t>
            </a:r>
            <a:r>
              <a:rPr lang="en-US" altLang="zh-TW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/>
            </a:r>
            <a:br>
              <a:rPr lang="en-US" altLang="zh-TW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</a:br>
            <a:r>
              <a:rPr lang="zh-TW" altLang="en-US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與</a:t>
            </a:r>
            <a:r>
              <a:rPr lang="zh-TW" altLang="en-US" sz="4000" kern="100" dirty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流程</a:t>
            </a:r>
            <a:r>
              <a:rPr lang="en-US" altLang="zh-TW" sz="2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  <a:cs typeface="Times New Roman" panose="02020603050405020304" pitchFamily="18" charset="0"/>
              </a:rPr>
              <a:t>(2)</a:t>
            </a:r>
            <a:endParaRPr 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50887" y="3206750"/>
            <a:ext cx="4059238" cy="1584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建立</a:t>
            </a:r>
            <a:r>
              <a:rPr lang="zh-TW" altLang="zh-TW" sz="4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性騷擾</a:t>
            </a:r>
            <a:r>
              <a:rPr lang="zh-TW" altLang="zh-TW" sz="40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US" altLang="zh-TW" sz="4000" kern="1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正確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的觀念</a:t>
            </a:r>
            <a:endParaRPr 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14" r="1407"/>
          <a:stretch/>
        </p:blipFill>
        <p:spPr>
          <a:xfrm>
            <a:off x="4514850" y="1187779"/>
            <a:ext cx="6966696" cy="4536746"/>
          </a:xfrm>
        </p:spPr>
      </p:pic>
    </p:spTree>
    <p:extLst>
      <p:ext uri="{BB962C8B-B14F-4D97-AF65-F5344CB8AC3E}">
        <p14:creationId xmlns=""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69041" y="1103683"/>
            <a:ext cx="3918059" cy="130614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二</a:t>
            </a:r>
            <a:r>
              <a:rPr lang="en-US" altLang="zh-TW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.</a:t>
            </a:r>
            <a:r>
              <a:rPr lang="zh-TW" altLang="zh-TW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教學</a:t>
            </a:r>
            <a:r>
              <a:rPr lang="zh-TW" altLang="zh-TW" sz="4000" kern="100" dirty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活動</a:t>
            </a:r>
            <a:r>
              <a:rPr lang="zh-TW" altLang="en-US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設計</a:t>
            </a:r>
            <a:r>
              <a:rPr lang="en-US" altLang="zh-TW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/>
            </a:r>
            <a:br>
              <a:rPr lang="en-US" altLang="zh-TW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</a:br>
            <a:r>
              <a:rPr lang="zh-TW" altLang="en-US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與</a:t>
            </a:r>
            <a:r>
              <a:rPr lang="zh-TW" altLang="en-US" sz="4000" kern="100" dirty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流程</a:t>
            </a:r>
            <a:r>
              <a:rPr lang="en-US" altLang="zh-TW" sz="2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  <a:cs typeface="Times New Roman" panose="02020603050405020304" pitchFamily="18" charset="0"/>
              </a:rPr>
              <a:t>(3)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518009" cy="1397479"/>
          </a:xfrm>
        </p:spPr>
        <p:txBody>
          <a:bodyPr>
            <a:normAutofit/>
          </a:bodyPr>
          <a:lstStyle/>
          <a:p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學生欣賞影片</a:t>
            </a:r>
            <a:r>
              <a:rPr lang="en-US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事例的說明</a:t>
            </a:r>
            <a:endParaRPr 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37" r="1343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迷失澄清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2307432"/>
            <a:ext cx="3302127" cy="823912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1.</a:t>
            </a:r>
            <a:r>
              <a:rPr lang="zh-TW" altLang="en-US" sz="4000" dirty="0" smtClean="0"/>
              <a:t>不要火柴人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5212" y="3424238"/>
            <a:ext cx="3916363" cy="823912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2.</a:t>
            </a:r>
            <a:r>
              <a:rPr lang="zh-TW" altLang="en-US" sz="4000" dirty="0" smtClean="0"/>
              <a:t>開兩瓶送兩粒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5225" y="1107282"/>
            <a:ext cx="2352675" cy="995362"/>
          </a:xfrm>
        </p:spPr>
        <p:txBody>
          <a:bodyPr/>
          <a:lstStyle/>
          <a:p>
            <a:r>
              <a:rPr lang="zh-TW" altLang="en-US" dirty="0" smtClean="0">
                <a:hlinkClick r:id="rId3"/>
              </a:rPr>
              <a:t>是他引誘我</a:t>
            </a:r>
            <a:endParaRPr 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88" y="2411730"/>
            <a:ext cx="4040187" cy="26994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946150"/>
            <a:ext cx="3993570" cy="1330325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二</a:t>
            </a:r>
            <a:r>
              <a:rPr lang="en-US" altLang="zh-TW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.</a:t>
            </a:r>
            <a:r>
              <a:rPr lang="zh-TW" altLang="zh-TW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教學</a:t>
            </a:r>
            <a:r>
              <a:rPr lang="zh-TW" altLang="zh-TW" sz="4000" kern="100" dirty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活動</a:t>
            </a:r>
            <a:r>
              <a:rPr lang="zh-TW" altLang="en-US" sz="4000" kern="100" dirty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設計</a:t>
            </a:r>
            <a:r>
              <a:rPr lang="en-US" altLang="zh-TW" sz="4000" kern="100" dirty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/>
            </a:r>
            <a:br>
              <a:rPr lang="en-US" altLang="zh-TW" sz="4000" kern="100" dirty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</a:br>
            <a:r>
              <a:rPr lang="zh-TW" altLang="en-US" sz="4000" kern="100" dirty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與流程</a:t>
            </a:r>
            <a:r>
              <a:rPr lang="en-US" altLang="zh-TW" sz="2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  <a:cs typeface="Times New Roman" panose="02020603050405020304" pitchFamily="18" charset="0"/>
              </a:rPr>
              <a:t>(4)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1435579"/>
          </a:xfrm>
        </p:spPr>
        <p:txBody>
          <a:bodyPr/>
          <a:lstStyle/>
          <a:p>
            <a:pPr lvl="0">
              <a:spcBef>
                <a:spcPts val="1600"/>
              </a:spcBef>
            </a:pPr>
            <a:r>
              <a:rPr lang="zh-TW" altLang="zh-TW" sz="40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教師指導遇到性騷擾的因應方法</a:t>
            </a:r>
            <a:endParaRPr lang="en-US" altLang="zh-TW" sz="4000" dirty="0">
              <a:solidFill>
                <a:srgbClr val="9A53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Picture 3" descr="2016-11-25 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37" r="13437"/>
          <a:stretch>
            <a:fillRect/>
          </a:stretch>
        </p:blipFill>
        <p:spPr bwMode="auto">
          <a:xfrm>
            <a:off x="846138" y="1069975"/>
            <a:ext cx="5943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39197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13" r="7813"/>
          <a:stretch>
            <a:fillRect/>
          </a:stretch>
        </p:blipFill>
        <p:spPr>
          <a:xfrm>
            <a:off x="836612" y="1067820"/>
            <a:ext cx="4800601" cy="3200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7223" y="4629150"/>
            <a:ext cx="2500402" cy="981075"/>
          </a:xfrm>
        </p:spPr>
        <p:txBody>
          <a:bodyPr>
            <a:noAutofit/>
          </a:bodyPr>
          <a:lstStyle/>
          <a:p>
            <a:pPr lvl="0" algn="ctr">
              <a:spcBef>
                <a:spcPts val="1800"/>
              </a:spcBef>
            </a:pPr>
            <a:r>
              <a:rPr lang="zh-TW" altLang="zh-TW" sz="2800" kern="100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學生欣賞影片</a:t>
            </a:r>
            <a:r>
              <a:rPr lang="en-US" altLang="zh-TW" sz="2800" kern="100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2800" kern="100" dirty="0" smtClean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事例</a:t>
            </a:r>
            <a:r>
              <a:rPr lang="zh-TW" altLang="zh-TW" sz="2800" kern="100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的說明</a:t>
            </a:r>
            <a:endParaRPr lang="zh-TW" altLang="en-US" sz="2800" dirty="0">
              <a:solidFill>
                <a:srgbClr val="9A53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>
          <a:xfrm>
            <a:off x="8390733" y="4629150"/>
            <a:ext cx="2801142" cy="1295400"/>
          </a:xfrm>
        </p:spPr>
        <p:txBody>
          <a:bodyPr>
            <a:noAutofit/>
          </a:bodyPr>
          <a:lstStyle/>
          <a:p>
            <a:pPr algn="ctr"/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學生依據影片問題作答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6" name="Picture 4" descr="2016-11-25 1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04" t="19591" b="3821"/>
          <a:stretch/>
        </p:blipFill>
        <p:spPr bwMode="auto">
          <a:xfrm>
            <a:off x="6577012" y="930274"/>
            <a:ext cx="4757737" cy="330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040979" y="4629150"/>
            <a:ext cx="4166399" cy="13303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二</a:t>
            </a:r>
            <a:r>
              <a:rPr lang="en-US" altLang="zh-TW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.</a:t>
            </a:r>
            <a:r>
              <a:rPr lang="zh-TW" altLang="en-US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教學活動設計</a:t>
            </a:r>
            <a:br>
              <a:rPr lang="zh-TW" altLang="en-US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</a:br>
            <a:r>
              <a:rPr lang="zh-TW" altLang="en-US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與流程</a:t>
            </a:r>
            <a:r>
              <a:rPr lang="en-US" altLang="zh-TW" sz="2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  <a:cs typeface="Times New Roman" panose="02020603050405020304" pitchFamily="18" charset="0"/>
              </a:rPr>
              <a:t>(5)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13" r="7813"/>
          <a:stretch>
            <a:fillRect/>
          </a:stretch>
        </p:blipFill>
        <p:spPr/>
      </p:pic>
      <p:pic>
        <p:nvPicPr>
          <p:cNvPr id="7" name="圖片版面配置區 6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13" r="7813"/>
          <a:stretch>
            <a:fillRect/>
          </a:stretch>
        </p:blipFill>
        <p:spPr/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0119" y="5037137"/>
            <a:ext cx="4368980" cy="571500"/>
          </a:xfrm>
        </p:spPr>
        <p:txBody>
          <a:bodyPr>
            <a:noAutofit/>
          </a:bodyPr>
          <a:lstStyle/>
          <a:p>
            <a:pPr algn="ctr"/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學生撰寫活動心得感想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259679" y="4657724"/>
            <a:ext cx="4166399" cy="13303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二</a:t>
            </a:r>
            <a:r>
              <a:rPr lang="en-US" altLang="zh-TW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.</a:t>
            </a:r>
            <a:r>
              <a:rPr lang="zh-TW" altLang="en-US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教學活動設計</a:t>
            </a:r>
            <a:br>
              <a:rPr lang="zh-TW" altLang="en-US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</a:br>
            <a:r>
              <a:rPr lang="zh-TW" altLang="en-US" sz="4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與流程</a:t>
            </a:r>
            <a:r>
              <a:rPr lang="en-US" altLang="zh-TW" sz="2000" kern="100" dirty="0" smtClean="0">
                <a:solidFill>
                  <a:srgbClr val="9A5315">
                    <a:lumMod val="50000"/>
                  </a:srgb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  <a:cs typeface="Times New Roman" panose="02020603050405020304" pitchFamily="18" charset="0"/>
              </a:rPr>
              <a:t>(6)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66666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" id="{86FDE985-690B-4742-8A23-B61E7967A7A0}" vid="{3B160C72-539C-4C0A-9888-8581AAC4FE6E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色彩豐富的自然風景簡報，以繪畫表現的風景設計 (寬螢幕)</Template>
  <TotalTime>0</TotalTime>
  <Words>194</Words>
  <Application>Microsoft Office PowerPoint</Application>
  <PresentationFormat>自訂</PresentationFormat>
  <Paragraphs>56</Paragraphs>
  <Slides>12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Nature Illustration 16x9</vt:lpstr>
      <vt:lpstr>性別平等教育議題 創意課程</vt:lpstr>
      <vt:lpstr>一.設計理念</vt:lpstr>
      <vt:lpstr>二.教學活動設計 與流程(1)</vt:lpstr>
      <vt:lpstr>二.教學活動設計 與流程(2)</vt:lpstr>
      <vt:lpstr>二.教學活動設計 與流程(3)</vt:lpstr>
      <vt:lpstr>迷失澄清</vt:lpstr>
      <vt:lpstr>二.教學活動設計 與流程(4)</vt:lpstr>
      <vt:lpstr>投影片 8</vt:lpstr>
      <vt:lpstr>投影片 9</vt:lpstr>
      <vt:lpstr>報告完畢</vt:lpstr>
      <vt:lpstr>投影片 11</vt:lpstr>
      <vt:lpstr>投影片 12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2016-11-27T09:22:57Z</dcterms:created>
  <dcterms:modified xsi:type="dcterms:W3CDTF">2016-12-14T04:53:43Z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