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0" r:id="rId1"/>
  </p:sldMasterIdLst>
  <p:notesMasterIdLst>
    <p:notesMasterId r:id="rId11"/>
  </p:notesMasterIdLst>
  <p:handoutMasterIdLst>
    <p:handoutMasterId r:id="rId12"/>
  </p:handoutMasterIdLst>
  <p:sldIdLst>
    <p:sldId id="490" r:id="rId2"/>
    <p:sldId id="513" r:id="rId3"/>
    <p:sldId id="626" r:id="rId4"/>
    <p:sldId id="631" r:id="rId5"/>
    <p:sldId id="634" r:id="rId6"/>
    <p:sldId id="637" r:id="rId7"/>
    <p:sldId id="656" r:id="rId8"/>
    <p:sldId id="657" r:id="rId9"/>
    <p:sldId id="655" r:id="rId10"/>
  </p:sldIdLst>
  <p:sldSz cx="12192000" cy="6858000"/>
  <p:notesSz cx="9945688" cy="68119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1CADE4"/>
    <a:srgbClr val="82C836"/>
    <a:srgbClr val="FFA401"/>
    <a:srgbClr val="FFAFD7"/>
    <a:srgbClr val="FF99CC"/>
    <a:srgbClr val="CCFF99"/>
    <a:srgbClr val="FF377A"/>
    <a:srgbClr val="FFDDE8"/>
    <a:srgbClr val="288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3083" autoAdjust="0"/>
  </p:normalViewPr>
  <p:slideViewPr>
    <p:cSldViewPr snapToGrid="0">
      <p:cViewPr varScale="1">
        <p:scale>
          <a:sx n="88" d="100"/>
          <a:sy n="88" d="100"/>
        </p:scale>
        <p:origin x="-3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-39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7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8794" cy="3414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34578" y="0"/>
            <a:ext cx="4308793" cy="3414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FE7B7-5272-4919-85CE-A9E2C50CC690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6470550"/>
            <a:ext cx="4308794" cy="3414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34578" y="6470550"/>
            <a:ext cx="4308793" cy="3414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806EE-9405-477F-A106-02A98664F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730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006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6B390-5020-4794-8B67-FDF106E6482F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89400" cy="2300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5363" y="3278188"/>
            <a:ext cx="7956550" cy="26828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70650"/>
            <a:ext cx="4310063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34038" y="6470650"/>
            <a:ext cx="431006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74253-C703-443B-8829-DB8BADD05A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2501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47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6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3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20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56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7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5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2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9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7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949571" y="4465000"/>
            <a:ext cx="82468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+mj-ea"/>
                <a:ea typeface="+mj-ea"/>
              </a:rPr>
              <a:t>小組組員：</a:t>
            </a:r>
            <a:endParaRPr lang="en-US" altLang="zh-TW" sz="32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zh-TW" altLang="en-US" sz="3200" b="1" dirty="0" smtClean="0">
                <a:solidFill>
                  <a:schemeClr val="bg1"/>
                </a:solidFill>
                <a:latin typeface="+mj-ea"/>
                <a:ea typeface="+mj-ea"/>
              </a:rPr>
              <a:t>報告日期：</a:t>
            </a:r>
            <a:r>
              <a:rPr lang="en-US" altLang="zh-TW" sz="3200" b="1" dirty="0" smtClean="0">
                <a:solidFill>
                  <a:schemeClr val="bg1"/>
                </a:solidFill>
                <a:latin typeface="+mj-ea"/>
                <a:ea typeface="+mj-ea"/>
              </a:rPr>
              <a:t>106</a:t>
            </a:r>
            <a:r>
              <a:rPr lang="zh-TW" altLang="en-US" sz="3200" b="1" dirty="0" smtClean="0">
                <a:solidFill>
                  <a:schemeClr val="bg1"/>
                </a:solidFill>
                <a:latin typeface="+mj-ea"/>
                <a:ea typeface="+mj-ea"/>
              </a:rPr>
              <a:t>年</a:t>
            </a:r>
            <a:r>
              <a:rPr lang="en-US" altLang="zh-TW" sz="3200" b="1" dirty="0" smtClean="0">
                <a:solidFill>
                  <a:schemeClr val="bg1"/>
                </a:solidFill>
                <a:latin typeface="+mj-ea"/>
                <a:ea typeface="+mj-ea"/>
              </a:rPr>
              <a:t>5</a:t>
            </a:r>
            <a:r>
              <a:rPr lang="zh-TW" altLang="en-US" sz="3200" b="1" dirty="0" smtClean="0">
                <a:solidFill>
                  <a:schemeClr val="bg1"/>
                </a:solidFill>
                <a:latin typeface="+mj-ea"/>
                <a:ea typeface="+mj-ea"/>
              </a:rPr>
              <a:t>月</a:t>
            </a:r>
            <a:r>
              <a:rPr lang="en-US" altLang="zh-TW" sz="3200" b="1" dirty="0" smtClean="0">
                <a:solidFill>
                  <a:schemeClr val="bg1"/>
                </a:solidFill>
                <a:latin typeface="+mj-ea"/>
                <a:ea typeface="+mj-ea"/>
              </a:rPr>
              <a:t>11</a:t>
            </a:r>
            <a:r>
              <a:rPr lang="zh-TW" altLang="en-US" sz="3200" b="1" dirty="0" smtClean="0">
                <a:solidFill>
                  <a:schemeClr val="bg1"/>
                </a:solidFill>
                <a:latin typeface="+mj-ea"/>
                <a:ea typeface="+mj-ea"/>
              </a:rPr>
              <a:t>日</a:t>
            </a:r>
            <a:endParaRPr lang="zh-TW" altLang="en-US" sz="3200" b="1" dirty="0">
              <a:latin typeface="+mj-ea"/>
              <a:ea typeface="+mj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49572" y="1862505"/>
            <a:ext cx="8246852" cy="1638551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j-ea"/>
              </a:rPr>
              <a:t>試題設計及研究發現第一組</a:t>
            </a:r>
            <a:endParaRPr lang="zh-TW" altLang="en-US" dirty="0"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225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523335" y="4158955"/>
            <a:ext cx="1761892" cy="528797"/>
          </a:xfrm>
          <a:prstGeom prst="rect">
            <a:avLst/>
          </a:prstGeom>
          <a:solidFill>
            <a:srgbClr val="FFAFD7">
              <a:alpha val="6470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3336" y="1070834"/>
            <a:ext cx="11145328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/>
            <a:r>
              <a:rPr lang="en-US" altLang="zh-TW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1.</a:t>
            </a:r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處理機密事件，不但不能暴「露」出緊張的神色，還要注意不可「露」了口風。</a:t>
            </a:r>
          </a:p>
          <a:p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上面句子「」中的讀音，依序是哪一組選項？</a:t>
            </a:r>
            <a:endParaRPr lang="en-US" altLang="zh-TW" sz="32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文鼎注音窄字" panose="020B0602010101010101" pitchFamily="33" charset="-120"/>
                <a:ea typeface="文鼎注音窄字" panose="020B0602010101010101" pitchFamily="33" charset="-120"/>
                <a:cs typeface="Heiti TC Light"/>
              </a:rPr>
              <a:t>漏 </a:t>
            </a:r>
            <a:r>
              <a:rPr lang="en-US" altLang="zh-TW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文鼎注音窄字" panose="020B0602010101010101" pitchFamily="33" charset="-120"/>
                <a:ea typeface="文鼎注音窄字" panose="020B0602010101010101" pitchFamily="33" charset="-120"/>
                <a:cs typeface="Heiti TC Light"/>
              </a:rPr>
              <a:t>/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文鼎注音窄字" panose="020B0602010101010101" pitchFamily="33" charset="-120"/>
                <a:ea typeface="文鼎注音窄字" panose="020B0602010101010101" pitchFamily="33" charset="-120"/>
                <a:cs typeface="Heiti TC Light"/>
              </a:rPr>
              <a:t> 漏</a:t>
            </a:r>
            <a:endParaRPr lang="en-US" altLang="zh-TW" sz="3200" dirty="0">
              <a:solidFill>
                <a:schemeClr val="tx1">
                  <a:lumMod val="65000"/>
                  <a:lumOff val="35000"/>
                </a:schemeClr>
              </a:solidFill>
              <a:latin typeface="文鼎注音窄字" panose="020B0602010101010101" pitchFamily="33" charset="-120"/>
              <a:ea typeface="文鼎注音窄字" panose="020B0602010101010101" pitchFamily="33" charset="-120"/>
              <a:cs typeface="Heiti TC Light"/>
            </a:endParaRP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文鼎注音窄字" panose="020B0602010101010101" pitchFamily="33" charset="-120"/>
                <a:ea typeface="文鼎注音窄字" panose="020B0602010101010101" pitchFamily="33" charset="-120"/>
                <a:cs typeface="Heiti TC Light"/>
              </a:rPr>
              <a:t>陸 </a:t>
            </a:r>
            <a:r>
              <a:rPr lang="en-US" altLang="zh-TW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文鼎注音窄字" panose="020B0602010101010101" pitchFamily="33" charset="-120"/>
                <a:ea typeface="文鼎注音窄字" panose="020B0602010101010101" pitchFamily="33" charset="-120"/>
                <a:cs typeface="Heiti TC Light"/>
              </a:rPr>
              <a:t>/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文鼎注音窄字" panose="020B0602010101010101" pitchFamily="33" charset="-120"/>
                <a:ea typeface="文鼎注音窄字" panose="020B0602010101010101" pitchFamily="33" charset="-120"/>
                <a:cs typeface="Heiti TC Light"/>
              </a:rPr>
              <a:t> 路</a:t>
            </a:r>
            <a:endParaRPr lang="en-US" altLang="zh-TW" sz="3200" dirty="0">
              <a:solidFill>
                <a:schemeClr val="tx1">
                  <a:lumMod val="65000"/>
                  <a:lumOff val="35000"/>
                </a:schemeClr>
              </a:solidFill>
              <a:latin typeface="文鼎注音窄字" panose="020B0602010101010101" pitchFamily="33" charset="-120"/>
              <a:ea typeface="文鼎注音窄字" panose="020B0602010101010101" pitchFamily="33" charset="-120"/>
              <a:cs typeface="Heiti TC Light"/>
            </a:endParaRP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文鼎注音窄字" panose="020B0602010101010101" pitchFamily="33" charset="-120"/>
                <a:ea typeface="文鼎注音窄字" panose="020B0602010101010101" pitchFamily="33" charset="-120"/>
                <a:cs typeface="Heiti TC Light"/>
              </a:rPr>
              <a:t>漏 </a:t>
            </a:r>
            <a:r>
              <a:rPr lang="en-US" altLang="zh-TW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文鼎注音窄字" panose="020B0602010101010101" pitchFamily="33" charset="-120"/>
                <a:ea typeface="文鼎注音窄字" panose="020B0602010101010101" pitchFamily="33" charset="-120"/>
                <a:cs typeface="Heiti TC Light"/>
              </a:rPr>
              <a:t>/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文鼎注音窄字" panose="020B0602010101010101" pitchFamily="33" charset="-120"/>
                <a:ea typeface="文鼎注音窄字" panose="020B0602010101010101" pitchFamily="33" charset="-120"/>
                <a:cs typeface="Heiti TC Light"/>
              </a:rPr>
              <a:t> 路</a:t>
            </a: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文鼎注音窄字" panose="020B0602010101010101" pitchFamily="33" charset="-120"/>
                <a:ea typeface="文鼎注音窄字" panose="020B0602010101010101" pitchFamily="33" charset="-120"/>
                <a:cs typeface="Heiti TC Light"/>
              </a:rPr>
              <a:t>路 </a:t>
            </a:r>
            <a:r>
              <a:rPr lang="en-US" altLang="zh-TW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文鼎注音窄字" panose="020B0602010101010101" pitchFamily="33" charset="-120"/>
                <a:ea typeface="文鼎注音窄字" panose="020B0602010101010101" pitchFamily="33" charset="-120"/>
                <a:cs typeface="Heiti TC Light"/>
              </a:rPr>
              <a:t>/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文鼎注音窄字" panose="020B0602010101010101" pitchFamily="33" charset="-120"/>
                <a:ea typeface="文鼎注音窄字" panose="020B0602010101010101" pitchFamily="33" charset="-120"/>
                <a:cs typeface="Heiti TC Light"/>
              </a:rPr>
              <a:t> 漏</a:t>
            </a:r>
          </a:p>
        </p:txBody>
      </p:sp>
      <p:sp>
        <p:nvSpPr>
          <p:cNvPr id="5" name="矩形 4"/>
          <p:cNvSpPr/>
          <p:nvPr/>
        </p:nvSpPr>
        <p:spPr>
          <a:xfrm>
            <a:off x="523336" y="412758"/>
            <a:ext cx="11145328" cy="498598"/>
          </a:xfrm>
          <a:prstGeom prst="rect">
            <a:avLst/>
          </a:prstGeom>
          <a:solidFill>
            <a:srgbClr val="FF6699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2400" b="1" dirty="0">
                <a:solidFill>
                  <a:schemeClr val="bg1"/>
                </a:solidFill>
                <a:latin typeface="+mj-ea"/>
                <a:ea typeface="+mj-ea"/>
                <a:cs typeface="Heiti TC Light"/>
              </a:rPr>
              <a:t>形音對應：學生能辨認字音</a:t>
            </a:r>
            <a:r>
              <a:rPr lang="zh-TW" altLang="en-US" sz="2400" b="1" dirty="0" smtClean="0">
                <a:solidFill>
                  <a:schemeClr val="bg1"/>
                </a:solidFill>
                <a:latin typeface="+mj-ea"/>
                <a:ea typeface="+mj-ea"/>
                <a:cs typeface="Heiti TC Light"/>
              </a:rPr>
              <a:t>字形。</a:t>
            </a:r>
            <a:endParaRPr lang="zh-TW" altLang="en-US" sz="2400" b="1" dirty="0">
              <a:solidFill>
                <a:schemeClr val="bg1"/>
              </a:solidFill>
              <a:latin typeface="+mj-ea"/>
              <a:ea typeface="+mj-ea"/>
              <a:cs typeface="Heiti TC Light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670594"/>
              </p:ext>
            </p:extLst>
          </p:nvPr>
        </p:nvGraphicFramePr>
        <p:xfrm>
          <a:off x="691721" y="4966719"/>
          <a:ext cx="5151139" cy="141647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07899">
                  <a:extLst>
                    <a:ext uri="{9D8B030D-6E8A-4147-A177-3AD203B41FA5}">
                      <a16:colId xmlns:a16="http://schemas.microsoft.com/office/drawing/2014/main" xmlns="" val="3375391632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4274392349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1300290122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3010189746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2933217717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3531461573"/>
                    </a:ext>
                  </a:extLst>
                </a:gridCol>
              </a:tblGrid>
              <a:tr h="4721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200" dirty="0">
                          <a:solidFill>
                            <a:schemeClr val="bg1"/>
                          </a:solidFill>
                        </a:rPr>
                        <a:t>選項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其它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3885675"/>
                  </a:ext>
                </a:extLst>
              </a:tr>
              <a:tr h="4721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選項率</a:t>
                      </a:r>
                      <a:endParaRPr lang="zh-TW" altLang="en-US" sz="1600" b="1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0.11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0.02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0.03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0.80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9052274"/>
                  </a:ext>
                </a:extLst>
              </a:tr>
              <a:tr h="472158"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en-US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通過率 </a:t>
                      </a:r>
                      <a:r>
                        <a:rPr lang="en-US" altLang="zh-TW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80.30</a:t>
                      </a:r>
                      <a:r>
                        <a:rPr lang="zh-TW" altLang="en-US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％  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8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74494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70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523335" y="2759312"/>
            <a:ext cx="1581510" cy="473430"/>
          </a:xfrm>
          <a:prstGeom prst="rect">
            <a:avLst/>
          </a:prstGeom>
          <a:solidFill>
            <a:srgbClr val="FFAFD7">
              <a:alpha val="6470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3336" y="1070834"/>
            <a:ext cx="11145328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444500">
              <a:lnSpc>
                <a:spcPct val="110000"/>
              </a:lnSpc>
            </a:pPr>
            <a:r>
              <a:rPr lang="en-US" altLang="zh-TW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6.</a:t>
            </a:r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陳奶奶默默行善的事蹟，「樹立」了服務人群的典範。</a:t>
            </a:r>
            <a:endParaRPr lang="en-US" altLang="zh-TW" sz="3200" b="1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444500" indent="-444500">
              <a:lnSpc>
                <a:spcPct val="110000"/>
              </a:lnSpc>
            </a:pPr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  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上面具子中「」一詞，可以替換成哪一個相近的語詞？</a:t>
            </a:r>
            <a:endParaRPr lang="en-US" altLang="zh-TW" sz="32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挺立</a:t>
            </a:r>
            <a:endParaRPr lang="en-US" altLang="zh-TW" sz="32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建立</a:t>
            </a:r>
            <a:endParaRPr lang="en-US" altLang="zh-TW" sz="32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鼎立</a:t>
            </a:r>
            <a:endParaRPr lang="en-US" altLang="zh-TW" sz="32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成立</a:t>
            </a:r>
            <a:endParaRPr lang="zh-TW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3336" y="412758"/>
            <a:ext cx="11145328" cy="498598"/>
          </a:xfrm>
          <a:prstGeom prst="rect">
            <a:avLst/>
          </a:prstGeom>
          <a:solidFill>
            <a:srgbClr val="FFA40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2400" b="1" dirty="0">
                <a:solidFill>
                  <a:schemeClr val="bg1"/>
                </a:solidFill>
                <a:latin typeface="+mj-ea"/>
                <a:ea typeface="+mj-ea"/>
                <a:cs typeface="Heiti TC Light"/>
              </a:rPr>
              <a:t>字詞理解：</a:t>
            </a:r>
            <a:r>
              <a:rPr lang="zh-TW" altLang="en-US" sz="2400" b="1" dirty="0">
                <a:solidFill>
                  <a:schemeClr val="bg1"/>
                </a:solidFill>
                <a:latin typeface="+mj-ea"/>
                <a:ea typeface="+mj-ea"/>
              </a:rPr>
              <a:t>學生能理解文章脈絡中字或詞彙的意義。</a:t>
            </a:r>
            <a:endParaRPr lang="zh-TW" altLang="en-US" sz="2400" b="1" dirty="0">
              <a:solidFill>
                <a:schemeClr val="bg1"/>
              </a:solidFill>
              <a:latin typeface="+mj-ea"/>
              <a:ea typeface="+mj-ea"/>
              <a:cs typeface="Heiti TC Light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16045"/>
              </p:ext>
            </p:extLst>
          </p:nvPr>
        </p:nvGraphicFramePr>
        <p:xfrm>
          <a:off x="691721" y="4966719"/>
          <a:ext cx="5151139" cy="141647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07899">
                  <a:extLst>
                    <a:ext uri="{9D8B030D-6E8A-4147-A177-3AD203B41FA5}">
                      <a16:colId xmlns:a16="http://schemas.microsoft.com/office/drawing/2014/main" xmlns="" val="3375391632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4274392349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1300290122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3010189746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2933217717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3531461573"/>
                    </a:ext>
                  </a:extLst>
                </a:gridCol>
              </a:tblGrid>
              <a:tr h="4721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200" dirty="0">
                          <a:solidFill>
                            <a:schemeClr val="bg1"/>
                          </a:solidFill>
                        </a:rPr>
                        <a:t>選項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其它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3885675"/>
                  </a:ext>
                </a:extLst>
              </a:tr>
              <a:tr h="4721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選項率</a:t>
                      </a:r>
                      <a:endParaRPr lang="zh-TW" altLang="en-US" sz="1600" b="1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0.11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0.02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0.03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0.80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9052274"/>
                  </a:ext>
                </a:extLst>
              </a:tr>
              <a:tr h="472158"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en-US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通過率 </a:t>
                      </a:r>
                      <a:r>
                        <a:rPr lang="en-US" altLang="zh-TW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80.30</a:t>
                      </a:r>
                      <a:r>
                        <a:rPr lang="zh-TW" altLang="en-US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％  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8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74494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38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523335" y="3841288"/>
            <a:ext cx="1503874" cy="473430"/>
          </a:xfrm>
          <a:prstGeom prst="rect">
            <a:avLst/>
          </a:prstGeom>
          <a:solidFill>
            <a:srgbClr val="FFAFD7">
              <a:alpha val="6470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3336" y="1070834"/>
            <a:ext cx="11145328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0238" indent="-630238">
              <a:lnSpc>
                <a:spcPct val="110000"/>
              </a:lnSpc>
            </a:pPr>
            <a:r>
              <a:rPr lang="en-US" altLang="zh-TW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11.</a:t>
            </a:r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□□市場中有人不斷向我推銷物品，我卻毫不動心。</a:t>
            </a:r>
            <a:endParaRPr lang="en-US" altLang="zh-TW" sz="3200" b="1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444500" indent="-444500">
              <a:lnSpc>
                <a:spcPct val="110000"/>
              </a:lnSpc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下列哪一個選項填入□□中最適當？</a:t>
            </a:r>
            <a:endParaRPr lang="en-US" altLang="zh-TW" sz="32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無論</a:t>
            </a: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然而</a:t>
            </a: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幸而</a:t>
            </a: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儘管</a:t>
            </a:r>
            <a:endParaRPr lang="zh-TW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3336" y="412758"/>
            <a:ext cx="11145328" cy="498598"/>
          </a:xfrm>
          <a:prstGeom prst="rect">
            <a:avLst/>
          </a:prstGeom>
          <a:solidFill>
            <a:srgbClr val="82C83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2400" b="1" dirty="0">
                <a:solidFill>
                  <a:schemeClr val="bg1"/>
                </a:solidFill>
                <a:latin typeface="+mj-ea"/>
                <a:ea typeface="+mj-ea"/>
                <a:cs typeface="Heiti TC Light"/>
              </a:rPr>
              <a:t>語句理解：</a:t>
            </a:r>
            <a:r>
              <a:rPr lang="zh-TW" altLang="en-US" sz="2400" b="1" dirty="0">
                <a:solidFill>
                  <a:schemeClr val="bg1"/>
                </a:solidFill>
                <a:latin typeface="+mj-ea"/>
                <a:ea typeface="+mj-ea"/>
              </a:rPr>
              <a:t>學生能理解文章脈絡中特定句子所傳達的意義。</a:t>
            </a:r>
            <a:endParaRPr lang="zh-TW" altLang="en-US" sz="2400" b="1" dirty="0">
              <a:solidFill>
                <a:schemeClr val="bg1"/>
              </a:solidFill>
              <a:latin typeface="+mj-ea"/>
              <a:ea typeface="+mj-ea"/>
              <a:cs typeface="Heiti TC Light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16045"/>
              </p:ext>
            </p:extLst>
          </p:nvPr>
        </p:nvGraphicFramePr>
        <p:xfrm>
          <a:off x="691721" y="4966719"/>
          <a:ext cx="5151139" cy="141647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07899">
                  <a:extLst>
                    <a:ext uri="{9D8B030D-6E8A-4147-A177-3AD203B41FA5}">
                      <a16:colId xmlns:a16="http://schemas.microsoft.com/office/drawing/2014/main" xmlns="" val="3375391632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4274392349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1300290122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3010189746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2933217717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3531461573"/>
                    </a:ext>
                  </a:extLst>
                </a:gridCol>
              </a:tblGrid>
              <a:tr h="4721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200" dirty="0">
                          <a:solidFill>
                            <a:schemeClr val="bg1"/>
                          </a:solidFill>
                        </a:rPr>
                        <a:t>選項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其它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3885675"/>
                  </a:ext>
                </a:extLst>
              </a:tr>
              <a:tr h="4721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選項率</a:t>
                      </a:r>
                      <a:endParaRPr lang="zh-TW" altLang="en-US" sz="1600" b="1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0.11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0.02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0.03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0.80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9052274"/>
                  </a:ext>
                </a:extLst>
              </a:tr>
              <a:tr h="472158"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en-US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通過率 </a:t>
                      </a:r>
                      <a:r>
                        <a:rPr lang="en-US" altLang="zh-TW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80.30</a:t>
                      </a:r>
                      <a:r>
                        <a:rPr lang="zh-TW" altLang="en-US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％  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8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74494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56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523334" y="4315741"/>
            <a:ext cx="2375141" cy="473430"/>
          </a:xfrm>
          <a:prstGeom prst="rect">
            <a:avLst/>
          </a:prstGeom>
          <a:solidFill>
            <a:srgbClr val="FFAFD7">
              <a:alpha val="6470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3336" y="1070834"/>
            <a:ext cx="1114532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0238" indent="-630238">
              <a:lnSpc>
                <a:spcPts val="3600"/>
              </a:lnSpc>
            </a:pPr>
            <a:r>
              <a:rPr lang="en-US" altLang="zh-TW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14.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閱讀下列文句，並判斷應如何排列，才能使文意更通順？</a:t>
            </a:r>
            <a:endParaRPr lang="en-US" altLang="zh-TW" sz="32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630238" indent="-630238">
              <a:lnSpc>
                <a:spcPts val="3600"/>
              </a:lnSpc>
            </a:pPr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   </a:t>
            </a:r>
            <a:r>
              <a:rPr lang="en-US" altLang="zh-TW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&lt;</a:t>
            </a:r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學學大白鵝</a:t>
            </a:r>
            <a:r>
              <a:rPr lang="en-US" altLang="zh-TW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&gt;	</a:t>
            </a:r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林良 </a:t>
            </a:r>
            <a:endParaRPr lang="en-US" altLang="zh-TW" sz="3200" b="1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630238" indent="-630238">
              <a:lnSpc>
                <a:spcPts val="3600"/>
              </a:lnSpc>
            </a:pPr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   你抬頭挺胸</a:t>
            </a:r>
          </a:p>
          <a:p>
            <a:pPr marL="630238" indent="-630238">
              <a:lnSpc>
                <a:spcPts val="3600"/>
              </a:lnSpc>
            </a:pPr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   甲、彎腰駝背 </a:t>
            </a:r>
            <a:endParaRPr lang="en-US" altLang="zh-TW" sz="3200" b="1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630238" indent="-630238">
              <a:lnSpc>
                <a:spcPts val="3600"/>
              </a:lnSpc>
            </a:pPr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   乙、精神飽滿，樣子很好看 </a:t>
            </a:r>
            <a:endParaRPr lang="en-US" altLang="zh-TW" sz="3200" b="1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630238" indent="-630238">
              <a:lnSpc>
                <a:spcPts val="3600"/>
              </a:lnSpc>
            </a:pPr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   丙、我想跟你學，老是學不會 </a:t>
            </a:r>
            <a:endParaRPr lang="en-US" altLang="zh-TW" sz="3200" b="1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630238" indent="-630238">
              <a:lnSpc>
                <a:spcPts val="3600"/>
              </a:lnSpc>
            </a:pPr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   丁、起頭還記得住，慢慢的又變成   </a:t>
            </a:r>
            <a:endParaRPr lang="en-US" altLang="zh-TW" sz="32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514350" indent="-514350">
              <a:lnSpc>
                <a:spcPts val="36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乙丙丁甲</a:t>
            </a:r>
          </a:p>
          <a:p>
            <a:pPr marL="514350" indent="-514350">
              <a:lnSpc>
                <a:spcPts val="36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乙丁甲丙</a:t>
            </a:r>
          </a:p>
          <a:p>
            <a:pPr marL="514350" indent="-514350">
              <a:lnSpc>
                <a:spcPts val="36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丁甲乙丙</a:t>
            </a:r>
          </a:p>
          <a:p>
            <a:pPr marL="514350" indent="-514350">
              <a:lnSpc>
                <a:spcPts val="36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丁甲丙乙</a:t>
            </a:r>
            <a:endParaRPr lang="zh-TW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3336" y="412758"/>
            <a:ext cx="11145328" cy="498598"/>
          </a:xfrm>
          <a:prstGeom prst="rect">
            <a:avLst/>
          </a:prstGeom>
          <a:solidFill>
            <a:srgbClr val="1CADE4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2400" b="1" dirty="0">
                <a:solidFill>
                  <a:schemeClr val="bg1"/>
                </a:solidFill>
                <a:latin typeface="+mj-ea"/>
                <a:ea typeface="+mj-ea"/>
                <a:cs typeface="Heiti TC Light"/>
              </a:rPr>
              <a:t>文意理解：</a:t>
            </a:r>
            <a:r>
              <a:rPr lang="zh-TW" altLang="en-US" sz="2400" b="1" dirty="0">
                <a:solidFill>
                  <a:schemeClr val="bg1"/>
                </a:solidFill>
                <a:latin typeface="+mj-ea"/>
                <a:ea typeface="+mj-ea"/>
              </a:rPr>
              <a:t>學生能掌握文本內容中的明確訊息，並理解文本概念間的關係。</a:t>
            </a:r>
            <a:endParaRPr lang="zh-TW" altLang="en-US" sz="2400" b="1" dirty="0">
              <a:solidFill>
                <a:schemeClr val="bg1"/>
              </a:solidFill>
              <a:latin typeface="+mj-ea"/>
              <a:ea typeface="+mj-ea"/>
              <a:cs typeface="Heiti TC Light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528852"/>
              </p:ext>
            </p:extLst>
          </p:nvPr>
        </p:nvGraphicFramePr>
        <p:xfrm>
          <a:off x="3093958" y="4789171"/>
          <a:ext cx="5151139" cy="141647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07899">
                  <a:extLst>
                    <a:ext uri="{9D8B030D-6E8A-4147-A177-3AD203B41FA5}">
                      <a16:colId xmlns:a16="http://schemas.microsoft.com/office/drawing/2014/main" xmlns="" val="3375391632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4274392349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1300290122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3010189746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2933217717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3531461573"/>
                    </a:ext>
                  </a:extLst>
                </a:gridCol>
              </a:tblGrid>
              <a:tr h="4721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200" dirty="0">
                          <a:solidFill>
                            <a:schemeClr val="bg1"/>
                          </a:solidFill>
                        </a:rPr>
                        <a:t>選項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其它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3885675"/>
                  </a:ext>
                </a:extLst>
              </a:tr>
              <a:tr h="4721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選項率</a:t>
                      </a:r>
                      <a:endParaRPr lang="zh-TW" altLang="en-US" sz="1600" b="1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0.11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0.02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0.03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0.80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9052274"/>
                  </a:ext>
                </a:extLst>
              </a:tr>
              <a:tr h="472158"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en-US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通過率 </a:t>
                      </a:r>
                      <a:r>
                        <a:rPr lang="en-US" altLang="zh-TW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80.30</a:t>
                      </a:r>
                      <a:r>
                        <a:rPr lang="zh-TW" altLang="en-US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％  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8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74494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0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523334" y="2757530"/>
            <a:ext cx="2340635" cy="473430"/>
          </a:xfrm>
          <a:prstGeom prst="rect">
            <a:avLst/>
          </a:prstGeom>
          <a:solidFill>
            <a:srgbClr val="FFAFD7">
              <a:alpha val="6470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3336" y="1070834"/>
            <a:ext cx="11145328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1825" indent="-631825">
              <a:lnSpc>
                <a:spcPct val="110000"/>
              </a:lnSpc>
            </a:pPr>
            <a:r>
              <a:rPr lang="en-US" altLang="zh-TW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1.</a:t>
            </a:r>
            <a:r>
              <a:rPr lang="zh-TW" altLang="en-US" sz="32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子楚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遇到</a:t>
            </a:r>
            <a:r>
              <a:rPr lang="zh-TW" altLang="en-US" sz="32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呂不韋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之前，在</a:t>
            </a:r>
            <a:r>
              <a:rPr lang="zh-TW" altLang="en-US" sz="32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趙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國的處境可以用下列哪個語詞來形容？</a:t>
            </a:r>
            <a:r>
              <a:rPr lang="zh-TW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   </a:t>
            </a:r>
            <a:endParaRPr lang="en-US" altLang="zh-TW" sz="32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穩若泰山</a:t>
            </a: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窮困落魄</a:t>
            </a: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處變不驚</a:t>
            </a: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自立自強</a:t>
            </a:r>
            <a:endParaRPr lang="zh-TW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3336" y="412758"/>
            <a:ext cx="11145328" cy="467692"/>
          </a:xfrm>
          <a:prstGeom prst="rect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2400" b="1" spc="-100" dirty="0">
                <a:solidFill>
                  <a:schemeClr val="bg1"/>
                </a:solidFill>
                <a:latin typeface="+mj-ea"/>
                <a:ea typeface="+mj-ea"/>
                <a:cs typeface="Heiti TC Light"/>
              </a:rPr>
              <a:t>推論理解：</a:t>
            </a:r>
            <a:r>
              <a:rPr lang="zh-TW" altLang="en-US" sz="2400" b="1" spc="-100" dirty="0">
                <a:solidFill>
                  <a:schemeClr val="bg1"/>
                </a:solidFill>
                <a:latin typeface="+mj-ea"/>
                <a:ea typeface="+mj-ea"/>
              </a:rPr>
              <a:t>學生能結合自身背景知識，以推論歷程，詮釋文本中字裡行間的言外之意。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16045"/>
              </p:ext>
            </p:extLst>
          </p:nvPr>
        </p:nvGraphicFramePr>
        <p:xfrm>
          <a:off x="691721" y="4966719"/>
          <a:ext cx="5151139" cy="141647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07899">
                  <a:extLst>
                    <a:ext uri="{9D8B030D-6E8A-4147-A177-3AD203B41FA5}">
                      <a16:colId xmlns:a16="http://schemas.microsoft.com/office/drawing/2014/main" xmlns="" val="3375391632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4274392349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1300290122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3010189746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2933217717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3531461573"/>
                    </a:ext>
                  </a:extLst>
                </a:gridCol>
              </a:tblGrid>
              <a:tr h="4721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200" dirty="0">
                          <a:solidFill>
                            <a:schemeClr val="bg1"/>
                          </a:solidFill>
                        </a:rPr>
                        <a:t>選項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其它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3885675"/>
                  </a:ext>
                </a:extLst>
              </a:tr>
              <a:tr h="4721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選項率</a:t>
                      </a:r>
                      <a:endParaRPr lang="zh-TW" altLang="en-US" sz="1600" b="1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0.11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0.02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0.03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0.80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9052274"/>
                  </a:ext>
                </a:extLst>
              </a:tr>
              <a:tr h="472158"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en-US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通過率 </a:t>
                      </a:r>
                      <a:r>
                        <a:rPr lang="en-US" altLang="zh-TW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80.30</a:t>
                      </a:r>
                      <a:r>
                        <a:rPr lang="zh-TW" altLang="en-US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％  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8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74494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15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auto">
          <a:xfrm>
            <a:off x="523334" y="2284100"/>
            <a:ext cx="2340635" cy="473430"/>
          </a:xfrm>
          <a:prstGeom prst="rect">
            <a:avLst/>
          </a:prstGeom>
          <a:solidFill>
            <a:srgbClr val="FFAFD7">
              <a:alpha val="6470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>
              <a:ln>
                <a:noFill/>
              </a:ln>
              <a:effectLst/>
              <a:latin typeface="Arial" charset="0"/>
              <a:ea typeface="新細明體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3336" y="1070834"/>
            <a:ext cx="11145328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1825" indent="-631825">
              <a:lnSpc>
                <a:spcPct val="110000"/>
              </a:lnSpc>
            </a:pPr>
            <a:r>
              <a:rPr lang="en-US" altLang="zh-TW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1.</a:t>
            </a:r>
            <a:r>
              <a:rPr lang="zh-TW" alt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題目</a:t>
            </a:r>
            <a:endParaRPr lang="zh-TW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選項</a:t>
            </a:r>
            <a:endParaRPr lang="zh-TW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選項</a:t>
            </a:r>
            <a:endParaRPr lang="en-US" altLang="zh-TW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選項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r>
              <a:rPr lang="zh-TW" alt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Heiti TC Light"/>
              </a:rPr>
              <a:t>選項</a:t>
            </a:r>
            <a:endParaRPr lang="en-US" altLang="zh-TW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endParaRPr lang="en-US" altLang="zh-TW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Heiti TC Light"/>
            </a:endParaRPr>
          </a:p>
          <a:p>
            <a:pPr marL="514350" indent="-514350">
              <a:lnSpc>
                <a:spcPct val="110000"/>
              </a:lnSpc>
              <a:buFont typeface="Wingdings" charset="2"/>
              <a:buAutoNum type="circleNumWdWhitePlain"/>
            </a:pPr>
            <a:endParaRPr lang="zh-TW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3336" y="412758"/>
            <a:ext cx="11145328" cy="467692"/>
          </a:xfrm>
          <a:prstGeom prst="rect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2400" b="1" spc="-100" dirty="0">
                <a:solidFill>
                  <a:schemeClr val="bg1"/>
                </a:solidFill>
                <a:latin typeface="+mj-ea"/>
                <a:ea typeface="+mj-ea"/>
                <a:cs typeface="Heiti TC Light"/>
              </a:rPr>
              <a:t>評</a:t>
            </a:r>
            <a:r>
              <a:rPr lang="zh-TW" altLang="en-US" sz="2400" b="1" spc="-100" dirty="0" smtClean="0">
                <a:solidFill>
                  <a:schemeClr val="bg1"/>
                </a:solidFill>
                <a:latin typeface="+mj-ea"/>
                <a:ea typeface="+mj-ea"/>
                <a:cs typeface="Heiti TC Light"/>
              </a:rPr>
              <a:t>論</a:t>
            </a:r>
            <a:r>
              <a:rPr lang="zh-TW" altLang="en-US" sz="2400" b="1" spc="-100" dirty="0">
                <a:solidFill>
                  <a:schemeClr val="bg1"/>
                </a:solidFill>
                <a:latin typeface="+mj-ea"/>
                <a:ea typeface="+mj-ea"/>
                <a:cs typeface="Heiti TC Light"/>
              </a:rPr>
              <a:t>理解：</a:t>
            </a:r>
            <a:r>
              <a:rPr lang="zh-TW" altLang="en-US" sz="2400" b="1" spc="-100" dirty="0">
                <a:solidFill>
                  <a:schemeClr val="bg1"/>
                </a:solidFill>
                <a:latin typeface="+mj-ea"/>
                <a:ea typeface="+mj-ea"/>
              </a:rPr>
              <a:t>學生能從特定觀點詮釋文章的內容、寫作手法、 情意表達等</a:t>
            </a:r>
            <a:r>
              <a:rPr lang="zh-TW" altLang="en-US" sz="2400" b="1" spc="-100" dirty="0" smtClean="0">
                <a:solidFill>
                  <a:schemeClr val="bg1"/>
                </a:solidFill>
                <a:latin typeface="+mj-ea"/>
                <a:ea typeface="+mj-ea"/>
              </a:rPr>
              <a:t>。</a:t>
            </a:r>
            <a:endParaRPr lang="zh-TW" altLang="en-US" sz="2400" b="1" spc="-1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16045"/>
              </p:ext>
            </p:extLst>
          </p:nvPr>
        </p:nvGraphicFramePr>
        <p:xfrm>
          <a:off x="691721" y="4966719"/>
          <a:ext cx="5151139" cy="141647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07899">
                  <a:extLst>
                    <a:ext uri="{9D8B030D-6E8A-4147-A177-3AD203B41FA5}">
                      <a16:colId xmlns:a16="http://schemas.microsoft.com/office/drawing/2014/main" xmlns="" val="3375391632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4274392349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1300290122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3010189746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2933217717"/>
                    </a:ext>
                  </a:extLst>
                </a:gridCol>
                <a:gridCol w="828648">
                  <a:extLst>
                    <a:ext uri="{9D8B030D-6E8A-4147-A177-3AD203B41FA5}">
                      <a16:colId xmlns:a16="http://schemas.microsoft.com/office/drawing/2014/main" xmlns="" val="3531461573"/>
                    </a:ext>
                  </a:extLst>
                </a:gridCol>
              </a:tblGrid>
              <a:tr h="4721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200" dirty="0">
                          <a:solidFill>
                            <a:schemeClr val="bg1"/>
                          </a:solidFill>
                        </a:rPr>
                        <a:t>選項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sz="1800" b="0" i="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其它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3885675"/>
                  </a:ext>
                </a:extLst>
              </a:tr>
              <a:tr h="4721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選項率</a:t>
                      </a:r>
                      <a:endParaRPr lang="zh-TW" altLang="en-US" sz="1600" b="1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0.11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0.02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0.03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/>
                        </a:rPr>
                        <a:t>0.80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9052274"/>
                  </a:ext>
                </a:extLst>
              </a:tr>
              <a:tr h="472158"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en-US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通過率 </a:t>
                      </a:r>
                      <a:r>
                        <a:rPr lang="en-US" altLang="zh-TW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80.30</a:t>
                      </a:r>
                      <a:r>
                        <a:rPr lang="zh-TW" altLang="en-US" sz="16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％  </a:t>
                      </a:r>
                      <a:endParaRPr lang="zh-TW" altLang="en-US" sz="16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8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74494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28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23336" y="412758"/>
            <a:ext cx="11145328" cy="904863"/>
          </a:xfrm>
          <a:prstGeom prst="rect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2400" b="1" spc="-100" dirty="0" smtClean="0">
                <a:solidFill>
                  <a:schemeClr val="bg1"/>
                </a:solidFill>
                <a:latin typeface="+mj-ea"/>
                <a:ea typeface="+mj-ea"/>
                <a:cs typeface="Heiti TC Light"/>
              </a:rPr>
              <a:t>質性分析：可從原本評量設計架構和用意，與學生施測結果良窳的相關原因推論，或是根據學生測驗結果及可採行的補救教學策略，逕行條列分析之</a:t>
            </a:r>
            <a:r>
              <a:rPr lang="zh-TW" altLang="en-US" sz="2400" b="1" spc="-100" dirty="0" smtClean="0">
                <a:solidFill>
                  <a:schemeClr val="bg1"/>
                </a:solidFill>
                <a:latin typeface="+mj-ea"/>
                <a:ea typeface="+mj-ea"/>
              </a:rPr>
              <a:t>。</a:t>
            </a:r>
            <a:endParaRPr lang="zh-TW" altLang="en-US" sz="2400" b="1" spc="-1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0530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96064" y="2389833"/>
            <a:ext cx="7599872" cy="20783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6600" b="1" dirty="0">
                <a:solidFill>
                  <a:srgbClr val="1CADE4"/>
                </a:solidFill>
              </a:rPr>
              <a:t>謝謝大家</a:t>
            </a:r>
            <a:endParaRPr lang="en-US" altLang="zh-TW" sz="6600" b="1" dirty="0">
              <a:solidFill>
                <a:srgbClr val="1CADE4"/>
              </a:solidFill>
            </a:endParaRPr>
          </a:p>
          <a:p>
            <a:pPr marL="0" indent="0" algn="ctr">
              <a:buNone/>
            </a:pPr>
            <a:r>
              <a:rPr lang="zh-TW" altLang="en-US" sz="6600" b="1" dirty="0">
                <a:solidFill>
                  <a:srgbClr val="1CADE4"/>
                </a:solidFill>
              </a:rPr>
              <a:t>敬請指教</a:t>
            </a:r>
          </a:p>
        </p:txBody>
      </p:sp>
    </p:spTree>
    <p:extLst>
      <p:ext uri="{BB962C8B-B14F-4D97-AF65-F5344CB8AC3E}">
        <p14:creationId xmlns:p14="http://schemas.microsoft.com/office/powerpoint/2010/main" val="135041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基礎">
  <a:themeElements>
    <a:clrScheme name="基礎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微軟正黑體">
      <a:majorFont>
        <a:latin typeface="Microsoft JhengHei UI"/>
        <a:ea typeface="微軟正黑體"/>
        <a:cs typeface=""/>
      </a:majorFont>
      <a:minorFont>
        <a:latin typeface="Microsoft JhengHei UI"/>
        <a:ea typeface="微軟正黑體"/>
        <a:cs typeface="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基準</Template>
  <TotalTime>9233</TotalTime>
  <Words>460</Words>
  <Application>Microsoft Office PowerPoint</Application>
  <PresentationFormat>自訂</PresentationFormat>
  <Paragraphs>123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基礎</vt:lpstr>
      <vt:lpstr>試題設計及研究發現第一組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</dc:title>
  <dc:creator>黃偉菖</dc:creator>
  <cp:lastModifiedBy>user</cp:lastModifiedBy>
  <cp:revision>655</cp:revision>
  <cp:lastPrinted>2017-03-28T14:32:10Z</cp:lastPrinted>
  <dcterms:created xsi:type="dcterms:W3CDTF">2016-08-24T01:30:06Z</dcterms:created>
  <dcterms:modified xsi:type="dcterms:W3CDTF">2017-05-03T01:12:02Z</dcterms:modified>
</cp:coreProperties>
</file>