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965" r:id="rId2"/>
    <p:sldId id="899" r:id="rId3"/>
    <p:sldId id="900" r:id="rId4"/>
    <p:sldId id="901" r:id="rId5"/>
    <p:sldId id="953" r:id="rId6"/>
    <p:sldId id="904" r:id="rId7"/>
    <p:sldId id="952" r:id="rId8"/>
    <p:sldId id="951" r:id="rId9"/>
    <p:sldId id="954" r:id="rId10"/>
    <p:sldId id="963" r:id="rId11"/>
    <p:sldId id="964" r:id="rId12"/>
    <p:sldId id="962" r:id="rId13"/>
    <p:sldId id="955" r:id="rId14"/>
    <p:sldId id="956" r:id="rId15"/>
    <p:sldId id="960" r:id="rId16"/>
    <p:sldId id="959" r:id="rId17"/>
    <p:sldId id="958" r:id="rId18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B0119"/>
    <a:srgbClr val="FFFF00"/>
    <a:srgbClr val="0000FF"/>
    <a:srgbClr val="99CCFF"/>
    <a:srgbClr val="33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353" autoAdjust="0"/>
  </p:normalViewPr>
  <p:slideViewPr>
    <p:cSldViewPr>
      <p:cViewPr varScale="1">
        <p:scale>
          <a:sx n="72" d="100"/>
          <a:sy n="7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fld id="{2DC443A4-5AF1-479F-BC45-294C110A88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35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>
                <a:latin typeface="Arial" charset="0"/>
                <a:ea typeface="新細明體" charset="-120"/>
              </a:defRPr>
            </a:lvl1pPr>
          </a:lstStyle>
          <a:p>
            <a:fld id="{D3AE4F9C-6B5A-41D5-8745-F5F9E137C5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5244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553200" cy="15240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6C0D09-84B3-4534-A4BE-3C912D96C9B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492E-FF88-4057-9608-12399870C5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77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473075"/>
            <a:ext cx="1752600" cy="55832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76400" y="473075"/>
            <a:ext cx="5105400" cy="55832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9D922-F2F5-440E-8272-30C14F1EE9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48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38CAF-770F-487C-95E9-7A8C9042A0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17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3708-A716-4033-9A67-15D91346CD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783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76400" y="1941513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41513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2EAA9-A1FE-4994-93A9-9DFE77FE34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62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05E6-9066-4DDE-B727-55C776EFFC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00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57B68-C4A3-49B8-84C3-CED2863849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8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E96B8-2553-4CDC-9700-3F85D1E5AD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23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E0CFC-EE67-4E4F-AC51-2113C7B51B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28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02A8-2646-4165-8631-A96BCB4C7B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85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73075"/>
            <a:ext cx="7010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41513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</a:defRPr>
            </a:lvl1pPr>
          </a:lstStyle>
          <a:p>
            <a:fld id="{C9903A7D-0FED-4196-8FA0-3B6813492E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華康新儷粗黑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150000"/>
        <a:buFont typeface="Wingdings" pitchFamily="2" charset="2"/>
        <a:buBlip>
          <a:blip r:embed="rId14"/>
        </a:buBlip>
        <a:defRPr sz="3200">
          <a:solidFill>
            <a:srgbClr val="F3F4D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Blip>
          <a:blip r:embed="rId14"/>
        </a:buBlip>
        <a:defRPr sz="2800">
          <a:solidFill>
            <a:srgbClr val="F3F4D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50000"/>
        <a:buFont typeface="Wingdings" pitchFamily="2" charset="2"/>
        <a:buBlip>
          <a:blip r:embed="rId14"/>
        </a:buBlip>
        <a:defRPr sz="2400">
          <a:solidFill>
            <a:srgbClr val="F3F4D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Blip>
          <a:blip r:embed="rId14"/>
        </a:buBlip>
        <a:defRPr sz="2000">
          <a:solidFill>
            <a:srgbClr val="F3F4D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4"/>
        </a:buBlip>
        <a:defRPr sz="2000">
          <a:solidFill>
            <a:srgbClr val="F3F4D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4"/>
        </a:buBlip>
        <a:defRPr sz="2000">
          <a:solidFill>
            <a:srgbClr val="F3F4D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4"/>
        </a:buBlip>
        <a:defRPr sz="2000">
          <a:solidFill>
            <a:srgbClr val="F3F4D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4"/>
        </a:buBlip>
        <a:defRPr sz="2000">
          <a:solidFill>
            <a:srgbClr val="F3F4D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Wingdings" pitchFamily="2" charset="2"/>
        <a:buBlip>
          <a:blip r:embed="rId14"/>
        </a:buBlip>
        <a:defRPr sz="2000">
          <a:solidFill>
            <a:srgbClr val="F3F4D8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988"/>
          <a:stretch/>
        </p:blipFill>
        <p:spPr>
          <a:xfrm>
            <a:off x="-108520" y="1"/>
            <a:ext cx="92774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7664" y="3441649"/>
            <a:ext cx="64817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6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cs typeface="+mj-cs"/>
              </a:rPr>
              <a:t>布袋戲的魔音筒</a:t>
            </a:r>
            <a:endParaRPr lang="zh-TW" altLang="en-US" sz="6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24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71" y="0"/>
            <a:ext cx="3777329" cy="402792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184" cy="4027920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547664" y="4581128"/>
            <a:ext cx="63367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150000"/>
              <a:buFont typeface="Wingdings" pitchFamily="2" charset="2"/>
              <a:buBlip>
                <a:blip r:embed="rId4"/>
              </a:buBlip>
              <a:defRPr sz="3200">
                <a:solidFill>
                  <a:srgbClr val="F3F4D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Blip>
                <a:blip r:embed="rId4"/>
              </a:buBlip>
              <a:defRPr sz="2800">
                <a:solidFill>
                  <a:srgbClr val="F3F4D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50000"/>
              <a:buFont typeface="Wingdings" pitchFamily="2" charset="2"/>
              <a:buBlip>
                <a:blip r:embed="rId4"/>
              </a:buBlip>
              <a:defRPr sz="2400">
                <a:solidFill>
                  <a:srgbClr val="F3F4D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Font typeface="Wingdings" pitchFamily="2" charset="2"/>
              <a:buBlip>
                <a:blip r:embed="rId4"/>
              </a:buBlip>
              <a:defRPr sz="2000">
                <a:solidFill>
                  <a:srgbClr val="F3F4D8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3600" kern="0" dirty="0" smtClean="0">
                <a:solidFill>
                  <a:schemeClr val="tx1">
                    <a:lumMod val="90000"/>
                  </a:schemeClr>
                </a:solidFill>
              </a:rPr>
              <a:t>飛絲結羅網，來去黑暗中；</a:t>
            </a:r>
            <a:endParaRPr lang="en-US" altLang="zh-TW" sz="3600" kern="0" dirty="0" smtClean="0">
              <a:solidFill>
                <a:schemeClr val="tx1">
                  <a:lumMod val="90000"/>
                </a:schemeClr>
              </a:solidFill>
            </a:endParaRPr>
          </a:p>
          <a:p>
            <a:r>
              <a:rPr lang="zh-TW" altLang="en-US" sz="3600" kern="0" dirty="0" smtClean="0">
                <a:solidFill>
                  <a:schemeClr val="tx1">
                    <a:lumMod val="90000"/>
                  </a:schemeClr>
                </a:solidFill>
              </a:rPr>
              <a:t>鎮坐八卦陣，交趾一 邪郎。</a:t>
            </a:r>
            <a:endParaRPr lang="zh-TW" altLang="en-US" sz="3600" kern="0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115616" y="126876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400" b="1" dirty="0" smtClean="0">
                <a:solidFill>
                  <a:schemeClr val="tx2"/>
                </a:solidFill>
              </a:rPr>
              <a:t>白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郎君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563" t="19900" r="15350" b="5201"/>
          <a:stretch/>
        </p:blipFill>
        <p:spPr>
          <a:xfrm>
            <a:off x="0" y="0"/>
            <a:ext cx="9178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183"/>
            <a:ext cx="9144000" cy="520181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24836" cy="1200329"/>
          </a:xfrm>
        </p:spPr>
        <p:txBody>
          <a:bodyPr/>
          <a:lstStyle/>
          <a:p>
            <a:pPr algn="l"/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唱卡拉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的混音器，也會利用</a:t>
            </a:r>
            <a:r>
              <a:rPr lang="en-US" altLang="zh-TW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ECHO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增加音質的圓潤。</a:t>
            </a:r>
            <a:endParaRPr lang="zh-TW" altLang="en-US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17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0286" y="294869"/>
            <a:ext cx="7010400" cy="92333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回音的缺點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9600" y="1218199"/>
            <a:ext cx="7382839" cy="2088232"/>
          </a:xfrm>
        </p:spPr>
        <p:txBody>
          <a:bodyPr/>
          <a:lstStyle/>
          <a:p>
            <a:r>
              <a:rPr lang="zh-TW" altLang="zh-TW" dirty="0"/>
              <a:t>大禮堂和音樂廳等場合，因為回聲會干擾原聲而影響聽覺，則必須利用不對稱天花板、布幔或吸音板等特殊設計，來減少回聲的</a:t>
            </a:r>
            <a:r>
              <a:rPr lang="zh-TW" altLang="zh-TW" dirty="0" smtClean="0"/>
              <a:t>產生</a:t>
            </a:r>
            <a:endParaRPr lang="zh-TW" altLang="en-US" dirty="0"/>
          </a:p>
        </p:txBody>
      </p:sp>
      <p:pic>
        <p:nvPicPr>
          <p:cNvPr id="1026" name="Picture 2" descr="78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58" y="3306431"/>
            <a:ext cx="6061148" cy="36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4248472" cy="2952328"/>
          </a:xfrm>
        </p:spPr>
        <p:txBody>
          <a:bodyPr/>
          <a:lstStyle/>
          <a:p>
            <a:pPr algn="l"/>
            <a:r>
              <a:rPr lang="zh-TW" altLang="zh-TW" sz="3200" smtClean="0">
                <a:effectLst/>
              </a:rPr>
              <a:t>聲納（</a:t>
            </a:r>
            <a:r>
              <a:rPr lang="en-US" altLang="zh-TW" sz="3200" smtClean="0">
                <a:effectLst/>
              </a:rPr>
              <a:t>sonar</a:t>
            </a:r>
            <a:r>
              <a:rPr lang="zh-TW" altLang="zh-TW" sz="3200" smtClean="0">
                <a:effectLst/>
              </a:rPr>
              <a:t>）是人類應用超聲波的一種儀器，可用來探測目標物的位置，例如：魚群位置、海底地形及搜尋沉沒的飛機船隻等。 </a:t>
            </a:r>
            <a:endParaRPr lang="zh-TW" altLang="zh-TW" sz="3200" dirty="0">
              <a:effectLst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130286" y="294869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華康新儷粗黑" pitchFamily="34" charset="-120"/>
              </a:defRPr>
            </a:lvl9pPr>
          </a:lstStyle>
          <a:p>
            <a:r>
              <a:rPr lang="zh-TW" altLang="en-US" sz="54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回音的利用</a:t>
            </a:r>
            <a:endParaRPr lang="zh-TW" altLang="en-US" sz="5400" kern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ea typeface="標楷體" pitchFamily="65" charset="-120"/>
            </a:endParaRPr>
          </a:p>
        </p:txBody>
      </p:sp>
      <p:pic>
        <p:nvPicPr>
          <p:cNvPr id="2050" name="Picture 2" descr="7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95" y="1772816"/>
            <a:ext cx="3853005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18995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" indent="-127000">
              <a:spcAft>
                <a:spcPts val="0"/>
              </a:spcAft>
            </a:pPr>
            <a:r>
              <a:rPr lang="zh-TW" altLang="zh-TW" dirty="0" smtClean="0">
                <a:ea typeface="新細明體" panose="02020500000000000000" pitchFamily="18" charset="-120"/>
              </a:rPr>
              <a:t>▲</a:t>
            </a:r>
            <a:r>
              <a:rPr lang="zh-TW" altLang="en-US" dirty="0" smtClean="0">
                <a:ea typeface="新細明體" panose="02020500000000000000" pitchFamily="18" charset="-120"/>
              </a:rPr>
              <a:t>右</a:t>
            </a:r>
            <a:r>
              <a:rPr lang="zh-TW" altLang="zh-TW" dirty="0" smtClean="0">
                <a:ea typeface="新細明體" panose="02020500000000000000" pitchFamily="18" charset="-120"/>
              </a:rPr>
              <a:t>圖</a:t>
            </a:r>
            <a:r>
              <a:rPr lang="zh-TW" altLang="en-US" dirty="0" smtClean="0">
                <a:ea typeface="新細明體" panose="02020500000000000000" pitchFamily="18" charset="-120"/>
              </a:rPr>
              <a:t>，</a:t>
            </a:r>
            <a:r>
              <a:rPr lang="zh-TW" altLang="zh-TW" dirty="0" smtClean="0">
                <a:ea typeface="新細明體" panose="02020500000000000000" pitchFamily="18" charset="-120"/>
              </a:rPr>
              <a:t>聲納</a:t>
            </a:r>
            <a:r>
              <a:rPr lang="zh-TW" altLang="zh-TW" dirty="0">
                <a:ea typeface="新細明體" panose="02020500000000000000" pitchFamily="18" charset="-120"/>
              </a:rPr>
              <a:t>發出超聲波並接收回聲示意圖</a:t>
            </a:r>
          </a:p>
        </p:txBody>
      </p:sp>
    </p:spTree>
    <p:extLst>
      <p:ext uri="{BB962C8B-B14F-4D97-AF65-F5344CB8AC3E}">
        <p14:creationId xmlns:p14="http://schemas.microsoft.com/office/powerpoint/2010/main" val="3067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2348880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 smtClean="0"/>
              <a:t>是</a:t>
            </a:r>
            <a:r>
              <a:rPr lang="zh-TW" altLang="zh-TW" sz="3600" dirty="0"/>
              <a:t>指聲音送出後在空間中</a:t>
            </a:r>
            <a:r>
              <a:rPr lang="en-US" altLang="zh-TW" sz="3600" dirty="0"/>
              <a:t>,</a:t>
            </a:r>
            <a:r>
              <a:rPr lang="zh-TW" altLang="zh-TW" sz="3600" dirty="0"/>
              <a:t>音量</a:t>
            </a:r>
            <a:r>
              <a:rPr lang="en-US" altLang="zh-TW" sz="3600" dirty="0"/>
              <a:t>(</a:t>
            </a:r>
            <a:r>
              <a:rPr lang="zh-TW" altLang="zh-TW" sz="3600" dirty="0"/>
              <a:t>音壓</a:t>
            </a:r>
            <a:r>
              <a:rPr lang="en-US" altLang="zh-TW" sz="3600" dirty="0"/>
              <a:t>)</a:t>
            </a:r>
            <a:r>
              <a:rPr lang="zh-TW" altLang="zh-TW" sz="3600" dirty="0"/>
              <a:t>自然衰減達</a:t>
            </a:r>
            <a:r>
              <a:rPr lang="en-US" altLang="zh-TW" sz="3600" dirty="0"/>
              <a:t>60</a:t>
            </a:r>
            <a:r>
              <a:rPr lang="zh-TW" altLang="zh-TW" sz="3600" dirty="0"/>
              <a:t>分貝時所花的時間。一個有殘響的音樂廳，稱為「活的音樂廳」。那種反射太少的聲音，傳到聽眾的耳朵，他們心裡的感覺會是「死的」或「枯燥的」</a:t>
            </a:r>
            <a:r>
              <a:rPr lang="zh-TW" altLang="zh-TW" sz="3600" dirty="0" smtClean="0"/>
              <a:t>。</a:t>
            </a:r>
            <a:endParaRPr lang="zh-TW" altLang="zh-TW" sz="3600" dirty="0"/>
          </a:p>
        </p:txBody>
      </p:sp>
      <p:sp>
        <p:nvSpPr>
          <p:cNvPr id="2" name="矩形 1"/>
          <p:cNvSpPr/>
          <p:nvPr/>
        </p:nvSpPr>
        <p:spPr>
          <a:xfrm>
            <a:off x="1475656" y="548680"/>
            <a:ext cx="63367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cs typeface="+mj-cs"/>
              </a:rPr>
              <a:t>殘響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cs typeface="+mj-cs"/>
              </a:rPr>
              <a:t>(RT-60)</a:t>
            </a:r>
            <a:endParaRPr lang="zh-TW" alt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16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764704"/>
            <a:ext cx="7571184" cy="5256584"/>
          </a:xfrm>
        </p:spPr>
        <p:txBody>
          <a:bodyPr/>
          <a:lstStyle/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哈佛大學聲學教授沙賓的研究認為，理想的殘響表現，可決定音樂表現的成敗。</a:t>
            </a:r>
          </a:p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著名的維也納金黃色大廳，殘響值為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2.05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秒，柏林愛樂的音樂廳為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1.95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秒，台北的國家音樂廳有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秒；理論上殘響過長，聲音易混濁；殘響過短，聲音乾枯，但多長多短適宜，在音響學界至今並無定論。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4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1835696" y="332656"/>
            <a:ext cx="64817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cs typeface="+mj-cs"/>
              </a:rPr>
              <a:t>回聲杯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cs typeface="+mj-cs"/>
              </a:rPr>
              <a:t>(ECHO CUP)</a:t>
            </a:r>
            <a:endParaRPr lang="zh-TW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標楷體" panose="03000509000000000000" pitchFamily="65" charset="-120"/>
              <a:cs typeface="+mj-cs"/>
            </a:endParaRPr>
          </a:p>
        </p:txBody>
      </p:sp>
      <p:pic>
        <p:nvPicPr>
          <p:cNvPr id="648195" name="Picture 3" descr="IMG_4082"/>
          <p:cNvPicPr>
            <a:picLocks noChangeAspect="1" noChangeArrowheads="1"/>
          </p:cNvPicPr>
          <p:nvPr/>
        </p:nvPicPr>
        <p:blipFill rotWithShape="1"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2475" r="25887" b="2695"/>
          <a:stretch/>
        </p:blipFill>
        <p:spPr bwMode="auto">
          <a:xfrm>
            <a:off x="2339752" y="2130425"/>
            <a:ext cx="2376264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196" name="Picture 4" descr="IMG_4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5302"/>
          <a:stretch>
            <a:fillRect/>
          </a:stretch>
        </p:blipFill>
        <p:spPr bwMode="auto">
          <a:xfrm>
            <a:off x="5292080" y="2114674"/>
            <a:ext cx="2774950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971600" y="908720"/>
            <a:ext cx="6461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TW" altLang="en-US" sz="3600" dirty="0" smtClean="0">
                <a:solidFill>
                  <a:srgbClr val="FFFF00"/>
                </a:solidFill>
                <a:latin typeface="標楷體" pitchFamily="65" charset="-120"/>
              </a:rPr>
              <a:t>回聲（回音）（ＥＣＨＯ）</a:t>
            </a:r>
            <a:endParaRPr kumimoji="1" lang="zh-TW" altLang="en-US" sz="3600" dirty="0">
              <a:solidFill>
                <a:srgbClr val="FFFF00"/>
              </a:solidFill>
              <a:latin typeface="標楷體" pitchFamily="65" charset="-120"/>
            </a:endParaRPr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8"/>
          <a:stretch>
            <a:fillRect/>
          </a:stretch>
        </p:blipFill>
        <p:spPr bwMode="auto">
          <a:xfrm>
            <a:off x="4932040" y="2060848"/>
            <a:ext cx="38020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1772816"/>
            <a:ext cx="396019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TW" altLang="en-US" sz="3200" dirty="0" smtClean="0">
                <a:solidFill>
                  <a:schemeClr val="tx2"/>
                </a:solidFill>
                <a:latin typeface="標楷體" pitchFamily="65" charset="-120"/>
              </a:rPr>
              <a:t>當</a:t>
            </a:r>
            <a:r>
              <a:rPr kumimoji="1" lang="zh-TW" altLang="en-US" sz="3200" dirty="0">
                <a:solidFill>
                  <a:schemeClr val="tx2"/>
                </a:solidFill>
                <a:latin typeface="標楷體" pitchFamily="65" charset="-120"/>
              </a:rPr>
              <a:t>聲音碰到障礙物時</a:t>
            </a:r>
            <a:r>
              <a:rPr kumimoji="1" lang="zh-TW" altLang="en-US" dirty="0"/>
              <a:t>，</a:t>
            </a:r>
            <a:r>
              <a:rPr kumimoji="1" lang="zh-TW" altLang="en-US" sz="3200" dirty="0">
                <a:solidFill>
                  <a:schemeClr val="tx2"/>
                </a:solidFill>
                <a:latin typeface="標楷體" pitchFamily="65" charset="-120"/>
              </a:rPr>
              <a:t>被反射回來的聲音稱為</a:t>
            </a:r>
            <a:r>
              <a:rPr kumimoji="1" lang="zh-TW" altLang="en-US" sz="3200" dirty="0" smtClean="0">
                <a:solidFill>
                  <a:schemeClr val="tx2"/>
                </a:solidFill>
                <a:latin typeface="標楷體" pitchFamily="65" charset="-120"/>
              </a:rPr>
              <a:t>回聲</a:t>
            </a:r>
            <a:endParaRPr kumimoji="1"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  <a:p>
            <a:r>
              <a:rPr kumimoji="1" lang="zh-TW" altLang="en-US" sz="3200" dirty="0">
                <a:solidFill>
                  <a:schemeClr val="tx2"/>
                </a:solidFill>
                <a:latin typeface="標楷體" pitchFamily="65" charset="-120"/>
              </a:rPr>
              <a:t>   由於在不同的山壁間，同一聲音被反射回來的位置與先後有所不同，以致於我們可聽到「陣陣回聲」</a:t>
            </a:r>
            <a:r>
              <a:rPr kumimoji="1"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010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1116013" y="558958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台北市士林基河路與美崙街口的美崙公園</a:t>
            </a:r>
          </a:p>
        </p:txBody>
      </p:sp>
      <p:sp>
        <p:nvSpPr>
          <p:cNvPr id="650243" name="Rectangle 3"/>
          <p:cNvSpPr>
            <a:spLocks noChangeArrowheads="1"/>
          </p:cNvSpPr>
          <p:nvPr/>
        </p:nvSpPr>
        <p:spPr bwMode="auto">
          <a:xfrm>
            <a:off x="2195513" y="47625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TW" altLang="en-US" sz="3200" dirty="0"/>
              <a:t>「波主題區」體驗</a:t>
            </a:r>
            <a:r>
              <a:rPr kumimoji="1" lang="zh-TW" altLang="en-US" sz="3200" dirty="0">
                <a:solidFill>
                  <a:srgbClr val="FB0119"/>
                </a:solidFill>
              </a:rPr>
              <a:t>回聲</a:t>
            </a:r>
            <a:r>
              <a:rPr kumimoji="1" lang="zh-TW" altLang="en-US" sz="3200" dirty="0"/>
              <a:t>的樂趣</a:t>
            </a:r>
          </a:p>
        </p:txBody>
      </p:sp>
      <p:pic>
        <p:nvPicPr>
          <p:cNvPr id="650244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24361" r="19710" b="14468"/>
          <a:stretch>
            <a:fillRect/>
          </a:stretch>
        </p:blipFill>
        <p:spPr bwMode="auto">
          <a:xfrm>
            <a:off x="1908175" y="1125538"/>
            <a:ext cx="6048375" cy="43767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4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24361" r="19710" b="14468"/>
          <a:stretch>
            <a:fillRect/>
          </a:stretch>
        </p:blipFill>
        <p:spPr bwMode="auto">
          <a:xfrm>
            <a:off x="1691680" y="476672"/>
            <a:ext cx="6048375" cy="43767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691680" y="5013176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dirty="0" smtClean="0">
                <a:solidFill>
                  <a:srgbClr val="FFFF00"/>
                </a:solidFill>
              </a:rPr>
              <a:t>聲波反射筒</a:t>
            </a:r>
            <a:r>
              <a:rPr kumimoji="1" lang="en-US" altLang="zh-TW" sz="3200" dirty="0" smtClean="0">
                <a:solidFill>
                  <a:srgbClr val="FFFF00"/>
                </a:solidFill>
              </a:rPr>
              <a:t>—</a:t>
            </a:r>
            <a:r>
              <a:rPr kumimoji="1" lang="zh-TW" altLang="en-US" sz="3200" dirty="0" smtClean="0">
                <a:solidFill>
                  <a:srgbClr val="FFFF00"/>
                </a:solidFill>
              </a:rPr>
              <a:t>對著洞口說話，另一端洞口封閉，聲音反射回來，就可以聽到回聲。</a:t>
            </a:r>
            <a:endParaRPr kumimoji="1" lang="zh-TW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620688"/>
            <a:ext cx="8090520" cy="576064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、人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耳要能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分辨原音與回音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，必須原聲與回音時間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間隔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0.1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。請問人要分辨出障礙物的回音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必須距離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障礙物公尺以上？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在溫度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15℃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的空氣中，聲速為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340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公尺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秒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ANS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(340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*0.1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)/2=17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公尺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620688"/>
            <a:ext cx="8090520" cy="576064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一般的國中教室寬約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公尺長約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公尺，則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在教室講話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有回聲嗎？如果有，為什麼沒聽到？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ANS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有，聲音遇到障礙物反射回來即為回聲，因為牆壁距離近，反射回來的聲音與原聲時間差低於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0.1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秒，所以，人耳無法分辨出來之緣故。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5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620688"/>
            <a:ext cx="8090520" cy="576064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、回聲杯的長度約</a:t>
            </a: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50cm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，為什麼可以產生陣陣的回聲？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ANS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聲音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藉由彈簧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在杯底與筒底之間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，來回傳遞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0.1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，就可以聽到陣陣回聲。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010400" cy="1107996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66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主角</a:t>
            </a:r>
            <a:r>
              <a:rPr lang="zh-TW" altLang="en-US" sz="66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出</a:t>
            </a:r>
            <a:r>
              <a:rPr lang="zh-TW" altLang="en-US" sz="66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場</a:t>
            </a:r>
            <a:r>
              <a:rPr lang="zh-TW" altLang="en-US" sz="66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標楷體" panose="03000509000000000000" pitchFamily="65" charset="-120"/>
                <a:ea typeface="標楷體" pitchFamily="65" charset="-120"/>
              </a:rPr>
              <a:t>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9775" y="2852936"/>
            <a:ext cx="7470718" cy="2160240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>
                    <a:lumMod val="9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布袋戲的主要角色，出場時都會有</a:t>
            </a:r>
            <a:r>
              <a:rPr lang="zh-TW" altLang="en-US" sz="4000" smtClean="0">
                <a:solidFill>
                  <a:schemeClr val="tx1">
                    <a:lumMod val="9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一首出場</a:t>
            </a:r>
            <a:r>
              <a:rPr lang="zh-TW" altLang="en-US" sz="4000" dirty="0" smtClean="0">
                <a:solidFill>
                  <a:schemeClr val="tx1">
                    <a:lumMod val="9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詩，裡面都會利用回聲製造神祕與氣勢的效果。</a:t>
            </a:r>
            <a:endParaRPr lang="zh-TW" altLang="en-US" sz="4000" dirty="0">
              <a:solidFill>
                <a:schemeClr val="tx1">
                  <a:lumMod val="9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02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學-3">
  <a:themeElements>
    <a:clrScheme name="">
      <a:dk1>
        <a:srgbClr val="000000"/>
      </a:dk1>
      <a:lt1>
        <a:srgbClr val="FFFFCC"/>
      </a:lt1>
      <a:dk2>
        <a:srgbClr val="3B362B"/>
      </a:dk2>
      <a:lt2>
        <a:srgbClr val="FFFFFF"/>
      </a:lt2>
      <a:accent1>
        <a:srgbClr val="666633"/>
      </a:accent1>
      <a:accent2>
        <a:srgbClr val="CC9900"/>
      </a:accent2>
      <a:accent3>
        <a:srgbClr val="AFAEAC"/>
      </a:accent3>
      <a:accent4>
        <a:srgbClr val="DADAAE"/>
      </a:accent4>
      <a:accent5>
        <a:srgbClr val="B8B8AD"/>
      </a:accent5>
      <a:accent6>
        <a:srgbClr val="B98A00"/>
      </a:accent6>
      <a:hlink>
        <a:srgbClr val="CC6600"/>
      </a:hlink>
      <a:folHlink>
        <a:srgbClr val="969696"/>
      </a:folHlink>
    </a:clrScheme>
    <a:fontScheme name="科學-3">
      <a:majorFont>
        <a:latin typeface="Verdana"/>
        <a:ea typeface="華康新儷粗黑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科學-3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學-3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學-3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學-3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科學-3</Template>
  <TotalTime>4382</TotalTime>
  <Words>605</Words>
  <Application>Microsoft Office PowerPoint</Application>
  <PresentationFormat>如螢幕大小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華康新儷粗黑</vt:lpstr>
      <vt:lpstr>新細明體</vt:lpstr>
      <vt:lpstr>標楷體</vt:lpstr>
      <vt:lpstr>Arial</vt:lpstr>
      <vt:lpstr>Times New Roman</vt:lpstr>
      <vt:lpstr>Verdana</vt:lpstr>
      <vt:lpstr>Wingdings</vt:lpstr>
      <vt:lpstr>科學-3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主角出場詩</vt:lpstr>
      <vt:lpstr>PowerPoint 簡報</vt:lpstr>
      <vt:lpstr>PowerPoint 簡報</vt:lpstr>
      <vt:lpstr>PowerPoint 簡報</vt:lpstr>
      <vt:lpstr>唱卡拉OK的混音器，也會利用ECHO增加音質的圓潤。</vt:lpstr>
      <vt:lpstr>回音的缺點</vt:lpstr>
      <vt:lpstr>聲納（sonar）是人類應用超聲波的一種儀器，可用來探測目標物的位置，例如：魚群位置、海底地形及搜尋沉沒的飛機船隻等。 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SuperXP</dc:creator>
  <cp:lastModifiedBy>5a88</cp:lastModifiedBy>
  <cp:revision>394</cp:revision>
  <dcterms:created xsi:type="dcterms:W3CDTF">2007-03-20T01:03:52Z</dcterms:created>
  <dcterms:modified xsi:type="dcterms:W3CDTF">2019-10-19T07:10:44Z</dcterms:modified>
</cp:coreProperties>
</file>