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0D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TW" altLang="en-US" smtClean="0"/>
              <a:t>分區輔導到校服務第一區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E6F1E-AD51-4EDA-9C6A-8364DEFC894E}" type="datetimeFigureOut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850D3-D754-4645-A4B5-E465C2DC5D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TW" altLang="en-US" smtClean="0"/>
              <a:t>分區輔導到校服務第一區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9A81C-7CF9-438B-82E5-404D507FA97A}" type="datetimeFigureOut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5F3BA-6597-44B4-ACD7-736DE63113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5F3BA-6597-44B4-ACD7-736DE6311394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5" name="頁首版面配置區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zh-TW" altLang="en-US" smtClean="0"/>
              <a:t>分區輔導到校服務第一區</a:t>
            </a:r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1BED43-DA4D-497F-B3D5-32C892BEF2DA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6897A-54E0-4C53-8F09-CC83B4DDB956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0D01BE-43A0-4940-96FC-FD8E1D1CC508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4579E-69EB-42AD-8697-CC0C248445CF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DE28B-3238-4B00-8AD5-42FBF00B9785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D99B32-2ED3-43A8-8E9D-8E044A66094D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EAA0A0-C64E-49F9-8020-C0CF85FE3F5D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F0605F-9DC7-46CA-B0FB-B5B8BCA5D54B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C9F962-38E7-4C11-998A-5BDA5D8A9476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2A1A76-7EFF-4AD6-8541-B7605D16A56F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4F754-1127-4D2D-9BF5-55F28B384329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ADB32D-5BCA-4FD0-BCD4-F16836386011}" type="datetime1">
              <a:rPr lang="zh-TW" altLang="en-US" smtClean="0"/>
              <a:pPr/>
              <a:t>2012/10/15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73AF139-7D27-4262-B3B0-0E266AFAD2C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59632" y="1340768"/>
            <a:ext cx="8170766" cy="1143008"/>
          </a:xfrm>
        </p:spPr>
        <p:txBody>
          <a:bodyPr/>
          <a:lstStyle/>
          <a:p>
            <a:r>
              <a:rPr lang="zh-TW" altLang="en-US" dirty="0" smtClean="0"/>
              <a:t>分區輔導到校服務</a:t>
            </a:r>
            <a:r>
              <a:rPr lang="en-US" altLang="zh-TW" dirty="0" smtClean="0"/>
              <a:t>-</a:t>
            </a:r>
            <a:r>
              <a:rPr lang="zh-TW" altLang="zh-TW" dirty="0" smtClean="0"/>
              <a:t>新豐</a:t>
            </a:r>
            <a:r>
              <a:rPr lang="zh-TW" altLang="zh-TW" dirty="0" smtClean="0"/>
              <a:t>區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200728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sz="3200" dirty="0" smtClean="0"/>
              <a:t>健康與體育學習領域輔導團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中心學校</a:t>
            </a:r>
            <a:r>
              <a:rPr lang="en-US" altLang="zh-TW" sz="3200" dirty="0" smtClean="0"/>
              <a:t>-</a:t>
            </a:r>
            <a:r>
              <a:rPr lang="zh-TW" altLang="en-US" sz="3200" dirty="0" smtClean="0"/>
              <a:t>東原國中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承辦學校</a:t>
            </a:r>
            <a:r>
              <a:rPr lang="en-US" altLang="zh-TW" sz="3200" dirty="0" smtClean="0"/>
              <a:t>-</a:t>
            </a:r>
            <a:r>
              <a:rPr lang="zh-TW" altLang="en-US" sz="3200" dirty="0" smtClean="0"/>
              <a:t>歸仁國中</a:t>
            </a:r>
            <a:endParaRPr lang="en-US" altLang="zh-TW" sz="3200" dirty="0" smtClean="0"/>
          </a:p>
          <a:p>
            <a:pPr algn="ctr"/>
            <a:r>
              <a:rPr lang="zh-TW" altLang="en-US" sz="3200" dirty="0" smtClean="0"/>
              <a:t>時間</a:t>
            </a:r>
            <a:r>
              <a:rPr lang="en-US" altLang="zh-TW" sz="3200" dirty="0" smtClean="0"/>
              <a:t>:</a:t>
            </a:r>
            <a:r>
              <a:rPr lang="en-US" altLang="zh-TW" sz="2800" dirty="0" smtClean="0">
                <a:latin typeface="+mj-ea"/>
                <a:ea typeface="+mj-ea"/>
              </a:rPr>
              <a:t>101.10.18</a:t>
            </a:r>
          </a:p>
          <a:p>
            <a:pPr algn="ctr"/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國中組輔導團組織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57158" y="2071679"/>
          <a:ext cx="8229600" cy="3786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51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latin typeface="Times New Roman"/>
                          <a:ea typeface="標楷體"/>
                          <a:cs typeface="Times New Roman"/>
                        </a:rPr>
                        <a:t>副召集人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 smtClean="0">
                          <a:latin typeface="Times New Roman"/>
                          <a:ea typeface="標楷體"/>
                          <a:cs typeface="Times New Roman"/>
                        </a:rPr>
                        <a:t>黃添勇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台南市立東原國中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校長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>
                          <a:latin typeface="Times New Roman"/>
                          <a:ea typeface="標楷體"/>
                          <a:cs typeface="Times New Roman"/>
                        </a:rPr>
                        <a:t>主任輔導員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林鈺諺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台南市立永康國中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健康教師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baseline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許智翔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台南市立民德國中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1600" kern="100" spc="1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主任</a:t>
                      </a:r>
                      <a:endParaRPr kumimoji="0" lang="zh-TW" sz="1600" kern="100" spc="100" baseline="0" dirty="0">
                        <a:solidFill>
                          <a:schemeClr val="dk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方怡堯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台南市立安定國中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體育教師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陳鈺萍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台南市立大成國中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>
                          <a:latin typeface="Times New Roman"/>
                          <a:ea typeface="標楷體"/>
                          <a:cs typeface="Times New Roman"/>
                        </a:rPr>
                        <a:t>健康教師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洪誌忱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台南市立忠孝國中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體育教師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陳一銘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台南市立東原國中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spc="100" baseline="0" dirty="0">
                          <a:latin typeface="標楷體"/>
                          <a:ea typeface="新細明體"/>
                          <a:cs typeface="Times New Roman"/>
                        </a:rPr>
                        <a:t> </a:t>
                      </a: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教師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214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baseline="0" dirty="0">
                          <a:latin typeface="Times New Roman"/>
                          <a:ea typeface="標楷體"/>
                          <a:cs typeface="Times New Roman"/>
                        </a:rPr>
                        <a:t>輔導員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1600" kern="100" spc="100" baseline="0" dirty="0" smtClean="0">
                          <a:solidFill>
                            <a:schemeClr val="dk1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劉蕙怡</a:t>
                      </a:r>
                      <a:endParaRPr kumimoji="0" lang="zh-TW" sz="1600" kern="100" spc="100" baseline="0" dirty="0">
                        <a:solidFill>
                          <a:schemeClr val="dk1"/>
                        </a:solidFill>
                        <a:latin typeface="Times New Roman"/>
                        <a:ea typeface="標楷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台南</a:t>
                      </a:r>
                      <a:r>
                        <a:rPr lang="zh-TW" sz="1600" kern="100" spc="100" baseline="0" dirty="0" smtClean="0">
                          <a:latin typeface="Times New Roman"/>
                          <a:ea typeface="標楷體"/>
                          <a:cs typeface="Times New Roman"/>
                        </a:rPr>
                        <a:t>市立</a:t>
                      </a:r>
                      <a:r>
                        <a:rPr lang="zh-TW" altLang="en-US" sz="1600" kern="100" spc="100" baseline="0" dirty="0" smtClean="0">
                          <a:latin typeface="Times New Roman"/>
                          <a:ea typeface="標楷體"/>
                          <a:cs typeface="Times New Roman"/>
                        </a:rPr>
                        <a:t>大橋</a:t>
                      </a:r>
                      <a:r>
                        <a:rPr lang="zh-TW" sz="1600" kern="100" spc="100" baseline="0" dirty="0" smtClean="0">
                          <a:latin typeface="Times New Roman"/>
                          <a:ea typeface="標楷體"/>
                          <a:cs typeface="Times New Roman"/>
                        </a:rPr>
                        <a:t>國中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spc="100" baseline="0" dirty="0">
                          <a:latin typeface="Times New Roman"/>
                          <a:ea typeface="標楷體"/>
                          <a:cs typeface="Times New Roman"/>
                        </a:rPr>
                        <a:t>體育教師</a:t>
                      </a:r>
                      <a:endParaRPr lang="zh-TW" sz="1600" kern="100" baseline="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到校服務</a:t>
            </a:r>
            <a:r>
              <a:rPr lang="en-US" altLang="zh-TW" dirty="0" smtClean="0"/>
              <a:t>-</a:t>
            </a:r>
            <a:r>
              <a:rPr lang="zh-TW" altLang="en-US" dirty="0" smtClean="0"/>
              <a:t>流程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755576" y="2348880"/>
          <a:ext cx="7488831" cy="3276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863"/>
                <a:gridCol w="2610484"/>
                <a:gridCol w="2610484"/>
              </a:tblGrid>
              <a:tr h="511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  <a:cs typeface="Times New Roman"/>
                        </a:rPr>
                        <a:t>時間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  <a:cs typeface="Times New Roman"/>
                        </a:rPr>
                        <a:t>活動內容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  <a:cs typeface="Times New Roman"/>
                        </a:rPr>
                        <a:t>負責單位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511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08:20~08:30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報到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</a:t>
                      </a: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/</a:t>
                      </a: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研習學校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511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08:30~9:00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輔導團政策</a:t>
                      </a: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/</a:t>
                      </a: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計畫宣導</a:t>
                      </a: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 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589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09:10~10:00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團員分享</a:t>
                      </a:r>
                      <a:r>
                        <a:rPr lang="zh-TW" sz="1400" kern="100" dirty="0" smtClean="0">
                          <a:solidFill>
                            <a:srgbClr val="FF0000"/>
                          </a:solidFill>
                          <a:latin typeface="Times New Roman"/>
                          <a:ea typeface="標楷體"/>
                        </a:rPr>
                        <a:t>（</a:t>
                      </a: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/>
                          <a:ea typeface="+mn-ea"/>
                        </a:rPr>
                        <a:t>採分組同時</a:t>
                      </a:r>
                      <a:r>
                        <a:rPr lang="zh-TW" sz="1400" kern="100" dirty="0" smtClean="0">
                          <a:solidFill>
                            <a:srgbClr val="FF0000"/>
                          </a:solidFill>
                          <a:latin typeface="Times New Roman"/>
                          <a:ea typeface="標楷體"/>
                        </a:rPr>
                        <a:t>進行）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1400" kern="100" dirty="0">
                          <a:solidFill>
                            <a:srgbClr val="FF0000"/>
                          </a:solidFill>
                          <a:latin typeface="Times New Roman"/>
                          <a:ea typeface="標楷體"/>
                        </a:rPr>
                        <a:t>健康教育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"/>
                      </a:pPr>
                      <a:r>
                        <a:rPr lang="zh-TW" sz="1400" kern="100" dirty="0">
                          <a:solidFill>
                            <a:srgbClr val="FF0000"/>
                          </a:solidFill>
                          <a:latin typeface="Times New Roman"/>
                          <a:ea typeface="標楷體"/>
                        </a:rPr>
                        <a:t>體育教學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589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10:10~10:30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學校領域運作特色分享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zh-TW" alt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永康</a:t>
                      </a:r>
                      <a:r>
                        <a:rPr kumimoji="0" lang="zh-TW" alt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+mn-cs"/>
                        </a:rPr>
                        <a:t>、</a:t>
                      </a:r>
                      <a:r>
                        <a:rPr kumimoji="0" lang="zh-TW" alt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+mn-cs"/>
                        </a:rPr>
                        <a:t>大橋</a:t>
                      </a:r>
                      <a:r>
                        <a:rPr kumimoji="0" lang="zh-TW" alt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+mn-cs"/>
                        </a:rPr>
                        <a:t>、</a:t>
                      </a:r>
                      <a:r>
                        <a:rPr kumimoji="0" lang="zh-TW" alt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大灣</a:t>
                      </a:r>
                      <a:r>
                        <a:rPr kumimoji="0" lang="zh-TW" alt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+mn-cs"/>
                        </a:rPr>
                        <a:t>及</a:t>
                      </a:r>
                      <a:r>
                        <a:rPr kumimoji="0" lang="zh-TW" alt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+mn-cs"/>
                        </a:rPr>
                        <a:t>歸仁國中</a:t>
                      </a:r>
                      <a:endParaRPr kumimoji="0" lang="zh-TW" altLang="en-US" sz="1400" kern="100" dirty="0">
                        <a:solidFill>
                          <a:srgbClr val="000000"/>
                        </a:solidFill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運作特色學校報告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511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</a:rPr>
                        <a:t>10:40~11:30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綜合座談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/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回應學校各項教學</a:t>
                      </a:r>
                      <a:r>
                        <a:rPr lang="zh-TW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問題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輔導團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5400" kern="100" dirty="0" smtClean="0">
                <a:latin typeface="Times New Roman"/>
                <a:cs typeface="Times New Roman"/>
              </a:rPr>
              <a:t>輔導團政策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1538" y="2214554"/>
            <a:ext cx="8229600" cy="4389120"/>
          </a:xfrm>
        </p:spPr>
        <p:txBody>
          <a:bodyPr>
            <a:normAutofit/>
          </a:bodyPr>
          <a:lstStyle/>
          <a:p>
            <a:r>
              <a:rPr lang="en-US" altLang="zh-TW" sz="3600" dirty="0" smtClean="0">
                <a:latin typeface="+mj-ea"/>
                <a:ea typeface="+mj-ea"/>
              </a:rPr>
              <a:t>101</a:t>
            </a:r>
            <a:r>
              <a:rPr lang="zh-TW" altLang="en-US" sz="3600" dirty="0" smtClean="0">
                <a:latin typeface="+mj-ea"/>
                <a:ea typeface="+mj-ea"/>
              </a:rPr>
              <a:t>年穩定發展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TW" sz="3600" dirty="0" smtClean="0">
                <a:latin typeface="+mj-ea"/>
                <a:ea typeface="+mj-ea"/>
              </a:rPr>
              <a:t>102</a:t>
            </a:r>
            <a:r>
              <a:rPr lang="zh-TW" altLang="en-US" sz="3600" dirty="0" smtClean="0">
                <a:latin typeface="+mj-ea"/>
                <a:ea typeface="+mj-ea"/>
              </a:rPr>
              <a:t>年特色發展</a:t>
            </a:r>
            <a:endParaRPr lang="en-US" altLang="zh-TW" sz="3600" dirty="0" smtClean="0">
              <a:latin typeface="+mj-ea"/>
              <a:ea typeface="+mj-ea"/>
            </a:endParaRPr>
          </a:p>
          <a:p>
            <a:r>
              <a:rPr lang="en-US" altLang="zh-TW" sz="3600" dirty="0" smtClean="0">
                <a:latin typeface="+mj-ea"/>
                <a:ea typeface="+mj-ea"/>
              </a:rPr>
              <a:t>103</a:t>
            </a:r>
            <a:r>
              <a:rPr lang="zh-TW" altLang="en-US" sz="3600" dirty="0" smtClean="0">
                <a:latin typeface="+mj-ea"/>
                <a:ea typeface="+mj-ea"/>
              </a:rPr>
              <a:t>年精緻發展</a:t>
            </a:r>
            <a:endParaRPr lang="en-US" altLang="zh-TW" sz="360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/>
          <a:lstStyle/>
          <a:p>
            <a:r>
              <a:rPr lang="zh-TW" altLang="zh-TW" sz="4800" kern="100" dirty="0" smtClean="0">
                <a:latin typeface="Times New Roman"/>
                <a:cs typeface="Times New Roman"/>
              </a:rPr>
              <a:t>輔導團計畫宣導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+mj-ea"/>
              </a:rPr>
              <a:t>本學期預定辦理的研習</a:t>
            </a:r>
            <a:endParaRPr lang="en-US" altLang="zh-TW" sz="2800" dirty="0" smtClean="0">
              <a:latin typeface="+mj-ea"/>
            </a:endParaRPr>
          </a:p>
          <a:p>
            <a:pPr marL="514350" indent="-514350">
              <a:buNone/>
            </a:pPr>
            <a:r>
              <a:rPr lang="zh-TW" altLang="en-US" sz="2800" dirty="0" smtClean="0"/>
              <a:t> </a:t>
            </a:r>
            <a:r>
              <a:rPr lang="en-US" altLang="zh-TW" sz="2800" dirty="0" smtClean="0">
                <a:latin typeface="+mj-ea"/>
              </a:rPr>
              <a:t>1.101/10/04</a:t>
            </a:r>
            <a:r>
              <a:rPr lang="zh-TW" altLang="zh-TW" sz="2800" dirty="0" smtClean="0">
                <a:latin typeface="+mj-ea"/>
              </a:rPr>
              <a:t>健康醫學正確用藥</a:t>
            </a:r>
            <a:r>
              <a:rPr lang="en-US" altLang="zh-TW" sz="2800" dirty="0" smtClean="0">
                <a:latin typeface="+mj-ea"/>
              </a:rPr>
              <a:t>-</a:t>
            </a:r>
            <a:r>
              <a:rPr lang="zh-TW" altLang="zh-TW" sz="2800" dirty="0" smtClean="0">
                <a:latin typeface="+mj-ea"/>
              </a:rPr>
              <a:t>忠孝國中</a:t>
            </a:r>
            <a:endParaRPr lang="en-US" altLang="zh-TW" sz="2800" dirty="0" smtClean="0">
              <a:latin typeface="+mj-ea"/>
            </a:endParaRPr>
          </a:p>
          <a:p>
            <a:pPr>
              <a:buNone/>
            </a:pPr>
            <a:r>
              <a:rPr lang="en-US" altLang="zh-TW" sz="2800" dirty="0" smtClean="0">
                <a:latin typeface="+mj-ea"/>
              </a:rPr>
              <a:t>2.101/11/01</a:t>
            </a:r>
            <a:r>
              <a:rPr lang="zh-TW" altLang="zh-TW" sz="2800" dirty="0" smtClean="0"/>
              <a:t>環境與健康體適能教學策略</a:t>
            </a:r>
            <a:r>
              <a:rPr lang="en-US" altLang="zh-TW" sz="2800" dirty="0" smtClean="0"/>
              <a:t>-</a:t>
            </a:r>
            <a:r>
              <a:rPr lang="zh-TW" altLang="en-US" sz="2800" dirty="0" smtClean="0"/>
              <a:t>新化國家植物園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>
                <a:latin typeface="+mj-ea"/>
              </a:rPr>
              <a:t>3.101/12/06</a:t>
            </a:r>
            <a:r>
              <a:rPr lang="zh-TW" altLang="zh-TW" sz="2800" dirty="0" smtClean="0"/>
              <a:t>科學議題融入健體課程</a:t>
            </a:r>
            <a:r>
              <a:rPr lang="en-US" altLang="zh-TW" sz="2800" dirty="0" smtClean="0"/>
              <a:t>-</a:t>
            </a:r>
            <a:r>
              <a:rPr lang="zh-TW" altLang="zh-TW" sz="2800" dirty="0" smtClean="0"/>
              <a:t>以運動仿生學為例</a:t>
            </a:r>
            <a:r>
              <a:rPr lang="en-US" altLang="zh-TW" sz="2800" dirty="0" smtClean="0"/>
              <a:t>-</a:t>
            </a:r>
            <a:r>
              <a:rPr lang="zh-TW" altLang="en-US" sz="2800" dirty="0" smtClean="0"/>
              <a:t>安定國中</a:t>
            </a:r>
            <a:endParaRPr lang="en-US" altLang="zh-TW" sz="2800" dirty="0" smtClean="0">
              <a:latin typeface="+mj-ea"/>
            </a:endParaRPr>
          </a:p>
          <a:p>
            <a:endParaRPr lang="en-US" altLang="zh-TW" sz="2800" dirty="0" smtClean="0">
              <a:latin typeface="+mj-ea"/>
            </a:endParaRPr>
          </a:p>
          <a:p>
            <a:r>
              <a:rPr lang="en-US" altLang="zh-TW" sz="2800" dirty="0" smtClean="0">
                <a:latin typeface="+mj-ea"/>
              </a:rPr>
              <a:t>※</a:t>
            </a:r>
            <a:r>
              <a:rPr lang="zh-TW" altLang="en-US" sz="2800" dirty="0" smtClean="0">
                <a:latin typeface="+mj-ea"/>
              </a:rPr>
              <a:t>態度與價值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980728"/>
            <a:ext cx="8229600" cy="1489922"/>
          </a:xfrm>
        </p:spPr>
        <p:txBody>
          <a:bodyPr>
            <a:normAutofit fontScale="90000"/>
          </a:bodyPr>
          <a:lstStyle/>
          <a:p>
            <a:r>
              <a:rPr lang="zh-TW" altLang="en-US" sz="5400" kern="100" dirty="0" smtClean="0">
                <a:latin typeface="Times New Roman"/>
                <a:cs typeface="Times New Roman"/>
              </a:rPr>
              <a:t>教學演示－</a:t>
            </a:r>
            <a:r>
              <a:rPr lang="en-US" altLang="zh-TW" sz="5400" kern="100" dirty="0" smtClean="0">
                <a:latin typeface="Times New Roman"/>
                <a:cs typeface="Times New Roman"/>
              </a:rPr>
              <a:t/>
            </a:r>
            <a:br>
              <a:rPr lang="en-US" altLang="zh-TW" sz="5400" kern="100" dirty="0" smtClean="0">
                <a:latin typeface="Times New Roman"/>
                <a:cs typeface="Times New Roman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9672" y="2708920"/>
            <a:ext cx="8229600" cy="1785950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健康課程</a:t>
            </a:r>
            <a:r>
              <a:rPr lang="en-US" altLang="zh-TW" sz="3600" dirty="0" smtClean="0"/>
              <a:t>-</a:t>
            </a:r>
            <a:r>
              <a:rPr lang="zh-TW" altLang="en-US" sz="3600" dirty="0" smtClean="0"/>
              <a:t>陳鈺萍師</a:t>
            </a:r>
            <a:endParaRPr lang="en-US" altLang="zh-TW" sz="3600" dirty="0" smtClean="0"/>
          </a:p>
          <a:p>
            <a:r>
              <a:rPr lang="zh-TW" altLang="en-US" sz="3600" dirty="0" smtClean="0"/>
              <a:t>體育課程</a:t>
            </a:r>
            <a:r>
              <a:rPr lang="en-US" altLang="zh-TW" sz="3600" dirty="0" smtClean="0"/>
              <a:t>-</a:t>
            </a:r>
            <a:r>
              <a:rPr lang="zh-TW" altLang="en-US" sz="3600" dirty="0" smtClean="0"/>
              <a:t>洪誌忱師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1124744"/>
            <a:ext cx="8229600" cy="1204170"/>
          </a:xfrm>
        </p:spPr>
        <p:txBody>
          <a:bodyPr>
            <a:normAutofit fontScale="90000"/>
          </a:bodyPr>
          <a:lstStyle/>
          <a:p>
            <a:r>
              <a:rPr lang="zh-TW" altLang="zh-TW" sz="5400" kern="100" dirty="0" smtClean="0">
                <a:latin typeface="Times New Roman"/>
                <a:cs typeface="Times New Roman"/>
              </a:rPr>
              <a:t>學校領域運作特色分享</a:t>
            </a:r>
            <a:r>
              <a:rPr lang="zh-TW" altLang="zh-TW" sz="5400" kern="100" dirty="0" smtClean="0">
                <a:latin typeface="Times New Roman"/>
                <a:ea typeface="新細明體"/>
                <a:cs typeface="Times New Roman"/>
              </a:rPr>
              <a:t/>
            </a:r>
            <a:br>
              <a:rPr lang="zh-TW" altLang="zh-TW" sz="5400" kern="100" dirty="0" smtClean="0">
                <a:latin typeface="Times New Roman"/>
                <a:ea typeface="新細明體"/>
                <a:cs typeface="Times New Roman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45920" y="205740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zh-TW" altLang="en-US" sz="4000" kern="100" dirty="0" smtClean="0">
                <a:solidFill>
                  <a:srgbClr val="FFC000"/>
                </a:solidFill>
                <a:latin typeface="Times New Roman"/>
                <a:cs typeface="Times New Roman"/>
              </a:rPr>
              <a:t>各校代表報告順序</a:t>
            </a:r>
            <a:r>
              <a:rPr lang="zh-TW" altLang="zh-TW" sz="4000" kern="100" dirty="0" smtClean="0">
                <a:solidFill>
                  <a:srgbClr val="FFC000"/>
                </a:solidFill>
                <a:latin typeface="Times New Roman"/>
                <a:cs typeface="Times New Roman"/>
              </a:rPr>
              <a:t>：</a:t>
            </a:r>
            <a:endParaRPr lang="en-US" altLang="zh-TW" sz="4000" kern="100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zh-TW" altLang="en-US" sz="4000" kern="100" dirty="0" smtClean="0">
                <a:solidFill>
                  <a:srgbClr val="000000"/>
                </a:solidFill>
                <a:latin typeface="Times New Roman"/>
              </a:rPr>
              <a:t>永康</a:t>
            </a:r>
            <a:r>
              <a:rPr lang="zh-TW" altLang="en-US" sz="4000" kern="100" dirty="0" smtClean="0">
                <a:solidFill>
                  <a:srgbClr val="FFC000"/>
                </a:solidFill>
                <a:latin typeface="Times New Roman"/>
                <a:cs typeface="Times New Roman"/>
              </a:rPr>
              <a:t>→</a:t>
            </a:r>
            <a:r>
              <a:rPr lang="zh-TW" altLang="en-US" sz="4000" kern="100" dirty="0" smtClean="0">
                <a:solidFill>
                  <a:srgbClr val="000000"/>
                </a:solidFill>
                <a:latin typeface="Times New Roman"/>
              </a:rPr>
              <a:t>大橋</a:t>
            </a:r>
            <a:r>
              <a:rPr lang="zh-TW" altLang="en-US" sz="4000" kern="100" dirty="0" smtClean="0">
                <a:solidFill>
                  <a:srgbClr val="FFC000"/>
                </a:solidFill>
                <a:latin typeface="Times New Roman"/>
                <a:cs typeface="Times New Roman"/>
              </a:rPr>
              <a:t>→</a:t>
            </a:r>
            <a:r>
              <a:rPr lang="zh-TW" altLang="en-US" sz="4000" kern="100" dirty="0" smtClean="0">
                <a:solidFill>
                  <a:srgbClr val="000000"/>
                </a:solidFill>
                <a:latin typeface="Times New Roman"/>
              </a:rPr>
              <a:t>大灣</a:t>
            </a:r>
            <a:r>
              <a:rPr lang="zh-TW" altLang="en-US" sz="4000" kern="100" dirty="0" smtClean="0">
                <a:solidFill>
                  <a:srgbClr val="FFC000"/>
                </a:solidFill>
                <a:latin typeface="Times New Roman"/>
                <a:cs typeface="Times New Roman"/>
              </a:rPr>
              <a:t>→</a:t>
            </a:r>
            <a:r>
              <a:rPr lang="zh-TW" altLang="en-US" sz="4000" kern="100" dirty="0" smtClean="0">
                <a:solidFill>
                  <a:srgbClr val="000000"/>
                </a:solidFill>
                <a:latin typeface="Times New Roman"/>
              </a:rPr>
              <a:t>歸仁國中</a:t>
            </a:r>
          </a:p>
          <a:p>
            <a:pPr>
              <a:buNone/>
            </a:pPr>
            <a:endParaRPr lang="en-US" altLang="zh-TW" sz="4000" kern="100" dirty="0" smtClean="0">
              <a:solidFill>
                <a:srgbClr val="FFC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2132856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zh-TW" sz="4400" kern="100" dirty="0" smtClean="0">
                <a:latin typeface="Times New Roman"/>
                <a:cs typeface="Times New Roman"/>
              </a:rPr>
              <a:t>綜合座談</a:t>
            </a:r>
            <a:r>
              <a:rPr lang="en-US" altLang="zh-TW" sz="4400" kern="100" dirty="0" smtClean="0">
                <a:latin typeface="Times New Roman"/>
                <a:cs typeface="Times New Roman"/>
              </a:rPr>
              <a:t>/</a:t>
            </a:r>
            <a:r>
              <a:rPr lang="zh-TW" altLang="zh-TW" sz="4400" kern="100" dirty="0" smtClean="0">
                <a:latin typeface="Times New Roman"/>
                <a:cs typeface="Times New Roman"/>
              </a:rPr>
              <a:t>回應學校各項教學問題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>
                <a:latin typeface="+mj-ea"/>
                <a:ea typeface="+mj-ea"/>
              </a:rPr>
              <a:t> </a:t>
            </a:r>
            <a:r>
              <a:rPr lang="en-US" altLang="zh-TW" sz="3600" dirty="0" smtClean="0">
                <a:latin typeface="+mj-ea"/>
                <a:ea typeface="+mj-ea"/>
              </a:rPr>
              <a:t>  1.</a:t>
            </a:r>
            <a:r>
              <a:rPr lang="zh-TW" altLang="en-US" sz="3600" dirty="0" smtClean="0">
                <a:latin typeface="+mj-ea"/>
                <a:ea typeface="+mj-ea"/>
              </a:rPr>
              <a:t>健體概況</a:t>
            </a:r>
            <a:r>
              <a:rPr lang="en-US" altLang="zh-TW" sz="3600" dirty="0" smtClean="0">
                <a:latin typeface="+mj-ea"/>
                <a:ea typeface="+mj-ea"/>
              </a:rPr>
              <a:t>(</a:t>
            </a:r>
            <a:r>
              <a:rPr lang="zh-TW" altLang="en-US" sz="3600" dirty="0" smtClean="0">
                <a:latin typeface="+mj-ea"/>
                <a:ea typeface="+mj-ea"/>
              </a:rPr>
              <a:t>含軟</a:t>
            </a:r>
            <a:r>
              <a:rPr lang="en-US" altLang="zh-TW" sz="3600" dirty="0" smtClean="0">
                <a:latin typeface="+mj-ea"/>
                <a:ea typeface="+mj-ea"/>
              </a:rPr>
              <a:t>'</a:t>
            </a:r>
            <a:r>
              <a:rPr lang="zh-TW" altLang="en-US" sz="3600" dirty="0" smtClean="0">
                <a:latin typeface="+mj-ea"/>
                <a:ea typeface="+mj-ea"/>
              </a:rPr>
              <a:t>硬體</a:t>
            </a:r>
            <a:r>
              <a:rPr lang="en-US" altLang="zh-TW" sz="3600" dirty="0" smtClean="0">
                <a:latin typeface="+mj-ea"/>
                <a:ea typeface="+mj-ea"/>
              </a:rPr>
              <a:t>)</a:t>
            </a:r>
            <a:br>
              <a:rPr lang="en-US" altLang="zh-TW" sz="3600" dirty="0" smtClean="0">
                <a:latin typeface="+mj-ea"/>
                <a:ea typeface="+mj-ea"/>
              </a:rPr>
            </a:br>
            <a:r>
              <a:rPr lang="en-US" altLang="zh-TW" sz="3600" dirty="0" smtClean="0">
                <a:latin typeface="+mj-ea"/>
                <a:ea typeface="+mj-ea"/>
              </a:rPr>
              <a:t>  2.</a:t>
            </a:r>
            <a:r>
              <a:rPr lang="zh-TW" altLang="en-US" sz="3600" dirty="0" smtClean="0">
                <a:latin typeface="+mj-ea"/>
                <a:ea typeface="+mj-ea"/>
              </a:rPr>
              <a:t>教學現況</a:t>
            </a:r>
            <a:endParaRPr lang="en-US" altLang="zh-TW" sz="3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TW" sz="3600" dirty="0" smtClean="0">
                <a:latin typeface="+mj-ea"/>
                <a:ea typeface="+mj-ea"/>
              </a:rPr>
              <a:t>  </a:t>
            </a:r>
            <a:r>
              <a:rPr lang="zh-TW" altLang="en-US" sz="3600" dirty="0" smtClean="0">
                <a:latin typeface="+mj-ea"/>
                <a:ea typeface="+mj-ea"/>
              </a:rPr>
              <a:t> </a:t>
            </a:r>
            <a:r>
              <a:rPr lang="en-US" altLang="zh-TW" sz="3600" dirty="0" smtClean="0">
                <a:latin typeface="+mj-ea"/>
                <a:ea typeface="+mj-ea"/>
              </a:rPr>
              <a:t>3.</a:t>
            </a:r>
            <a:r>
              <a:rPr lang="zh-TW" altLang="en-US" sz="3600" dirty="0" smtClean="0">
                <a:latin typeface="+mj-ea"/>
                <a:ea typeface="+mj-ea"/>
              </a:rPr>
              <a:t>教學困境</a:t>
            </a:r>
            <a:endParaRPr lang="en-US" altLang="zh-TW" sz="3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3600" dirty="0" smtClean="0">
                <a:latin typeface="+mj-ea"/>
                <a:ea typeface="+mj-ea"/>
              </a:rPr>
              <a:t>   </a:t>
            </a:r>
            <a:r>
              <a:rPr lang="en-US" altLang="zh-TW" sz="3600" dirty="0" smtClean="0">
                <a:latin typeface="+mj-ea"/>
                <a:ea typeface="+mj-ea"/>
              </a:rPr>
              <a:t>4.</a:t>
            </a:r>
            <a:r>
              <a:rPr lang="zh-TW" altLang="en-US" sz="3600" dirty="0" smtClean="0">
                <a:latin typeface="+mj-ea"/>
                <a:ea typeface="+mj-ea"/>
              </a:rPr>
              <a:t>因應策略</a:t>
            </a:r>
            <a:endParaRPr lang="en-US" altLang="zh-TW" sz="3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3600" dirty="0" smtClean="0">
                <a:latin typeface="+mj-ea"/>
                <a:ea typeface="+mj-ea"/>
              </a:rPr>
              <a:t>   </a:t>
            </a:r>
            <a:r>
              <a:rPr lang="en-US" altLang="zh-TW" sz="3600" dirty="0" smtClean="0">
                <a:latin typeface="+mj-ea"/>
                <a:ea typeface="+mj-ea"/>
              </a:rPr>
              <a:t>5.</a:t>
            </a:r>
            <a:r>
              <a:rPr lang="zh-TW" altLang="en-US" sz="3600" dirty="0" smtClean="0">
                <a:latin typeface="+mj-ea"/>
                <a:ea typeface="+mj-ea"/>
              </a:rPr>
              <a:t>教學特色 </a:t>
            </a:r>
            <a:r>
              <a:rPr lang="zh-TW" altLang="en-US" sz="3600" dirty="0" smtClean="0"/>
              <a:t/>
            </a:r>
            <a:br>
              <a:rPr lang="zh-TW" altLang="en-US" sz="3600" dirty="0" smtClean="0"/>
            </a:br>
            <a:endParaRPr lang="zh-TW" altLang="en-US" sz="36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147</TotalTime>
  <Words>303</Words>
  <Application>Microsoft Office PowerPoint</Application>
  <PresentationFormat>如螢幕大小 (4:3)</PresentationFormat>
  <Paragraphs>84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夏至</vt:lpstr>
      <vt:lpstr>分區輔導到校服務-新豐區</vt:lpstr>
      <vt:lpstr>國中組輔導團組織</vt:lpstr>
      <vt:lpstr>到校服務-流程</vt:lpstr>
      <vt:lpstr>輔導團政策</vt:lpstr>
      <vt:lpstr>輔導團計畫宣導</vt:lpstr>
      <vt:lpstr>教學演示－ </vt:lpstr>
      <vt:lpstr>學校領域運作特色分享 </vt:lpstr>
      <vt:lpstr>投影片 8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分區輔導到校服務-第一區</dc:title>
  <dc:creator>user</dc:creator>
  <cp:lastModifiedBy>user</cp:lastModifiedBy>
  <cp:revision>32</cp:revision>
  <dcterms:created xsi:type="dcterms:W3CDTF">2011-09-27T01:02:33Z</dcterms:created>
  <dcterms:modified xsi:type="dcterms:W3CDTF">2012-10-15T00:29:02Z</dcterms:modified>
</cp:coreProperties>
</file>