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518AB-25F8-4408-BD61-1B9F06BF2069}" type="datetimeFigureOut">
              <a:rPr lang="zh-TW" altLang="en-US" smtClean="0"/>
              <a:pPr/>
              <a:t>2013/6/4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4467E-CE73-4364-8AE2-7A5A5E369B5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矩形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矩形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直線接點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直線接點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3" name="直線接點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4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5" name="直線接點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6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7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8" name="橢圓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9" name="橢圓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0" name="橢圓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1" name="橢圓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22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60591-E172-4206-A959-1DB82CFA2180}" type="datetimeFigureOut">
              <a:rPr lang="zh-TW" altLang="en-US"/>
              <a:pPr>
                <a:defRPr/>
              </a:pPr>
              <a:t>2013/6/4</a:t>
            </a:fld>
            <a:endParaRPr lang="zh-TW" altLang="en-US"/>
          </a:p>
        </p:txBody>
      </p:sp>
      <p:sp>
        <p:nvSpPr>
          <p:cNvPr id="23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4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245B8-540F-4F05-B044-0716EDA507D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266A3-FC24-4B60-8133-B6968785939E}" type="datetimeFigureOut">
              <a:rPr lang="zh-TW" altLang="en-US"/>
              <a:pPr>
                <a:defRPr/>
              </a:pPr>
              <a:t>2013/6/4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B41B9-1FAD-4097-8035-E0BCC7BDF69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25B08-3064-41E8-8F1E-0EF3F3EF8747}" type="datetimeFigureOut">
              <a:rPr lang="zh-TW" altLang="en-US"/>
              <a:pPr>
                <a:defRPr/>
              </a:pPr>
              <a:t>2013/6/4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A663-CAF4-4916-9142-526FC96472D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5EF6606-4AB5-4A72-ACA7-B694D404A19F}" type="datetimeFigureOut">
              <a:rPr lang="zh-TW" altLang="en-US"/>
              <a:pPr>
                <a:defRPr/>
              </a:pPr>
              <a:t>2013/6/4</a:t>
            </a:fld>
            <a:endParaRPr lang="zh-TW" altLang="en-US"/>
          </a:p>
        </p:txBody>
      </p:sp>
      <p:sp>
        <p:nvSpPr>
          <p:cNvPr id="5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1DCD601-3367-4465-80A1-66DB5D106A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6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矩形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矩形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直線接點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直線接點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直線接點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3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4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5" name="橢圓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6" name="橢圓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7" name="橢圓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8" name="橢圓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9" name="直線接點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0DF5F-28D3-416F-BE52-22187A0112A0}" type="datetimeFigureOut">
              <a:rPr lang="zh-TW" altLang="en-US"/>
              <a:pPr>
                <a:defRPr/>
              </a:pPr>
              <a:t>2013/6/4</a:t>
            </a:fld>
            <a:endParaRPr lang="zh-TW" altLang="en-US"/>
          </a:p>
        </p:txBody>
      </p:sp>
      <p:sp>
        <p:nvSpPr>
          <p:cNvPr id="21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2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7A036-D617-41F9-B9C1-B37AA216BA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3A45F-3420-4947-B2CA-93DEB3B99406}" type="datetimeFigureOut">
              <a:rPr lang="zh-TW" altLang="en-US"/>
              <a:pPr>
                <a:defRPr/>
              </a:pPr>
              <a:t>2013/6/4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8BC91-504A-4A16-87C1-CCE3A44CAA5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5B788-8594-4121-A9AA-736E5B11C7F8}" type="datetimeFigureOut">
              <a:rPr lang="zh-TW" altLang="en-US"/>
              <a:pPr>
                <a:defRPr/>
              </a:pPr>
              <a:t>2013/6/4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25CF4-1439-4981-81D6-CCF346EAA7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B6FB378-2FE4-4C2E-A92E-AEFEEE146A17}" type="datetimeFigureOut">
              <a:rPr lang="zh-TW" altLang="en-US"/>
              <a:pPr>
                <a:defRPr/>
              </a:pPr>
              <a:t>2013/6/4</a:t>
            </a:fld>
            <a:endParaRPr lang="zh-TW" altLang="en-US"/>
          </a:p>
        </p:txBody>
      </p:sp>
      <p:sp>
        <p:nvSpPr>
          <p:cNvPr id="4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E9AE373-EF71-456B-8A2C-12B6B83B2AA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5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2B75B-798C-4AFF-BA77-373512F31FF7}" type="datetimeFigureOut">
              <a:rPr lang="zh-TW" altLang="en-US"/>
              <a:pPr>
                <a:defRPr/>
              </a:pPr>
              <a:t>2013/6/4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BED51-ABEB-4CC3-94DB-7D0A43E565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6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7" name="直線接點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8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橢圓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2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457099-2CDF-41AC-AE95-D79319C8EE18}" type="datetimeFigureOut">
              <a:rPr lang="zh-TW" altLang="en-US"/>
              <a:pPr>
                <a:defRPr/>
              </a:pPr>
              <a:t>2013/6/4</a:t>
            </a:fld>
            <a:endParaRPr lang="zh-TW" altLang="en-US"/>
          </a:p>
        </p:txBody>
      </p:sp>
      <p:sp>
        <p:nvSpPr>
          <p:cNvPr id="13" name="投影片編號版面配置區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3619B9-FBB8-49CB-B18D-96D3C3BAA3E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頁尾版面配置區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橢圓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7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11" name="直線接點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7CFABF1-2C7D-4E33-9E4F-D17470C8DD12}" type="datetimeFigureOut">
              <a:rPr lang="zh-TW" altLang="en-US"/>
              <a:pPr>
                <a:defRPr/>
              </a:pPr>
              <a:t>2013/6/4</a:t>
            </a:fld>
            <a:endParaRPr lang="zh-TW" altLang="en-US"/>
          </a:p>
        </p:txBody>
      </p:sp>
      <p:sp>
        <p:nvSpPr>
          <p:cNvPr id="13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B2D3118-18F8-4EBA-87D7-0D3ED6B2012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28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95994B4-738C-4AF5-A5B3-6C72B4804478}" type="datetimeFigureOut">
              <a:rPr lang="zh-TW" altLang="en-US"/>
              <a:pPr>
                <a:defRPr/>
              </a:pPr>
              <a:t>2013/6/4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98CE3E-20BC-4DF6-9045-96AA4A2452C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0" r:id="rId5"/>
    <p:sldLayoutId id="2147483675" r:id="rId6"/>
    <p:sldLayoutId id="2147483669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35150" y="908050"/>
            <a:ext cx="6769100" cy="172878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臺南市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101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學年度第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學期國教輔導團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健康與體育學習領域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分區到校服務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第二區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314" name="副標題 2"/>
          <p:cNvSpPr>
            <a:spLocks noGrp="1"/>
          </p:cNvSpPr>
          <p:nvPr>
            <p:ph type="subTitle" idx="1"/>
          </p:nvPr>
        </p:nvSpPr>
        <p:spPr>
          <a:xfrm>
            <a:off x="1835150" y="4076700"/>
            <a:ext cx="6172200" cy="1371600"/>
          </a:xfrm>
        </p:spPr>
        <p:txBody>
          <a:bodyPr/>
          <a:lstStyle/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中心學校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東原國中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承辦學校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北區文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賢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國中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時間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102.05.30</a:t>
            </a:r>
            <a:endParaRPr lang="zh-TW" altLang="en-US" sz="20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國中組輔導團組織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343275"/>
        </p:xfrm>
        <a:graphic>
          <a:graphicData uri="http://schemas.openxmlformats.org/drawingml/2006/table">
            <a:tbl>
              <a:tblPr/>
              <a:tblGrid>
                <a:gridCol w="1866900"/>
                <a:gridCol w="1866900"/>
                <a:gridCol w="1866900"/>
                <a:gridCol w="18669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職稱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姓名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服務單位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職稱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國中召集人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黃添勇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台南市立東原國中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校長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主任輔導員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林鈺諺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台南市立永康國中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健康教師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輔導員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許智翔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台南市立民德國中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體育教師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輔導員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方怡堯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台南市立安定國中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體育教師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輔導員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陳鈺萍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台南市立大成國中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健康教師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輔導員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洪誌忱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台南市立忠孝國中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體育教師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1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輔導員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陳一銘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台南市立東原國中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教師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輔導員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劉蕙怡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台南市立大橋國中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體育教師</a:t>
                      </a:r>
                      <a:endParaRPr kumimoji="0" lang="zh-TW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到校服務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流程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468313" y="2205038"/>
          <a:ext cx="7467600" cy="2764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46081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時   間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活 動 內 容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負 責 單 位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08:20-08:30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報  到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輔導團</a:t>
                      </a:r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研習學校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08:30-09:00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團務介紹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輔導團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09:10-10:00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推動體適能經驗分享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輔導團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10:10-11:00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mtClean="0">
                          <a:latin typeface="標楷體" pitchFamily="65" charset="-120"/>
                          <a:ea typeface="標楷體" pitchFamily="65" charset="-120"/>
                        </a:rPr>
                        <a:t>推動活化教學經驗分享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輔導團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11:10-11:30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綜合座談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輔導團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78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zh-TW" sz="3200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輔導團政策</a:t>
            </a:r>
            <a:r>
              <a:rPr lang="en-US" altLang="zh-TW" sz="3200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/</a:t>
            </a:r>
            <a:r>
              <a:rPr lang="zh-TW" altLang="zh-TW" sz="3200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計畫宣導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6386" name="Picture 2" descr="十二年國教圖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1125538"/>
            <a:ext cx="5400675" cy="120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 descr="台南市~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2781300"/>
            <a:ext cx="403225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矩形 5"/>
          <p:cNvSpPr>
            <a:spLocks noChangeArrowheads="1"/>
          </p:cNvSpPr>
          <p:nvPr/>
        </p:nvSpPr>
        <p:spPr bwMode="auto">
          <a:xfrm>
            <a:off x="971550" y="2420938"/>
            <a:ext cx="31861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zh-TW">
                <a:latin typeface="標楷體" pitchFamily="65" charset="-120"/>
                <a:ea typeface="標楷體" pitchFamily="65" charset="-120"/>
              </a:rPr>
              <a:t>形塑教師專業</a:t>
            </a:r>
            <a:r>
              <a:rPr kumimoji="0" lang="en-US" altLang="zh-TW">
                <a:latin typeface="標楷體" pitchFamily="65" charset="-120"/>
                <a:ea typeface="標楷體" pitchFamily="65" charset="-120"/>
              </a:rPr>
              <a:t>  </a:t>
            </a:r>
            <a:r>
              <a:rPr kumimoji="0" lang="zh-TW" altLang="zh-TW">
                <a:latin typeface="標楷體" pitchFamily="65" charset="-120"/>
                <a:ea typeface="標楷體" pitchFamily="65" charset="-120"/>
              </a:rPr>
              <a:t>實踐優質教學</a:t>
            </a:r>
            <a:endParaRPr kumimoji="0" lang="zh-TW" altLang="en-US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5292725" y="3789363"/>
          <a:ext cx="3095625" cy="792164"/>
        </p:xfrm>
        <a:graphic>
          <a:graphicData uri="http://schemas.openxmlformats.org/drawingml/2006/table">
            <a:tbl>
              <a:tblPr/>
              <a:tblGrid>
                <a:gridCol w="773113"/>
                <a:gridCol w="774700"/>
                <a:gridCol w="773112"/>
                <a:gridCol w="774700"/>
              </a:tblGrid>
              <a:tr h="2174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   </a:t>
                      </a:r>
                      <a:r>
                        <a:rPr kumimoji="0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類別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階段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學校數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班級數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總校數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12</a:t>
                      </a:r>
                      <a:r>
                        <a:rPr kumimoji="0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班以下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總班數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國中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78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21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1,800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Group 1"/>
          <p:cNvGrpSpPr>
            <a:grpSpLocks/>
          </p:cNvGrpSpPr>
          <p:nvPr/>
        </p:nvGrpSpPr>
        <p:grpSpPr bwMode="auto">
          <a:xfrm>
            <a:off x="2195513" y="2133600"/>
            <a:ext cx="4343400" cy="3967163"/>
            <a:chOff x="2214" y="3654"/>
            <a:chExt cx="6660" cy="5026"/>
          </a:xfrm>
        </p:grpSpPr>
        <p:sp>
          <p:nvSpPr>
            <p:cNvPr id="17426" name="Line 2"/>
            <p:cNvSpPr>
              <a:spLocks noChangeShapeType="1"/>
            </p:cNvSpPr>
            <p:nvPr/>
          </p:nvSpPr>
          <p:spPr bwMode="auto">
            <a:xfrm>
              <a:off x="5454" y="5067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27" name="Line 3"/>
            <p:cNvSpPr>
              <a:spLocks noChangeShapeType="1"/>
            </p:cNvSpPr>
            <p:nvPr/>
          </p:nvSpPr>
          <p:spPr bwMode="auto">
            <a:xfrm>
              <a:off x="3834" y="6047"/>
              <a:ext cx="30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428" name="Text Box 4"/>
            <p:cNvSpPr txBox="1">
              <a:spLocks noChangeArrowheads="1"/>
            </p:cNvSpPr>
            <p:nvPr/>
          </p:nvSpPr>
          <p:spPr bwMode="auto">
            <a:xfrm>
              <a:off x="2806" y="5444"/>
              <a:ext cx="1620" cy="1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6000"/>
                </a:lnSpc>
              </a:pPr>
              <a:r>
                <a:rPr lang="zh-TW" altLang="en-US" sz="110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新細明體" charset="-120"/>
                </a:rPr>
                <a:t>掌握關鍵核心人物的互動，包含校長、行政、教師和輔導團成員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29" name="Text Box 5"/>
            <p:cNvSpPr txBox="1">
              <a:spLocks noChangeArrowheads="1"/>
            </p:cNvSpPr>
            <p:nvPr/>
          </p:nvSpPr>
          <p:spPr bwMode="auto">
            <a:xfrm>
              <a:off x="4636" y="4014"/>
              <a:ext cx="162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6000"/>
                </a:lnSpc>
              </a:pPr>
              <a:r>
                <a:rPr lang="zh-TW" altLang="en-US" sz="110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新細明體" charset="-120"/>
                </a:rPr>
                <a:t>提升教師教學效能，行政教學領導、輔導員專業精進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30" name="Text Box 6"/>
            <p:cNvSpPr txBox="1">
              <a:spLocks noChangeArrowheads="1"/>
            </p:cNvSpPr>
            <p:nvPr/>
          </p:nvSpPr>
          <p:spPr bwMode="auto">
            <a:xfrm>
              <a:off x="6478" y="5442"/>
              <a:ext cx="1620" cy="12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6000"/>
                </a:lnSpc>
              </a:pPr>
              <a:r>
                <a:rPr lang="zh-TW" altLang="en-US" sz="110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新細明體" charset="-120"/>
                </a:rPr>
                <a:t>第一線教師專業增能後，落實教學面，再交流分享，修正與推廣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31" name="Text Box 7"/>
            <p:cNvSpPr txBox="1">
              <a:spLocks noChangeArrowheads="1"/>
            </p:cNvSpPr>
            <p:nvPr/>
          </p:nvSpPr>
          <p:spPr bwMode="auto">
            <a:xfrm>
              <a:off x="4637" y="7030"/>
              <a:ext cx="1620" cy="12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6000"/>
                </a:lnSpc>
              </a:pPr>
              <a:r>
                <a:rPr lang="zh-TW" altLang="en-US" sz="110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新細明體" charset="-120"/>
                </a:rPr>
                <a:t>教師創新研發、輔導員提供最新教學資訊，讓學習永遠保持領先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32" name="Oval 8"/>
            <p:cNvSpPr>
              <a:spLocks noChangeArrowheads="1"/>
            </p:cNvSpPr>
            <p:nvPr/>
          </p:nvSpPr>
          <p:spPr bwMode="auto">
            <a:xfrm>
              <a:off x="4534" y="5234"/>
              <a:ext cx="1820" cy="164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kumimoji="0" lang="zh-TW" altLang="en-US">
                <a:latin typeface="Century Schoolbook" pitchFamily="18" charset="0"/>
              </a:endParaRPr>
            </a:p>
          </p:txBody>
        </p:sp>
        <p:sp>
          <p:nvSpPr>
            <p:cNvPr id="17433" name="Text Box 9"/>
            <p:cNvSpPr txBox="1">
              <a:spLocks noChangeArrowheads="1"/>
            </p:cNvSpPr>
            <p:nvPr/>
          </p:nvSpPr>
          <p:spPr bwMode="auto">
            <a:xfrm>
              <a:off x="4570" y="5604"/>
              <a:ext cx="1784" cy="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altLang="en-US" sz="120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新細明體" charset="-120"/>
                </a:rPr>
                <a:t>形塑教師專業</a:t>
              </a:r>
            </a:p>
            <a:p>
              <a:r>
                <a:rPr lang="zh-TW" altLang="en-US" sz="120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新細明體" charset="-120"/>
                </a:rPr>
                <a:t>實踐優質教學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34" name="Text Box 10"/>
            <p:cNvSpPr txBox="1">
              <a:spLocks noChangeArrowheads="1"/>
            </p:cNvSpPr>
            <p:nvPr/>
          </p:nvSpPr>
          <p:spPr bwMode="auto">
            <a:xfrm>
              <a:off x="2216" y="5441"/>
              <a:ext cx="590" cy="12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/>
            <a:lstStyle/>
            <a:p>
              <a:pPr algn="just"/>
              <a:r>
                <a:rPr lang="zh-TW" altLang="en-US" sz="120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新細明體" charset="-120"/>
                </a:rPr>
                <a:t>聯盟社群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35" name="Text Box 11"/>
            <p:cNvSpPr txBox="1">
              <a:spLocks noChangeArrowheads="1"/>
            </p:cNvSpPr>
            <p:nvPr/>
          </p:nvSpPr>
          <p:spPr bwMode="auto">
            <a:xfrm>
              <a:off x="4634" y="8236"/>
              <a:ext cx="16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8000"/>
                </a:lnSpc>
              </a:pPr>
              <a:r>
                <a:rPr lang="zh-TW" altLang="en-US" sz="120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新細明體" charset="-120"/>
                </a:rPr>
                <a:t>創新研發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36" name="AutoShape 12"/>
            <p:cNvSpPr>
              <a:spLocks noChangeArrowheads="1"/>
            </p:cNvSpPr>
            <p:nvPr/>
          </p:nvSpPr>
          <p:spPr bwMode="auto">
            <a:xfrm rot="1900520">
              <a:off x="6894" y="7060"/>
              <a:ext cx="720" cy="1620"/>
            </a:xfrm>
            <a:prstGeom prst="curvedLeftArrow">
              <a:avLst>
                <a:gd name="adj1" fmla="val 45000"/>
                <a:gd name="adj2" fmla="val 90000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en-US">
                <a:latin typeface="Century Schoolbook" pitchFamily="18" charset="0"/>
              </a:endParaRPr>
            </a:p>
          </p:txBody>
        </p:sp>
        <p:sp>
          <p:nvSpPr>
            <p:cNvPr id="17437" name="AutoShape 13"/>
            <p:cNvSpPr>
              <a:spLocks noChangeArrowheads="1"/>
            </p:cNvSpPr>
            <p:nvPr/>
          </p:nvSpPr>
          <p:spPr bwMode="auto">
            <a:xfrm rot="7975949">
              <a:off x="3204" y="6964"/>
              <a:ext cx="720" cy="1620"/>
            </a:xfrm>
            <a:prstGeom prst="curvedLeftArrow">
              <a:avLst>
                <a:gd name="adj1" fmla="val 45000"/>
                <a:gd name="adj2" fmla="val 90000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en-US">
                <a:latin typeface="Century Schoolbook" pitchFamily="18" charset="0"/>
              </a:endParaRPr>
            </a:p>
          </p:txBody>
        </p:sp>
        <p:sp>
          <p:nvSpPr>
            <p:cNvPr id="17438" name="AutoShape 14"/>
            <p:cNvSpPr>
              <a:spLocks noChangeArrowheads="1"/>
            </p:cNvSpPr>
            <p:nvPr/>
          </p:nvSpPr>
          <p:spPr bwMode="auto">
            <a:xfrm rot="-9620425">
              <a:off x="3294" y="3675"/>
              <a:ext cx="720" cy="1620"/>
            </a:xfrm>
            <a:prstGeom prst="curvedLeftArrow">
              <a:avLst>
                <a:gd name="adj1" fmla="val 45000"/>
                <a:gd name="adj2" fmla="val 90000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en-US">
                <a:latin typeface="Century Schoolbook" pitchFamily="18" charset="0"/>
              </a:endParaRPr>
            </a:p>
          </p:txBody>
        </p:sp>
        <p:sp>
          <p:nvSpPr>
            <p:cNvPr id="17439" name="AutoShape 15"/>
            <p:cNvSpPr>
              <a:spLocks noChangeArrowheads="1"/>
            </p:cNvSpPr>
            <p:nvPr/>
          </p:nvSpPr>
          <p:spPr bwMode="auto">
            <a:xfrm rot="-3107628">
              <a:off x="6984" y="3550"/>
              <a:ext cx="720" cy="1620"/>
            </a:xfrm>
            <a:prstGeom prst="curvedLeftArrow">
              <a:avLst>
                <a:gd name="adj1" fmla="val 45000"/>
                <a:gd name="adj2" fmla="val 90000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en-US">
                <a:latin typeface="Century Schoolbook" pitchFamily="18" charset="0"/>
              </a:endParaRPr>
            </a:p>
          </p:txBody>
        </p:sp>
        <p:sp>
          <p:nvSpPr>
            <p:cNvPr id="17440" name="Text Box 16"/>
            <p:cNvSpPr txBox="1">
              <a:spLocks noChangeArrowheads="1"/>
            </p:cNvSpPr>
            <p:nvPr/>
          </p:nvSpPr>
          <p:spPr bwMode="auto">
            <a:xfrm>
              <a:off x="7614" y="7296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學習</a:t>
              </a:r>
              <a:endParaRPr lang="zh-TW" altLang="en-US" sz="1200" b="1">
                <a:latin typeface="Times New Roman" pitchFamily="18" charset="0"/>
                <a:ea typeface="標楷體" pitchFamily="65" charset="-120"/>
                <a:cs typeface="新細明體" charset="-120"/>
              </a:endParaRPr>
            </a:p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分享化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41" name="Text Box 17"/>
            <p:cNvSpPr txBox="1">
              <a:spLocks noChangeArrowheads="1"/>
            </p:cNvSpPr>
            <p:nvPr/>
          </p:nvSpPr>
          <p:spPr bwMode="auto">
            <a:xfrm>
              <a:off x="2214" y="7254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合作</a:t>
              </a:r>
              <a:endParaRPr lang="zh-TW" altLang="en-US" sz="1200" b="1">
                <a:latin typeface="Times New Roman" pitchFamily="18" charset="0"/>
                <a:ea typeface="標楷體" pitchFamily="65" charset="-120"/>
                <a:cs typeface="新細明體" charset="-120"/>
              </a:endParaRPr>
            </a:p>
            <a:p>
              <a:pPr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多元化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42" name="Text Box 18"/>
            <p:cNvSpPr txBox="1">
              <a:spLocks noChangeArrowheads="1"/>
            </p:cNvSpPr>
            <p:nvPr/>
          </p:nvSpPr>
          <p:spPr bwMode="auto">
            <a:xfrm>
              <a:off x="2214" y="4421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知識</a:t>
              </a:r>
              <a:endParaRPr lang="zh-TW" altLang="en-US" sz="1200" b="1">
                <a:latin typeface="Times New Roman" pitchFamily="18" charset="0"/>
                <a:ea typeface="標楷體" pitchFamily="65" charset="-120"/>
                <a:cs typeface="新細明體" charset="-120"/>
              </a:endParaRPr>
            </a:p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經濟化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43" name="Text Box 19"/>
            <p:cNvSpPr txBox="1">
              <a:spLocks noChangeArrowheads="1"/>
            </p:cNvSpPr>
            <p:nvPr/>
          </p:nvSpPr>
          <p:spPr bwMode="auto">
            <a:xfrm>
              <a:off x="7794" y="4328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交流</a:t>
              </a:r>
              <a:endParaRPr lang="zh-TW" altLang="en-US" sz="1200" b="1">
                <a:latin typeface="Times New Roman" pitchFamily="18" charset="0"/>
                <a:ea typeface="標楷體" pitchFamily="65" charset="-120"/>
                <a:cs typeface="新細明體" charset="-120"/>
              </a:endParaRPr>
            </a:p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經驗化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44" name="Text Box 20"/>
            <p:cNvSpPr txBox="1">
              <a:spLocks noChangeArrowheads="1"/>
            </p:cNvSpPr>
            <p:nvPr/>
          </p:nvSpPr>
          <p:spPr bwMode="auto">
            <a:xfrm>
              <a:off x="6354" y="4358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教材</a:t>
              </a:r>
              <a:endParaRPr lang="zh-TW" altLang="en-US" sz="1200" b="1">
                <a:latin typeface="Times New Roman" pitchFamily="18" charset="0"/>
                <a:ea typeface="標楷體" pitchFamily="65" charset="-120"/>
                <a:cs typeface="新細明體" charset="-120"/>
              </a:endParaRPr>
            </a:p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產出化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45" name="Text Box 21"/>
            <p:cNvSpPr txBox="1">
              <a:spLocks noChangeArrowheads="1"/>
            </p:cNvSpPr>
            <p:nvPr/>
          </p:nvSpPr>
          <p:spPr bwMode="auto">
            <a:xfrm>
              <a:off x="3474" y="4421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互動</a:t>
              </a:r>
              <a:endParaRPr lang="zh-TW" altLang="en-US" sz="1200" b="1">
                <a:latin typeface="Times New Roman" pitchFamily="18" charset="0"/>
                <a:ea typeface="標楷體" pitchFamily="65" charset="-120"/>
                <a:cs typeface="新細明體" charset="-120"/>
              </a:endParaRPr>
            </a:p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最佳化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46" name="Text Box 22"/>
            <p:cNvSpPr txBox="1">
              <a:spLocks noChangeArrowheads="1"/>
            </p:cNvSpPr>
            <p:nvPr/>
          </p:nvSpPr>
          <p:spPr bwMode="auto">
            <a:xfrm>
              <a:off x="3474" y="7254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專業</a:t>
              </a:r>
              <a:endParaRPr lang="zh-TW" altLang="en-US" sz="1200" b="1">
                <a:latin typeface="Times New Roman" pitchFamily="18" charset="0"/>
                <a:ea typeface="標楷體" pitchFamily="65" charset="-120"/>
                <a:cs typeface="新細明體" charset="-120"/>
              </a:endParaRPr>
            </a:p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需求化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47" name="Text Box 23"/>
            <p:cNvSpPr txBox="1">
              <a:spLocks noChangeArrowheads="1"/>
            </p:cNvSpPr>
            <p:nvPr/>
          </p:nvSpPr>
          <p:spPr bwMode="auto">
            <a:xfrm>
              <a:off x="6354" y="7303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資源</a:t>
              </a:r>
              <a:endParaRPr lang="zh-TW" altLang="en-US" sz="1200" b="1">
                <a:latin typeface="Times New Roman" pitchFamily="18" charset="0"/>
                <a:ea typeface="標楷體" pitchFamily="65" charset="-120"/>
                <a:cs typeface="新細明體" charset="-120"/>
              </a:endParaRPr>
            </a:p>
            <a:p>
              <a:pPr algn="ctr">
                <a:lnSpc>
                  <a:spcPct val="96000"/>
                </a:lnSpc>
              </a:pPr>
              <a:r>
                <a:rPr lang="zh-TW" altLang="en-US" sz="1200" b="1">
                  <a:latin typeface="Calibri" pitchFamily="34" charset="0"/>
                  <a:ea typeface="標楷體" pitchFamily="65" charset="-120"/>
                  <a:cs typeface="新細明體" charset="-120"/>
                </a:rPr>
                <a:t>共有化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48" name="Text Box 24"/>
            <p:cNvSpPr txBox="1">
              <a:spLocks noChangeArrowheads="1"/>
            </p:cNvSpPr>
            <p:nvPr/>
          </p:nvSpPr>
          <p:spPr bwMode="auto">
            <a:xfrm>
              <a:off x="4636" y="3654"/>
              <a:ext cx="16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88000"/>
                </a:lnSpc>
              </a:pPr>
              <a:r>
                <a:rPr lang="zh-TW" altLang="en-US" sz="120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新細明體" charset="-120"/>
                </a:rPr>
                <a:t>專業增能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  <p:sp>
          <p:nvSpPr>
            <p:cNvPr id="17449" name="Text Box 25"/>
            <p:cNvSpPr txBox="1">
              <a:spLocks noChangeArrowheads="1"/>
            </p:cNvSpPr>
            <p:nvPr/>
          </p:nvSpPr>
          <p:spPr bwMode="auto">
            <a:xfrm>
              <a:off x="8098" y="5440"/>
              <a:ext cx="590" cy="12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/>
            <a:lstStyle/>
            <a:p>
              <a:r>
                <a:rPr lang="zh-TW" altLang="en-US" sz="120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  <a:cs typeface="新細明體" charset="-120"/>
                </a:rPr>
                <a:t>分享推廣</a:t>
              </a:r>
              <a:endParaRPr lang="zh-TW" altLang="en-US">
                <a:ea typeface="標楷體" pitchFamily="65" charset="-120"/>
                <a:cs typeface="新細明體" charset="-120"/>
              </a:endParaRPr>
            </a:p>
          </p:txBody>
        </p:sp>
      </p:grpSp>
      <p:graphicFrame>
        <p:nvGraphicFramePr>
          <p:cNvPr id="29" name="表格 28"/>
          <p:cNvGraphicFramePr>
            <a:graphicFrameLocks noGrp="1"/>
          </p:cNvGraphicFramePr>
          <p:nvPr/>
        </p:nvGraphicFramePr>
        <p:xfrm>
          <a:off x="1258888" y="836613"/>
          <a:ext cx="6265862" cy="939801"/>
        </p:xfrm>
        <a:graphic>
          <a:graphicData uri="http://schemas.openxmlformats.org/drawingml/2006/table">
            <a:tbl>
              <a:tblPr/>
              <a:tblGrid>
                <a:gridCol w="1968500"/>
                <a:gridCol w="2211387"/>
                <a:gridCol w="2085975"/>
              </a:tblGrid>
              <a:tr h="3460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臺南市</a:t>
                      </a: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101-103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年中程規劃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101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102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新細明體" charset="-120"/>
                          <a:cs typeface="Times New Roman" pitchFamily="18" charset="0"/>
                        </a:rPr>
                        <a:t>103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穩定發展年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特色發展年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精緻發展年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7467600" cy="14255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育才大臺南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文化新首都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28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適性揚長才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雲端創新機</a:t>
            </a:r>
            <a:endParaRPr lang="zh-TW" altLang="en-US" dirty="0"/>
          </a:p>
        </p:txBody>
      </p:sp>
      <p:sp>
        <p:nvSpPr>
          <p:cNvPr id="18434" name="內容版面配置區 2"/>
          <p:cNvSpPr>
            <a:spLocks noGrp="1"/>
          </p:cNvSpPr>
          <p:nvPr>
            <p:ph sz="quarter" idx="1"/>
          </p:nvPr>
        </p:nvSpPr>
        <p:spPr>
          <a:xfrm>
            <a:off x="539750" y="692150"/>
            <a:ext cx="7467600" cy="13684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zh-TW" altLang="zh-TW" sz="3200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endParaRPr lang="zh-TW" altLang="en-US" smtClean="0"/>
          </a:p>
        </p:txBody>
      </p:sp>
      <p:pic>
        <p:nvPicPr>
          <p:cNvPr id="18435" name="Picture 2" descr="subimag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2492375"/>
            <a:ext cx="1906587" cy="38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00113" y="981075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推動體適能經驗分享</a:t>
            </a:r>
            <a:endParaRPr lang="zh-TW" altLang="en-US" sz="4800" dirty="0"/>
          </a:p>
        </p:txBody>
      </p:sp>
      <p:sp>
        <p:nvSpPr>
          <p:cNvPr id="19458" name="內容版面配置區 2"/>
          <p:cNvSpPr>
            <a:spLocks noGrp="1"/>
          </p:cNvSpPr>
          <p:nvPr>
            <p:ph sz="quarter" idx="1"/>
          </p:nvPr>
        </p:nvSpPr>
        <p:spPr>
          <a:xfrm>
            <a:off x="1403350" y="2565400"/>
            <a:ext cx="7467600" cy="4873625"/>
          </a:xfrm>
        </p:spPr>
        <p:txBody>
          <a:bodyPr/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後甲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國中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黃國清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主任</a:t>
            </a:r>
            <a:endParaRPr lang="zh-TW" altLang="en-US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官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田國中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吳麗華主任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102.02-102.06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活動安排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482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2950" cy="4873625"/>
          </a:xfrm>
        </p:spPr>
        <p:txBody>
          <a:bodyPr/>
          <a:lstStyle/>
          <a:p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到校服務場次：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03/07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南寧國中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分享學校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後甲、善化國中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03/28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東原國中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分享學校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官田、善化國中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05/02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南化國中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分享學校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永仁、官田國中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05/30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北區文賢國中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分享學校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後甲、永仁國中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)  </a:t>
            </a:r>
            <a:endParaRPr lang="zh-TW" altLang="zh-TW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教師研習場次：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04/11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有氧健身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gogogo-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協辦學校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大橋國中</a:t>
            </a:r>
          </a:p>
          <a:p>
            <a:pPr>
              <a:buFont typeface="Wingdings" pitchFamily="2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04/25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學習之旅－環保手工肥皂體驗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協辦學校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南新國中</a:t>
            </a:r>
          </a:p>
          <a:p>
            <a:pPr>
              <a:buFont typeface="Wingdings" pitchFamily="2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06/06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安平追風趣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風帆體驗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協辦學校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安平國中</a:t>
            </a:r>
            <a:endParaRPr lang="zh-TW" altLang="en-US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700213"/>
            <a:ext cx="9144000" cy="216058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zh-TW" sz="4400" cap="none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綜合座談</a:t>
            </a:r>
            <a:r>
              <a:rPr lang="en-US" altLang="zh-TW" sz="4400" cap="none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/</a:t>
            </a:r>
            <a:r>
              <a:rPr lang="zh-TW" altLang="zh-TW" sz="4400" cap="none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回應學校各項教學問題</a:t>
            </a:r>
            <a:r>
              <a:rPr lang="zh-TW" altLang="en-US" sz="4400" cap="none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/>
            </a:r>
            <a:br>
              <a:rPr lang="zh-TW" altLang="en-US" sz="4400" cap="none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</a:br>
            <a:endParaRPr lang="zh-TW" altLang="en-US" sz="4400" cap="none" smtClean="0"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壁窗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</TotalTime>
  <Words>465</Words>
  <Application>Microsoft Office PowerPoint</Application>
  <PresentationFormat>如螢幕大小 (4:3)</PresentationFormat>
  <Paragraphs>121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壁窗</vt:lpstr>
      <vt:lpstr>臺南市101學年度第2學期國教輔導團 健康與體育學習領域分區到校服務 (第二區)</vt:lpstr>
      <vt:lpstr>國中組輔導團組織</vt:lpstr>
      <vt:lpstr>到校服務-流程</vt:lpstr>
      <vt:lpstr>輔導團政策/計畫宣導</vt:lpstr>
      <vt:lpstr>投影片 5</vt:lpstr>
      <vt:lpstr>育才大臺南  文化新首都 適性揚長才  雲端創新機</vt:lpstr>
      <vt:lpstr>推動體適能經驗分享</vt:lpstr>
      <vt:lpstr>102.02-102.06活動安排</vt:lpstr>
      <vt:lpstr>綜合座談/回應學校各項教學問題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臺南市101學年度第2學期國教輔導團健康與體育學習領域分區到校服務(第一區)</dc:title>
  <dc:creator>user</dc:creator>
  <cp:lastModifiedBy>user</cp:lastModifiedBy>
  <cp:revision>15</cp:revision>
  <dcterms:created xsi:type="dcterms:W3CDTF">2013-02-22T03:36:20Z</dcterms:created>
  <dcterms:modified xsi:type="dcterms:W3CDTF">2013-06-04T03:02:29Z</dcterms:modified>
</cp:coreProperties>
</file>