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7" r:id="rId4"/>
    <p:sldId id="259" r:id="rId5"/>
    <p:sldId id="264" r:id="rId6"/>
    <p:sldId id="260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20D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TW" altLang="en-US" smtClean="0"/>
              <a:t>分區輔導到校服務第一區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E6F1E-AD51-4EDA-9C6A-8364DEFC894E}" type="datetimeFigureOut">
              <a:rPr lang="zh-TW" altLang="en-US" smtClean="0"/>
              <a:pPr/>
              <a:t>2012/11/14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850D3-D754-4645-A4B5-E465C2DC5D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TW" altLang="en-US" smtClean="0"/>
              <a:t>分區輔導到校服務第一區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9A81C-7CF9-438B-82E5-404D507FA97A}" type="datetimeFigureOut">
              <a:rPr lang="zh-TW" altLang="en-US" smtClean="0"/>
              <a:pPr/>
              <a:t>2012/11/14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F5F3BA-6597-44B4-ACD7-736DE63113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5F3BA-6597-44B4-ACD7-736DE6311394}" type="slidenum">
              <a:rPr lang="zh-TW" altLang="en-US" smtClean="0"/>
              <a:pPr/>
              <a:t>7</a:t>
            </a:fld>
            <a:endParaRPr lang="zh-TW" altLang="en-US"/>
          </a:p>
        </p:txBody>
      </p:sp>
      <p:sp>
        <p:nvSpPr>
          <p:cNvPr id="5" name="頁首版面配置區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zh-TW" altLang="en-US" smtClean="0"/>
              <a:t>分區輔導到校服務第一區</a:t>
            </a:r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BED43-DA4D-497F-B3D5-32C892BEF2DA}" type="datetime1">
              <a:rPr lang="zh-TW" altLang="en-US" smtClean="0"/>
              <a:pPr/>
              <a:t>2012/11/14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6897A-54E0-4C53-8F09-CC83B4DDB956}" type="datetime1">
              <a:rPr lang="zh-TW" altLang="en-US" smtClean="0"/>
              <a:pPr/>
              <a:t>2012/11/14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0D01BE-43A0-4940-96FC-FD8E1D1CC508}" type="datetime1">
              <a:rPr lang="zh-TW" altLang="en-US" smtClean="0"/>
              <a:pPr/>
              <a:t>2012/11/14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4579E-69EB-42AD-8697-CC0C248445CF}" type="datetime1">
              <a:rPr lang="zh-TW" altLang="en-US" smtClean="0"/>
              <a:pPr/>
              <a:t>2012/11/14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DE28B-3238-4B00-8AD5-42FBF00B9785}" type="datetime1">
              <a:rPr lang="zh-TW" altLang="en-US" smtClean="0"/>
              <a:pPr/>
              <a:t>2012/11/14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D99B32-2ED3-43A8-8E9D-8E044A66094D}" type="datetime1">
              <a:rPr lang="zh-TW" altLang="en-US" smtClean="0"/>
              <a:pPr/>
              <a:t>2012/11/14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EAA0A0-C64E-49F9-8020-C0CF85FE3F5D}" type="datetime1">
              <a:rPr lang="zh-TW" altLang="en-US" smtClean="0"/>
              <a:pPr/>
              <a:t>2012/11/14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F0605F-9DC7-46CA-B0FB-B5B8BCA5D54B}" type="datetime1">
              <a:rPr lang="zh-TW" altLang="en-US" smtClean="0"/>
              <a:pPr/>
              <a:t>2012/11/14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C9F962-38E7-4C11-998A-5BDA5D8A9476}" type="datetime1">
              <a:rPr lang="zh-TW" altLang="en-US" smtClean="0"/>
              <a:pPr/>
              <a:t>2012/11/14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2A1A76-7EFF-4AD6-8541-B7605D16A56F}" type="datetime1">
              <a:rPr lang="zh-TW" altLang="en-US" smtClean="0"/>
              <a:pPr/>
              <a:t>2012/11/14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4F754-1127-4D2D-9BF5-55F28B384329}" type="datetime1">
              <a:rPr lang="zh-TW" altLang="en-US" smtClean="0"/>
              <a:pPr/>
              <a:t>2012/11/14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AADB32D-5BCA-4FD0-BCD4-F16836386011}" type="datetime1">
              <a:rPr lang="zh-TW" altLang="en-US" smtClean="0"/>
              <a:pPr/>
              <a:t>2012/11/14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75656" y="1268760"/>
            <a:ext cx="8170766" cy="1143008"/>
          </a:xfrm>
        </p:spPr>
        <p:txBody>
          <a:bodyPr/>
          <a:lstStyle/>
          <a:p>
            <a:r>
              <a:rPr lang="zh-TW" altLang="en-US" dirty="0" smtClean="0"/>
              <a:t>分區輔導到校</a:t>
            </a:r>
            <a:r>
              <a:rPr lang="zh-TW" altLang="en-US" dirty="0" smtClean="0"/>
              <a:t>服務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200728"/>
          </a:xfrm>
        </p:spPr>
        <p:txBody>
          <a:bodyPr>
            <a:normAutofit lnSpcReduction="10000"/>
          </a:bodyPr>
          <a:lstStyle/>
          <a:p>
            <a:pPr algn="ctr"/>
            <a:r>
              <a:rPr lang="zh-TW" altLang="en-US" sz="3200" dirty="0" smtClean="0"/>
              <a:t>健康與體育學習領域輔導團</a:t>
            </a:r>
            <a:endParaRPr lang="en-US" altLang="zh-TW" sz="3200" dirty="0" smtClean="0"/>
          </a:p>
          <a:p>
            <a:pPr algn="ctr"/>
            <a:r>
              <a:rPr lang="zh-TW" altLang="en-US" sz="3200" dirty="0" smtClean="0"/>
              <a:t>中心學校</a:t>
            </a:r>
            <a:r>
              <a:rPr lang="en-US" altLang="zh-TW" sz="3200" dirty="0" smtClean="0"/>
              <a:t>-</a:t>
            </a:r>
            <a:r>
              <a:rPr lang="zh-TW" altLang="en-US" sz="3200" dirty="0" smtClean="0"/>
              <a:t>東原國中</a:t>
            </a:r>
            <a:endParaRPr lang="en-US" altLang="zh-TW" sz="3200" dirty="0" smtClean="0"/>
          </a:p>
          <a:p>
            <a:pPr algn="ctr"/>
            <a:r>
              <a:rPr lang="zh-TW" altLang="en-US" sz="3200" dirty="0" smtClean="0"/>
              <a:t>承辦學校</a:t>
            </a:r>
            <a:r>
              <a:rPr lang="en-US" altLang="zh-TW" sz="3200" dirty="0" smtClean="0"/>
              <a:t>-</a:t>
            </a:r>
            <a:r>
              <a:rPr lang="zh-TW" altLang="en-US" sz="3200" dirty="0" smtClean="0"/>
              <a:t>安順國中</a:t>
            </a:r>
            <a:endParaRPr lang="en-US" altLang="zh-TW" sz="3200" dirty="0" smtClean="0"/>
          </a:p>
          <a:p>
            <a:pPr algn="ctr"/>
            <a:r>
              <a:rPr lang="zh-TW" altLang="en-US" sz="3200" dirty="0" smtClean="0"/>
              <a:t>時間</a:t>
            </a:r>
            <a:r>
              <a:rPr lang="en-US" altLang="zh-TW" sz="3200" dirty="0" smtClean="0"/>
              <a:t>:</a:t>
            </a:r>
            <a:r>
              <a:rPr lang="en-US" altLang="zh-TW" sz="2800" dirty="0" smtClean="0">
                <a:latin typeface="+mj-ea"/>
                <a:ea typeface="+mj-ea"/>
              </a:rPr>
              <a:t>101.11.15</a:t>
            </a:r>
            <a:endParaRPr lang="en-US" altLang="zh-TW" sz="2800" dirty="0" smtClean="0">
              <a:latin typeface="+mj-ea"/>
              <a:ea typeface="+mj-ea"/>
            </a:endParaRPr>
          </a:p>
          <a:p>
            <a:pPr algn="ctr"/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國中組輔導團組織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357158" y="2071679"/>
          <a:ext cx="8229600" cy="3786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511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baseline="0" dirty="0">
                          <a:latin typeface="Times New Roman"/>
                          <a:ea typeface="標楷體"/>
                          <a:cs typeface="Times New Roman"/>
                        </a:rPr>
                        <a:t>副召集人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 smtClean="0">
                          <a:latin typeface="Times New Roman"/>
                          <a:ea typeface="標楷體"/>
                          <a:cs typeface="Times New Roman"/>
                        </a:rPr>
                        <a:t>黃添勇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>
                          <a:latin typeface="Times New Roman"/>
                          <a:ea typeface="標楷體"/>
                          <a:cs typeface="Times New Roman"/>
                        </a:rPr>
                        <a:t>台南市立東原國中</a:t>
                      </a:r>
                      <a:endParaRPr lang="zh-TW" sz="1600" kern="100" baseline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>
                          <a:latin typeface="Times New Roman"/>
                          <a:ea typeface="標楷體"/>
                          <a:cs typeface="Times New Roman"/>
                        </a:rPr>
                        <a:t>校長</a:t>
                      </a:r>
                      <a:endParaRPr lang="zh-TW" sz="1600" kern="100" baseline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1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baseline="0">
                          <a:latin typeface="Times New Roman"/>
                          <a:ea typeface="標楷體"/>
                          <a:cs typeface="Times New Roman"/>
                        </a:rPr>
                        <a:t>主任輔導員</a:t>
                      </a:r>
                      <a:endParaRPr lang="zh-TW" sz="1600" kern="100" baseline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林鈺諺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>
                          <a:latin typeface="Times New Roman"/>
                          <a:ea typeface="標楷體"/>
                          <a:cs typeface="Times New Roman"/>
                        </a:rPr>
                        <a:t>台南市立永康國中</a:t>
                      </a:r>
                      <a:endParaRPr lang="zh-TW" sz="1600" kern="100" baseline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健康教師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1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baseline="0">
                          <a:latin typeface="Times New Roman"/>
                          <a:ea typeface="標楷體"/>
                          <a:cs typeface="Times New Roman"/>
                        </a:rPr>
                        <a:t>輔導員</a:t>
                      </a:r>
                      <a:endParaRPr lang="zh-TW" sz="1600" kern="100" baseline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許智翔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台南市立民德國中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en-US" sz="1600" kern="100" spc="1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主任</a:t>
                      </a:r>
                      <a:endParaRPr kumimoji="0" lang="zh-TW" sz="1600" kern="100" spc="100" baseline="0" dirty="0">
                        <a:solidFill>
                          <a:schemeClr val="dk1"/>
                        </a:solidFill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148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baseline="0">
                          <a:latin typeface="Times New Roman"/>
                          <a:ea typeface="標楷體"/>
                          <a:cs typeface="Times New Roman"/>
                        </a:rPr>
                        <a:t>輔導員</a:t>
                      </a:r>
                      <a:endParaRPr lang="zh-TW" sz="1600" kern="100" baseline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方怡堯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台南市立安定國中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>
                          <a:latin typeface="Times New Roman"/>
                          <a:ea typeface="標楷體"/>
                          <a:cs typeface="Times New Roman"/>
                        </a:rPr>
                        <a:t>體育教師</a:t>
                      </a:r>
                      <a:endParaRPr lang="zh-TW" sz="1600" kern="100" baseline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148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baseline="0" dirty="0">
                          <a:latin typeface="Times New Roman"/>
                          <a:ea typeface="標楷體"/>
                          <a:cs typeface="Times New Roman"/>
                        </a:rPr>
                        <a:t>輔導員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陳鈺萍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台南市立大成國中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>
                          <a:latin typeface="Times New Roman"/>
                          <a:ea typeface="標楷體"/>
                          <a:cs typeface="Times New Roman"/>
                        </a:rPr>
                        <a:t>健康教師</a:t>
                      </a:r>
                      <a:endParaRPr lang="zh-TW" sz="1600" kern="100" baseline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148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baseline="0">
                          <a:latin typeface="Times New Roman"/>
                          <a:ea typeface="標楷體"/>
                          <a:cs typeface="Times New Roman"/>
                        </a:rPr>
                        <a:t>輔導員</a:t>
                      </a:r>
                      <a:endParaRPr lang="zh-TW" sz="1600" kern="100" baseline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洪誌忱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台南市立忠孝國中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體育教師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148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baseline="0" dirty="0">
                          <a:latin typeface="Times New Roman"/>
                          <a:ea typeface="標楷體"/>
                          <a:cs typeface="Times New Roman"/>
                        </a:rPr>
                        <a:t>輔導員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陳一銘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台南市立東原國中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spc="100" baseline="0" dirty="0">
                          <a:latin typeface="標楷體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教師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148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baseline="0" dirty="0">
                          <a:latin typeface="Times New Roman"/>
                          <a:ea typeface="標楷體"/>
                          <a:cs typeface="Times New Roman"/>
                        </a:rPr>
                        <a:t>輔導員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en-US" sz="1600" kern="100" spc="1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劉蕙怡</a:t>
                      </a:r>
                      <a:endParaRPr kumimoji="0" lang="zh-TW" sz="1600" kern="100" spc="100" baseline="0" dirty="0">
                        <a:solidFill>
                          <a:schemeClr val="dk1"/>
                        </a:solidFill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台南</a:t>
                      </a:r>
                      <a:r>
                        <a:rPr lang="zh-TW" sz="1600" kern="100" spc="100" baseline="0" dirty="0" smtClean="0">
                          <a:latin typeface="Times New Roman"/>
                          <a:ea typeface="標楷體"/>
                          <a:cs typeface="Times New Roman"/>
                        </a:rPr>
                        <a:t>市立</a:t>
                      </a:r>
                      <a:r>
                        <a:rPr lang="zh-TW" altLang="en-US" sz="1600" kern="100" spc="100" baseline="0" dirty="0" smtClean="0">
                          <a:latin typeface="Times New Roman"/>
                          <a:ea typeface="標楷體"/>
                          <a:cs typeface="Times New Roman"/>
                        </a:rPr>
                        <a:t>大橋</a:t>
                      </a:r>
                      <a:r>
                        <a:rPr lang="zh-TW" sz="1600" kern="100" spc="100" baseline="0" dirty="0" smtClean="0">
                          <a:latin typeface="Times New Roman"/>
                          <a:ea typeface="標楷體"/>
                          <a:cs typeface="Times New Roman"/>
                        </a:rPr>
                        <a:t>國中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體育教師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到校服務</a:t>
            </a:r>
            <a:r>
              <a:rPr lang="en-US" altLang="zh-TW" dirty="0" smtClean="0"/>
              <a:t>-</a:t>
            </a:r>
            <a:r>
              <a:rPr lang="zh-TW" altLang="en-US" dirty="0" smtClean="0"/>
              <a:t>流程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755576" y="2348880"/>
          <a:ext cx="7488831" cy="3225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7863"/>
                <a:gridCol w="2610484"/>
                <a:gridCol w="2610484"/>
              </a:tblGrid>
              <a:tr h="5119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Times New Roman"/>
                          <a:ea typeface="標楷體"/>
                          <a:cs typeface="Times New Roman"/>
                        </a:rPr>
                        <a:t>時間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Times New Roman"/>
                          <a:ea typeface="標楷體"/>
                          <a:cs typeface="Times New Roman"/>
                        </a:rPr>
                        <a:t>活動內容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Times New Roman"/>
                          <a:ea typeface="標楷體"/>
                          <a:cs typeface="Times New Roman"/>
                        </a:rPr>
                        <a:t>負責單位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</a:tr>
              <a:tr h="5119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標楷體"/>
                          <a:ea typeface="新細明體"/>
                        </a:rPr>
                        <a:t>08:20~08:30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報到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輔導團</a:t>
                      </a: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/</a:t>
                      </a:r>
                      <a:r>
                        <a:rPr lang="zh-TW" sz="14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研習學校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</a:tr>
              <a:tr h="5119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標楷體"/>
                          <a:ea typeface="新細明體"/>
                        </a:rPr>
                        <a:t>08:30~9:00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輔導團政策</a:t>
                      </a: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/</a:t>
                      </a:r>
                      <a:r>
                        <a:rPr lang="zh-TW" sz="14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計畫宣導</a:t>
                      </a: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 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輔導團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</a:tr>
              <a:tr h="5890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標楷體"/>
                          <a:ea typeface="新細明體"/>
                        </a:rPr>
                        <a:t>09:10~10:00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altLang="en-US" sz="1400" kern="100" dirty="0" smtClean="0">
                          <a:solidFill>
                            <a:srgbClr val="FF0000"/>
                          </a:solidFill>
                          <a:latin typeface="Times New Roman"/>
                          <a:ea typeface="標楷體"/>
                        </a:rPr>
                        <a:t>多元評量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None/>
                      </a:pP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輔導團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</a:tr>
              <a:tr h="5890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latin typeface="標楷體"/>
                          <a:ea typeface="新細明體"/>
                        </a:rPr>
                        <a:t>10:10~1</a:t>
                      </a:r>
                      <a:r>
                        <a:rPr lang="en-US" altLang="zh-TW" sz="1400" kern="100" dirty="0" smtClean="0">
                          <a:solidFill>
                            <a:srgbClr val="000000"/>
                          </a:solidFill>
                          <a:latin typeface="標楷體"/>
                          <a:ea typeface="新細明體"/>
                        </a:rPr>
                        <a:t>1</a:t>
                      </a: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latin typeface="標楷體"/>
                          <a:ea typeface="新細明體"/>
                        </a:rPr>
                        <a:t>:</a:t>
                      </a:r>
                      <a:r>
                        <a:rPr lang="en-US" altLang="zh-TW" sz="1400" kern="100" dirty="0" smtClean="0">
                          <a:solidFill>
                            <a:srgbClr val="000000"/>
                          </a:solidFill>
                          <a:latin typeface="標楷體"/>
                          <a:ea typeface="新細明體"/>
                        </a:rPr>
                        <a:t>0</a:t>
                      </a: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latin typeface="標楷體"/>
                          <a:ea typeface="新細明體"/>
                        </a:rPr>
                        <a:t>0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altLang="en-US" sz="1400" kern="100" dirty="0" smtClean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</a:rPr>
                        <a:t>多元評量</a:t>
                      </a:r>
                      <a:endParaRPr lang="zh-TW" alt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zh-TW" sz="14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</a:rPr>
                        <a:t>輔導團</a:t>
                      </a:r>
                      <a:endParaRPr lang="zh-TW" alt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</a:tr>
              <a:tr h="5119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latin typeface="標楷體"/>
                          <a:ea typeface="新細明體"/>
                        </a:rPr>
                        <a:t>1</a:t>
                      </a:r>
                      <a:r>
                        <a:rPr lang="en-US" altLang="zh-TW" sz="1400" kern="100" dirty="0" smtClean="0">
                          <a:solidFill>
                            <a:srgbClr val="000000"/>
                          </a:solidFill>
                          <a:latin typeface="標楷體"/>
                          <a:ea typeface="新細明體"/>
                        </a:rPr>
                        <a:t>1</a:t>
                      </a: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latin typeface="標楷體"/>
                          <a:ea typeface="新細明體"/>
                        </a:rPr>
                        <a:t>:</a:t>
                      </a:r>
                      <a:r>
                        <a:rPr lang="en-US" altLang="zh-TW" sz="1400" kern="100" dirty="0" smtClean="0">
                          <a:solidFill>
                            <a:srgbClr val="000000"/>
                          </a:solidFill>
                          <a:latin typeface="標楷體"/>
                          <a:ea typeface="新細明體"/>
                        </a:rPr>
                        <a:t>1</a:t>
                      </a: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latin typeface="標楷體"/>
                          <a:ea typeface="新細明體"/>
                        </a:rPr>
                        <a:t>0~11:30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綜合座談</a:t>
                      </a: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/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回應學校各項教學</a:t>
                      </a:r>
                      <a:r>
                        <a:rPr lang="zh-TW" sz="14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問題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輔導團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5400" kern="100" dirty="0" smtClean="0">
                <a:latin typeface="Times New Roman"/>
                <a:cs typeface="Times New Roman"/>
              </a:rPr>
              <a:t>輔導團政策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1538" y="2214554"/>
            <a:ext cx="8229600" cy="4389120"/>
          </a:xfrm>
        </p:spPr>
        <p:txBody>
          <a:bodyPr>
            <a:normAutofit/>
          </a:bodyPr>
          <a:lstStyle/>
          <a:p>
            <a:r>
              <a:rPr lang="en-US" altLang="zh-TW" sz="3600" dirty="0" smtClean="0">
                <a:latin typeface="+mj-ea"/>
                <a:ea typeface="+mj-ea"/>
              </a:rPr>
              <a:t>101</a:t>
            </a:r>
            <a:r>
              <a:rPr lang="zh-TW" altLang="en-US" sz="3600" dirty="0" smtClean="0">
                <a:latin typeface="+mj-ea"/>
                <a:ea typeface="+mj-ea"/>
              </a:rPr>
              <a:t>年穩定發展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en-US" altLang="zh-TW" sz="3600" dirty="0" smtClean="0">
                <a:latin typeface="+mj-ea"/>
                <a:ea typeface="+mj-ea"/>
              </a:rPr>
              <a:t>102</a:t>
            </a:r>
            <a:r>
              <a:rPr lang="zh-TW" altLang="en-US" sz="3600" dirty="0" smtClean="0">
                <a:latin typeface="+mj-ea"/>
                <a:ea typeface="+mj-ea"/>
              </a:rPr>
              <a:t>年特色</a:t>
            </a:r>
            <a:r>
              <a:rPr lang="zh-TW" altLang="en-US" sz="3600" dirty="0" smtClean="0">
                <a:latin typeface="+mj-ea"/>
                <a:ea typeface="+mj-ea"/>
              </a:rPr>
              <a:t>發展</a:t>
            </a:r>
            <a:r>
              <a:rPr lang="en-US" altLang="zh-TW" sz="3600" dirty="0" smtClean="0">
                <a:latin typeface="+mj-ea"/>
                <a:ea typeface="+mj-ea"/>
              </a:rPr>
              <a:t>-</a:t>
            </a:r>
            <a:r>
              <a:rPr lang="zh-TW" altLang="en-US" sz="3600" dirty="0" smtClean="0">
                <a:latin typeface="+mj-ea"/>
                <a:ea typeface="+mj-ea"/>
              </a:rPr>
              <a:t>多元評量</a:t>
            </a:r>
            <a:endParaRPr lang="en-US" altLang="zh-TW" sz="36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sz="3600" dirty="0" smtClean="0">
                <a:latin typeface="+mj-ea"/>
                <a:ea typeface="+mj-ea"/>
              </a:rPr>
              <a:t> </a:t>
            </a:r>
            <a:r>
              <a:rPr lang="zh-TW" altLang="en-US" sz="3600" dirty="0" smtClean="0">
                <a:latin typeface="+mj-ea"/>
                <a:ea typeface="+mj-ea"/>
              </a:rPr>
              <a:t>              有效教學</a:t>
            </a:r>
            <a:endParaRPr lang="en-US" altLang="zh-TW" sz="36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sz="3600" dirty="0" smtClean="0">
                <a:latin typeface="+mj-ea"/>
                <a:ea typeface="+mj-ea"/>
              </a:rPr>
              <a:t> </a:t>
            </a:r>
            <a:r>
              <a:rPr lang="zh-TW" altLang="en-US" sz="3600" dirty="0" smtClean="0">
                <a:latin typeface="+mj-ea"/>
                <a:ea typeface="+mj-ea"/>
              </a:rPr>
              <a:t>              補救教學 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en-US" altLang="zh-TW" sz="3600" dirty="0" smtClean="0">
                <a:latin typeface="+mj-ea"/>
                <a:ea typeface="+mj-ea"/>
              </a:rPr>
              <a:t>103</a:t>
            </a:r>
            <a:r>
              <a:rPr lang="zh-TW" altLang="en-US" sz="3600" dirty="0" smtClean="0">
                <a:latin typeface="+mj-ea"/>
                <a:ea typeface="+mj-ea"/>
              </a:rPr>
              <a:t>年精緻發展</a:t>
            </a:r>
            <a:endParaRPr lang="en-US" altLang="zh-TW" sz="3600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143000"/>
          </a:xfrm>
        </p:spPr>
        <p:txBody>
          <a:bodyPr/>
          <a:lstStyle/>
          <a:p>
            <a:r>
              <a:rPr lang="zh-TW" altLang="zh-TW" sz="4800" kern="100" dirty="0" smtClean="0">
                <a:latin typeface="Times New Roman"/>
                <a:cs typeface="Times New Roman"/>
              </a:rPr>
              <a:t>輔導團計畫宣導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>
                <a:latin typeface="+mj-ea"/>
              </a:rPr>
              <a:t>本學期預定辦理的研習</a:t>
            </a:r>
            <a:endParaRPr lang="en-US" altLang="zh-TW" sz="2800" dirty="0" smtClean="0">
              <a:latin typeface="+mj-ea"/>
            </a:endParaRPr>
          </a:p>
          <a:p>
            <a:pPr marL="514350" indent="-514350">
              <a:buNone/>
            </a:pPr>
            <a:r>
              <a:rPr lang="zh-TW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  <a:latin typeface="+mj-ea"/>
              </a:rPr>
              <a:t>1.101/10/04</a:t>
            </a:r>
            <a:r>
              <a:rPr lang="zh-TW" altLang="zh-TW" sz="2800" dirty="0" smtClean="0">
                <a:solidFill>
                  <a:srgbClr val="FF0000"/>
                </a:solidFill>
                <a:latin typeface="+mj-ea"/>
              </a:rPr>
              <a:t>健康醫學正確用藥</a:t>
            </a:r>
            <a:r>
              <a:rPr lang="en-US" altLang="zh-TW" sz="2800" dirty="0" smtClean="0">
                <a:solidFill>
                  <a:srgbClr val="FF0000"/>
                </a:solidFill>
                <a:latin typeface="+mj-ea"/>
              </a:rPr>
              <a:t>-</a:t>
            </a:r>
            <a:r>
              <a:rPr lang="zh-TW" altLang="zh-TW" sz="2800" dirty="0" smtClean="0">
                <a:solidFill>
                  <a:srgbClr val="FF0000"/>
                </a:solidFill>
                <a:latin typeface="+mj-ea"/>
              </a:rPr>
              <a:t>忠孝國中</a:t>
            </a:r>
            <a:endParaRPr lang="en-US" altLang="zh-TW" sz="2800" dirty="0" smtClean="0">
              <a:solidFill>
                <a:srgbClr val="FF0000"/>
              </a:solidFill>
              <a:latin typeface="+mj-ea"/>
            </a:endParaRPr>
          </a:p>
          <a:p>
            <a:pPr>
              <a:buNone/>
            </a:pPr>
            <a:r>
              <a:rPr lang="en-US" altLang="zh-TW" sz="2800" dirty="0" smtClean="0">
                <a:solidFill>
                  <a:srgbClr val="FF0000"/>
                </a:solidFill>
                <a:latin typeface="+mj-ea"/>
              </a:rPr>
              <a:t>2.101/11/01</a:t>
            </a:r>
            <a:r>
              <a:rPr lang="zh-TW" altLang="zh-TW" sz="2800" dirty="0" smtClean="0">
                <a:solidFill>
                  <a:srgbClr val="FF0000"/>
                </a:solidFill>
              </a:rPr>
              <a:t>環境與健康體適能教學策略</a:t>
            </a:r>
            <a:r>
              <a:rPr lang="en-US" altLang="zh-TW" sz="2800" dirty="0" smtClean="0">
                <a:solidFill>
                  <a:srgbClr val="FF0000"/>
                </a:solidFill>
              </a:rPr>
              <a:t>-</a:t>
            </a:r>
            <a:r>
              <a:rPr lang="zh-TW" altLang="en-US" sz="2800" dirty="0" smtClean="0">
                <a:solidFill>
                  <a:srgbClr val="FF0000"/>
                </a:solidFill>
              </a:rPr>
              <a:t>新化國家植物園</a:t>
            </a:r>
            <a:endParaRPr lang="en-US" altLang="zh-TW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TW" sz="2800" dirty="0" smtClean="0">
                <a:latin typeface="+mj-ea"/>
              </a:rPr>
              <a:t>3.101/12/06</a:t>
            </a:r>
            <a:r>
              <a:rPr lang="zh-TW" altLang="zh-TW" sz="2800" dirty="0" smtClean="0"/>
              <a:t>科學議題融入健體課程</a:t>
            </a:r>
            <a:r>
              <a:rPr lang="en-US" altLang="zh-TW" sz="2800" dirty="0" smtClean="0"/>
              <a:t>-</a:t>
            </a:r>
            <a:r>
              <a:rPr lang="zh-TW" altLang="zh-TW" sz="2800" dirty="0" smtClean="0"/>
              <a:t>以運動仿生學為例</a:t>
            </a:r>
            <a:r>
              <a:rPr lang="en-US" altLang="zh-TW" sz="2800" dirty="0" smtClean="0"/>
              <a:t>-</a:t>
            </a:r>
            <a:r>
              <a:rPr lang="zh-TW" altLang="en-US" sz="2800" dirty="0" smtClean="0"/>
              <a:t>安定國中</a:t>
            </a:r>
            <a:endParaRPr lang="en-US" altLang="zh-TW" sz="2800" dirty="0" smtClean="0">
              <a:latin typeface="+mj-ea"/>
            </a:endParaRPr>
          </a:p>
          <a:p>
            <a:endParaRPr lang="en-US" altLang="zh-TW" sz="2800" dirty="0" smtClean="0">
              <a:latin typeface="+mj-ea"/>
            </a:endParaRPr>
          </a:p>
          <a:p>
            <a:r>
              <a:rPr lang="en-US" altLang="zh-TW" sz="2800" dirty="0" smtClean="0">
                <a:latin typeface="+mj-ea"/>
              </a:rPr>
              <a:t>※</a:t>
            </a:r>
            <a:r>
              <a:rPr lang="zh-TW" altLang="en-US" sz="2800" dirty="0" smtClean="0">
                <a:latin typeface="+mj-ea"/>
              </a:rPr>
              <a:t>態度與價值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31640" y="980728"/>
            <a:ext cx="8229600" cy="1489922"/>
          </a:xfrm>
        </p:spPr>
        <p:txBody>
          <a:bodyPr>
            <a:normAutofit fontScale="90000"/>
          </a:bodyPr>
          <a:lstStyle/>
          <a:p>
            <a:r>
              <a:rPr lang="zh-TW" altLang="en-US" sz="5400" kern="100" dirty="0" smtClean="0">
                <a:latin typeface="Times New Roman"/>
                <a:cs typeface="Times New Roman"/>
              </a:rPr>
              <a:t>多元評量－</a:t>
            </a:r>
            <a:r>
              <a:rPr lang="en-US" altLang="zh-TW" sz="5400" kern="100" dirty="0" smtClean="0">
                <a:latin typeface="Times New Roman"/>
                <a:cs typeface="Times New Roman"/>
              </a:rPr>
              <a:t/>
            </a:r>
            <a:br>
              <a:rPr lang="en-US" altLang="zh-TW" sz="5400" kern="100" dirty="0" smtClean="0">
                <a:latin typeface="Times New Roman"/>
                <a:cs typeface="Times New Roman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19672" y="2708920"/>
            <a:ext cx="8229600" cy="17859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600" dirty="0" smtClean="0"/>
              <a:t> 央團教師</a:t>
            </a:r>
            <a:r>
              <a:rPr lang="en-US" altLang="zh-TW" sz="3600" dirty="0" smtClean="0"/>
              <a:t>:</a:t>
            </a:r>
            <a:r>
              <a:rPr lang="zh-TW" altLang="en-US" sz="3600" dirty="0" smtClean="0"/>
              <a:t>彰化員林國中</a:t>
            </a:r>
            <a:endParaRPr lang="en-US" altLang="zh-TW" sz="3600" dirty="0" smtClean="0"/>
          </a:p>
          <a:p>
            <a:pPr>
              <a:buNone/>
            </a:pPr>
            <a:r>
              <a:rPr lang="zh-TW" altLang="en-US" sz="3600" dirty="0" smtClean="0"/>
              <a:t> </a:t>
            </a:r>
            <a:r>
              <a:rPr lang="zh-TW" altLang="en-US" sz="3600" dirty="0" smtClean="0"/>
              <a:t>                        王志文老師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7624" y="2132856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zh-TW" sz="4400" kern="100" dirty="0" smtClean="0">
                <a:latin typeface="Times New Roman"/>
                <a:cs typeface="Times New Roman"/>
              </a:rPr>
              <a:t>綜合座談</a:t>
            </a:r>
            <a:r>
              <a:rPr lang="en-US" altLang="zh-TW" sz="4400" kern="100" dirty="0" smtClean="0">
                <a:latin typeface="Times New Roman"/>
                <a:cs typeface="Times New Roman"/>
              </a:rPr>
              <a:t>/</a:t>
            </a:r>
            <a:r>
              <a:rPr lang="zh-TW" altLang="zh-TW" sz="4400" kern="100" dirty="0" smtClean="0">
                <a:latin typeface="Times New Roman"/>
                <a:cs typeface="Times New Roman"/>
              </a:rPr>
              <a:t>回應學校各項教學問題</a:t>
            </a:r>
            <a:endParaRPr lang="zh-TW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164</TotalTime>
  <Words>254</Words>
  <Application>Microsoft Office PowerPoint</Application>
  <PresentationFormat>如螢幕大小 (4:3)</PresentationFormat>
  <Paragraphs>77</Paragraphs>
  <Slides>7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夏至</vt:lpstr>
      <vt:lpstr>分區輔導到校服務</vt:lpstr>
      <vt:lpstr>國中組輔導團組織</vt:lpstr>
      <vt:lpstr>到校服務-流程</vt:lpstr>
      <vt:lpstr>輔導團政策</vt:lpstr>
      <vt:lpstr>輔導團計畫宣導</vt:lpstr>
      <vt:lpstr>多元評量－ </vt:lpstr>
      <vt:lpstr>投影片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分區輔導到校服務-第一區</dc:title>
  <dc:creator>user</dc:creator>
  <cp:lastModifiedBy>user</cp:lastModifiedBy>
  <cp:revision>34</cp:revision>
  <dcterms:created xsi:type="dcterms:W3CDTF">2011-09-27T01:02:33Z</dcterms:created>
  <dcterms:modified xsi:type="dcterms:W3CDTF">2012-11-14T05:47:31Z</dcterms:modified>
</cp:coreProperties>
</file>