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5" r:id="rId2"/>
    <p:sldId id="256" r:id="rId3"/>
    <p:sldId id="326" r:id="rId4"/>
    <p:sldId id="271" r:id="rId5"/>
    <p:sldId id="272" r:id="rId6"/>
    <p:sldId id="274" r:id="rId7"/>
    <p:sldId id="258" r:id="rId8"/>
    <p:sldId id="263" r:id="rId9"/>
    <p:sldId id="257" r:id="rId10"/>
    <p:sldId id="275" r:id="rId11"/>
    <p:sldId id="276" r:id="rId12"/>
    <p:sldId id="277" r:id="rId13"/>
    <p:sldId id="322" r:id="rId14"/>
    <p:sldId id="300" r:id="rId15"/>
    <p:sldId id="323" r:id="rId16"/>
    <p:sldId id="301" r:id="rId17"/>
    <p:sldId id="308" r:id="rId18"/>
    <p:sldId id="318" r:id="rId19"/>
    <p:sldId id="317" r:id="rId20"/>
    <p:sldId id="316" r:id="rId21"/>
    <p:sldId id="314" r:id="rId22"/>
    <p:sldId id="315" r:id="rId23"/>
    <p:sldId id="303" r:id="rId24"/>
    <p:sldId id="313" r:id="rId25"/>
    <p:sldId id="312" r:id="rId26"/>
    <p:sldId id="311" r:id="rId27"/>
    <p:sldId id="310" r:id="rId28"/>
    <p:sldId id="309" r:id="rId29"/>
    <p:sldId id="307" r:id="rId30"/>
    <p:sldId id="306" r:id="rId31"/>
    <p:sldId id="304" r:id="rId32"/>
    <p:sldId id="302" r:id="rId33"/>
    <p:sldId id="305" r:id="rId34"/>
    <p:sldId id="320" r:id="rId35"/>
    <p:sldId id="319" r:id="rId36"/>
    <p:sldId id="280" r:id="rId37"/>
    <p:sldId id="270" r:id="rId38"/>
    <p:sldId id="288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291" r:id="rId48"/>
    <p:sldId id="289" r:id="rId49"/>
    <p:sldId id="290" r:id="rId5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8" d="100"/>
          <a:sy n="38" d="100"/>
        </p:scale>
        <p:origin x="-144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F58-319C-49AF-BC01-A33C86841648}" type="datetimeFigureOut">
              <a:rPr lang="zh-TW" altLang="en-US" smtClean="0"/>
              <a:t>2014/5/27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B65C-0B1D-4569-B423-3CA31D4ABB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920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F58-319C-49AF-BC01-A33C86841648}" type="datetimeFigureOut">
              <a:rPr lang="zh-TW" altLang="en-US" smtClean="0"/>
              <a:t>2014/5/27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B65C-0B1D-4569-B423-3CA31D4ABB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404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F58-319C-49AF-BC01-A33C86841648}" type="datetimeFigureOut">
              <a:rPr lang="zh-TW" altLang="en-US" smtClean="0"/>
              <a:t>2014/5/27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B65C-0B1D-4569-B423-3CA31D4ABB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120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F58-319C-49AF-BC01-A33C86841648}" type="datetimeFigureOut">
              <a:rPr lang="zh-TW" altLang="en-US" smtClean="0"/>
              <a:t>2014/5/27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B65C-0B1D-4569-B423-3CA31D4ABB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5196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F58-319C-49AF-BC01-A33C86841648}" type="datetimeFigureOut">
              <a:rPr lang="zh-TW" altLang="en-US" smtClean="0"/>
              <a:t>2014/5/27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B65C-0B1D-4569-B423-3CA31D4ABB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916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F58-319C-49AF-BC01-A33C86841648}" type="datetimeFigureOut">
              <a:rPr lang="zh-TW" altLang="en-US" smtClean="0"/>
              <a:t>2014/5/27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B65C-0B1D-4569-B423-3CA31D4ABB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8684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F58-319C-49AF-BC01-A33C86841648}" type="datetimeFigureOut">
              <a:rPr lang="zh-TW" altLang="en-US" smtClean="0"/>
              <a:t>2014/5/27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B65C-0B1D-4569-B423-3CA31D4ABB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8447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F58-319C-49AF-BC01-A33C86841648}" type="datetimeFigureOut">
              <a:rPr lang="zh-TW" altLang="en-US" smtClean="0"/>
              <a:t>2014/5/27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B65C-0B1D-4569-B423-3CA31D4ABB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2690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F58-319C-49AF-BC01-A33C86841648}" type="datetimeFigureOut">
              <a:rPr lang="zh-TW" altLang="en-US" smtClean="0"/>
              <a:t>2014/5/27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B65C-0B1D-4569-B423-3CA31D4ABB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7202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F58-319C-49AF-BC01-A33C86841648}" type="datetimeFigureOut">
              <a:rPr lang="zh-TW" altLang="en-US" smtClean="0"/>
              <a:t>2014/5/27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B65C-0B1D-4569-B423-3CA31D4ABB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6918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59F58-319C-49AF-BC01-A33C86841648}" type="datetimeFigureOut">
              <a:rPr lang="zh-TW" altLang="en-US" smtClean="0"/>
              <a:t>2014/5/27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AB65C-0B1D-4569-B423-3CA31D4ABB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7219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59F58-319C-49AF-BC01-A33C86841648}" type="datetimeFigureOut">
              <a:rPr lang="zh-TW" altLang="en-US" smtClean="0"/>
              <a:t>2014/5/27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AB65C-0B1D-4569-B423-3CA31D4ABBA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03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Oumv-Vu98E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://www.2000.com.tw/flash/game.rar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tngs.tn.edu.tw/download/multimedia/MIDI/FinNPWin2k6.ex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sz="9600" b="1" dirty="0" smtClean="0"/>
          </a:p>
          <a:p>
            <a:pPr marL="0" indent="0">
              <a:buNone/>
            </a:pPr>
            <a:r>
              <a:rPr lang="zh-TW" altLang="en-US" sz="9600" b="1" dirty="0" smtClean="0"/>
              <a:t>泛談藝文教育</a:t>
            </a:r>
            <a:endParaRPr lang="en-US" altLang="zh-TW" sz="9600" b="1" dirty="0" smtClean="0"/>
          </a:p>
          <a:p>
            <a:endParaRPr lang="en-US" altLang="zh-TW" sz="4000" b="1" dirty="0"/>
          </a:p>
          <a:p>
            <a:endParaRPr lang="en-US" altLang="zh-TW" sz="4000" b="1" dirty="0" smtClean="0"/>
          </a:p>
          <a:p>
            <a:pPr marL="0" indent="0" algn="ctr">
              <a:buNone/>
            </a:pPr>
            <a:r>
              <a:rPr lang="zh-TW" altLang="en-US" sz="4000" b="1" dirty="0"/>
              <a:t>大灣</a:t>
            </a:r>
            <a:r>
              <a:rPr lang="zh-TW" altLang="en-US" sz="4000" b="1" dirty="0" smtClean="0"/>
              <a:t>國小呂貞嬅</a:t>
            </a:r>
            <a:endParaRPr lang="zh-TW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5713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國小音樂教育的困境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835696" y="1988840"/>
            <a:ext cx="9144000" cy="5661248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zh-TW" altLang="en-US" dirty="0" smtClean="0">
                <a:latin typeface="新細明體"/>
                <a:ea typeface="新細明體"/>
              </a:rPr>
              <a:t>升學主義掛帥</a:t>
            </a:r>
            <a:endParaRPr lang="en-US" altLang="zh-TW" dirty="0" smtClean="0">
              <a:latin typeface="新細明體"/>
              <a:ea typeface="新細明體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新細明體"/>
                <a:ea typeface="新細明體"/>
              </a:rPr>
              <a:t>師資</a:t>
            </a:r>
            <a:r>
              <a:rPr lang="zh-TW" altLang="en-US" dirty="0" smtClean="0">
                <a:latin typeface="新細明體"/>
                <a:ea typeface="新細明體"/>
              </a:rPr>
              <a:t>缺乏  師道中落</a:t>
            </a:r>
            <a:endParaRPr lang="en-US" altLang="zh-TW" dirty="0" smtClean="0">
              <a:latin typeface="新細明體"/>
              <a:ea typeface="新細明體"/>
            </a:endParaRPr>
          </a:p>
          <a:p>
            <a:pPr>
              <a:spcBef>
                <a:spcPts val="1800"/>
              </a:spcBef>
            </a:pPr>
            <a:r>
              <a:rPr lang="zh-TW" altLang="en-US" dirty="0" smtClean="0">
                <a:latin typeface="新細明體"/>
                <a:ea typeface="新細明體"/>
              </a:rPr>
              <a:t>流行音樂盛行</a:t>
            </a:r>
            <a:endParaRPr lang="en-US" altLang="zh-TW" dirty="0" smtClean="0">
              <a:latin typeface="新細明體"/>
              <a:ea typeface="新細明體"/>
            </a:endParaRPr>
          </a:p>
          <a:p>
            <a:pPr>
              <a:spcBef>
                <a:spcPts val="1800"/>
              </a:spcBef>
            </a:pPr>
            <a:r>
              <a:rPr lang="zh-TW" altLang="en-US" dirty="0">
                <a:latin typeface="新細明體"/>
                <a:ea typeface="新細明體"/>
              </a:rPr>
              <a:t>大班</a:t>
            </a:r>
            <a:r>
              <a:rPr lang="zh-TW" altLang="en-US" dirty="0" smtClean="0">
                <a:latin typeface="新細明體"/>
                <a:ea typeface="新細明體"/>
              </a:rPr>
              <a:t>教學 時數不足  城鄉</a:t>
            </a:r>
            <a:r>
              <a:rPr lang="zh-TW" altLang="en-US" dirty="0" smtClean="0">
                <a:latin typeface="新細明體"/>
                <a:ea typeface="新細明體"/>
              </a:rPr>
              <a:t>差距</a:t>
            </a:r>
            <a:endParaRPr lang="en-US" altLang="zh-TW" dirty="0">
              <a:latin typeface="新細明體"/>
            </a:endParaRPr>
          </a:p>
          <a:p>
            <a:endParaRPr lang="en-US" altLang="zh-TW" dirty="0" smtClean="0">
              <a:latin typeface="新細明體"/>
            </a:endParaRPr>
          </a:p>
          <a:p>
            <a:endParaRPr lang="en-US" altLang="zh-TW" dirty="0" smtClean="0">
              <a:latin typeface="新細明體"/>
              <a:ea typeface="新細明體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1364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音樂欣賞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配合身體感官的體驗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律動  戲劇</a:t>
            </a:r>
            <a:endParaRPr lang="en-US" altLang="zh-TW" dirty="0" smtClean="0"/>
          </a:p>
          <a:p>
            <a:r>
              <a:rPr lang="zh-TW" altLang="en-US" dirty="0" smtClean="0"/>
              <a:t>歌曲背景及樂器介紹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網路  圖片</a:t>
            </a:r>
            <a:endParaRPr lang="en-US" altLang="zh-TW" dirty="0" smtClean="0"/>
          </a:p>
          <a:p>
            <a:r>
              <a:rPr lang="zh-TW" altLang="en-US" dirty="0" smtClean="0"/>
              <a:t>資訊</a:t>
            </a:r>
            <a:r>
              <a:rPr lang="zh-TW" altLang="en-US" dirty="0"/>
              <a:t>媒體的</a:t>
            </a:r>
            <a:r>
              <a:rPr lang="zh-TW" altLang="en-US" dirty="0" smtClean="0"/>
              <a:t>呈現</a:t>
            </a:r>
            <a:endParaRPr lang="en-US" altLang="zh-TW" dirty="0" smtClean="0"/>
          </a:p>
          <a:p>
            <a:r>
              <a:rPr lang="zh-TW" altLang="en-US" dirty="0"/>
              <a:t>靜態</a:t>
            </a:r>
            <a:r>
              <a:rPr lang="zh-TW" altLang="en-US" dirty="0" smtClean="0"/>
              <a:t>呈現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繪畫  學習單  </a:t>
            </a:r>
            <a:endParaRPr lang="en-US" altLang="zh-TW" dirty="0" smtClean="0"/>
          </a:p>
          <a:p>
            <a:r>
              <a:rPr lang="zh-TW" altLang="en-US" dirty="0" smtClean="0"/>
              <a:t>融入視覺藝術 文學 美學</a:t>
            </a:r>
            <a:endParaRPr lang="en-US" altLang="zh-TW" dirty="0" smtClean="0"/>
          </a:p>
          <a:p>
            <a:r>
              <a:rPr lang="zh-TW" altLang="en-US" dirty="0"/>
              <a:t>辦理</a:t>
            </a:r>
            <a:r>
              <a:rPr lang="zh-TW" altLang="en-US" dirty="0" smtClean="0"/>
              <a:t>音樂會或發表會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評量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筆試  口頭報告  書面報告  音樂辨識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協作平台  課堂紀錄觀察  小組評量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1263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音樂活動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908720"/>
            <a:ext cx="9324528" cy="594928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角色扮演遊戲</a:t>
            </a:r>
            <a:r>
              <a:rPr lang="en-US" altLang="zh-TW" dirty="0" smtClean="0"/>
              <a:t>—</a:t>
            </a:r>
            <a:r>
              <a:rPr lang="zh-TW" altLang="en-US" dirty="0" smtClean="0"/>
              <a:t>評審單  戲劇</a:t>
            </a:r>
            <a:endParaRPr lang="en-US" altLang="zh-TW" dirty="0" smtClean="0"/>
          </a:p>
          <a:p>
            <a:r>
              <a:rPr lang="zh-TW" altLang="en-US" dirty="0"/>
              <a:t>唱</a:t>
            </a:r>
            <a:r>
              <a:rPr lang="zh-TW" altLang="en-US" dirty="0" smtClean="0"/>
              <a:t>遊</a:t>
            </a:r>
            <a:r>
              <a:rPr lang="en-US" altLang="zh-TW" dirty="0" smtClean="0"/>
              <a:t>—</a:t>
            </a:r>
            <a:r>
              <a:rPr lang="zh-TW" altLang="en-US" dirty="0" smtClean="0"/>
              <a:t>配合歌詞設計律動</a:t>
            </a:r>
            <a:endParaRPr lang="en-US" altLang="zh-TW" dirty="0" smtClean="0"/>
          </a:p>
          <a:p>
            <a:r>
              <a:rPr lang="zh-TW" altLang="en-US" dirty="0"/>
              <a:t>競賽</a:t>
            </a:r>
            <a:r>
              <a:rPr lang="zh-TW" altLang="en-US" dirty="0" smtClean="0"/>
              <a:t>活動</a:t>
            </a:r>
            <a:r>
              <a:rPr lang="en-US" altLang="zh-TW" dirty="0" smtClean="0"/>
              <a:t>—</a:t>
            </a:r>
            <a:r>
              <a:rPr lang="zh-TW" altLang="en-US" dirty="0" smtClean="0"/>
              <a:t>骰子 比音符大小 音符</a:t>
            </a:r>
            <a:r>
              <a:rPr lang="en-US" altLang="zh-TW" dirty="0" smtClean="0"/>
              <a:t>Bingo 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    轉盤  五線譜遊戲  </a:t>
            </a:r>
            <a:endParaRPr lang="en-US" altLang="zh-TW" dirty="0" smtClean="0"/>
          </a:p>
          <a:p>
            <a:r>
              <a:rPr lang="zh-TW" altLang="en-US" dirty="0" smtClean="0"/>
              <a:t>節奏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班級經營  節奏卡片遊戲  </a:t>
            </a:r>
            <a:endParaRPr lang="en-US" altLang="zh-TW" dirty="0" smtClean="0"/>
          </a:p>
          <a:p>
            <a:r>
              <a:rPr lang="zh-TW" altLang="en-US" dirty="0"/>
              <a:t>直笛或其他樂器</a:t>
            </a:r>
            <a:r>
              <a:rPr lang="zh-TW" altLang="en-US" dirty="0" smtClean="0"/>
              <a:t>教學</a:t>
            </a:r>
            <a:endParaRPr lang="en-US" altLang="zh-TW" dirty="0" smtClean="0"/>
          </a:p>
          <a:p>
            <a:r>
              <a:rPr lang="zh-TW" altLang="en-US" dirty="0" smtClean="0"/>
              <a:t>音感訓練</a:t>
            </a:r>
            <a:r>
              <a:rPr lang="en-US" altLang="zh-TW" dirty="0" smtClean="0"/>
              <a:t>—</a:t>
            </a:r>
            <a:r>
              <a:rPr lang="zh-TW" altLang="en-US" dirty="0" smtClean="0"/>
              <a:t>直笛 唱歌</a:t>
            </a:r>
            <a:endParaRPr lang="en-US" altLang="zh-TW" dirty="0" smtClean="0"/>
          </a:p>
          <a:p>
            <a:r>
              <a:rPr lang="zh-TW" altLang="en-US" dirty="0"/>
              <a:t>音樂</a:t>
            </a:r>
            <a:r>
              <a:rPr lang="zh-TW" altLang="en-US" dirty="0" smtClean="0"/>
              <a:t>創作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免費音樂軟體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     學生可立即知道自己的創作而非憑空</a:t>
            </a:r>
            <a:endParaRPr lang="en-US" altLang="zh-TW" dirty="0" smtClean="0"/>
          </a:p>
          <a:p>
            <a:r>
              <a:rPr lang="zh-TW" altLang="en-US" dirty="0"/>
              <a:t> </a:t>
            </a:r>
            <a:r>
              <a:rPr lang="zh-TW" altLang="en-US" dirty="0" smtClean="0"/>
              <a:t>                    想像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39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>
                <a:ea typeface="標楷體" pitchFamily="65" charset="-120"/>
              </a:rPr>
              <a:t>教歌流程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99592" y="1196752"/>
            <a:ext cx="7776864" cy="5661248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國歌  國旗歌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朗讀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歌詞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語感訓練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聲音的表情</a:t>
            </a:r>
            <a:r>
              <a:rPr lang="en-US" altLang="zh-TW" dirty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pPr marL="0" indent="0"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歌詞節奏</a:t>
            </a:r>
          </a:p>
          <a:p>
            <a:pPr marL="0" indent="0"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唸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歌配旋律</a:t>
            </a:r>
          </a:p>
          <a:p>
            <a:pPr marL="0" indent="0"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範</a:t>
            </a: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唱</a:t>
            </a:r>
          </a:p>
          <a:p>
            <a:pPr marL="0" indent="0">
              <a:buNone/>
              <a:defRPr/>
            </a:pP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  演唱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小朋友甚麼時候不再唱歌</a:t>
            </a:r>
          </a:p>
          <a:p>
            <a:pPr>
              <a:defRPr/>
            </a:pPr>
            <a:endParaRPr lang="zh-TW" altLang="en-US" dirty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歌詞創作</a:t>
            </a:r>
          </a:p>
          <a:p>
            <a:pPr>
              <a:defRPr/>
            </a:pPr>
            <a:r>
              <a:rPr lang="zh-TW" altLang="en-US" dirty="0">
                <a:latin typeface="標楷體" pitchFamily="65" charset="-120"/>
                <a:ea typeface="標楷體" pitchFamily="65" charset="-120"/>
              </a:rPr>
              <a:t>運用擴散性思考技法與自由聯想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技法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defRPr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705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1143000"/>
          </a:xfrm>
        </p:spPr>
        <p:txBody>
          <a:bodyPr/>
          <a:lstStyle/>
          <a:p>
            <a:r>
              <a:rPr lang="en-US" altLang="zh-TW" dirty="0" err="1"/>
              <a:t>MuseScore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8848" y="1412776"/>
            <a:ext cx="9036496" cy="6093296"/>
          </a:xfrm>
        </p:spPr>
        <p:txBody>
          <a:bodyPr>
            <a:normAutofit/>
          </a:bodyPr>
          <a:lstStyle/>
          <a:p>
            <a:r>
              <a:rPr lang="en-US" altLang="zh-TW" dirty="0" err="1"/>
              <a:t>MuseScore</a:t>
            </a:r>
            <a:r>
              <a:rPr lang="zh-TW" altLang="en-US" dirty="0"/>
              <a:t>是一款免費、開放程式碼、跨平台、中文化、功能強大的樂譜製作軟體，目前最新的版本為</a:t>
            </a:r>
            <a:r>
              <a:rPr lang="en-US" altLang="zh-TW" dirty="0"/>
              <a:t>1.3</a:t>
            </a:r>
            <a:r>
              <a:rPr lang="zh-TW" altLang="en-US" dirty="0"/>
              <a:t>版，其功能類似</a:t>
            </a:r>
            <a:r>
              <a:rPr lang="en-US" altLang="zh-TW" dirty="0"/>
              <a:t>Sibelius</a:t>
            </a:r>
            <a:r>
              <a:rPr lang="zh-TW" altLang="en-US" dirty="0"/>
              <a:t>、</a:t>
            </a:r>
            <a:r>
              <a:rPr lang="en-US" altLang="zh-TW" dirty="0"/>
              <a:t>Finale</a:t>
            </a:r>
            <a:r>
              <a:rPr lang="zh-TW" altLang="en-US" dirty="0"/>
              <a:t>等商業軟體，可用滑鼠、鍵盤或</a:t>
            </a:r>
            <a:r>
              <a:rPr lang="en-US" altLang="zh-TW" dirty="0"/>
              <a:t>MIDI</a:t>
            </a:r>
            <a:r>
              <a:rPr lang="zh-TW" altLang="en-US" dirty="0"/>
              <a:t>鍵盤輸入音符，編輯完成的樂譜可以匯出成為</a:t>
            </a:r>
            <a:r>
              <a:rPr lang="en-US" altLang="zh-TW" dirty="0"/>
              <a:t>pdf</a:t>
            </a:r>
            <a:r>
              <a:rPr lang="zh-TW" altLang="en-US" dirty="0"/>
              <a:t>、圖形</a:t>
            </a:r>
            <a:r>
              <a:rPr lang="en-US" altLang="zh-TW" dirty="0"/>
              <a:t>(</a:t>
            </a:r>
            <a:r>
              <a:rPr lang="en-US" altLang="zh-TW" dirty="0" err="1"/>
              <a:t>png</a:t>
            </a:r>
            <a:r>
              <a:rPr lang="en-US" altLang="zh-TW" dirty="0"/>
              <a:t> </a:t>
            </a:r>
            <a:r>
              <a:rPr lang="en-US" altLang="zh-TW" dirty="0" err="1"/>
              <a:t>svg</a:t>
            </a:r>
            <a:r>
              <a:rPr lang="en-US" altLang="zh-TW" dirty="0"/>
              <a:t>)</a:t>
            </a:r>
            <a:r>
              <a:rPr lang="zh-TW" altLang="en-US" dirty="0"/>
              <a:t>、音樂</a:t>
            </a:r>
            <a:r>
              <a:rPr lang="en-US" altLang="zh-TW" dirty="0"/>
              <a:t>(xml mid wav </a:t>
            </a:r>
            <a:r>
              <a:rPr lang="en-US" altLang="zh-TW" dirty="0" err="1"/>
              <a:t>flac</a:t>
            </a:r>
            <a:r>
              <a:rPr lang="en-US" altLang="zh-TW" dirty="0"/>
              <a:t> </a:t>
            </a:r>
            <a:r>
              <a:rPr lang="en-US" altLang="zh-TW" dirty="0" err="1"/>
              <a:t>ogg</a:t>
            </a:r>
            <a:r>
              <a:rPr lang="en-US" altLang="zh-TW" dirty="0"/>
              <a:t>)</a:t>
            </a:r>
            <a:r>
              <a:rPr lang="zh-TW" altLang="en-US" dirty="0"/>
              <a:t>等檔案</a:t>
            </a:r>
            <a:r>
              <a:rPr lang="zh-TW" altLang="en-US" dirty="0" smtClean="0"/>
              <a:t>格式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47001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MuseScore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/>
          </a:bodyPr>
          <a:lstStyle/>
          <a:p>
            <a:r>
              <a:rPr lang="zh-TW" altLang="en-US" dirty="0"/>
              <a:t>透過自由軟體 </a:t>
            </a:r>
            <a:r>
              <a:rPr lang="en-US" altLang="zh-TW" dirty="0" err="1"/>
              <a:t>Musescore</a:t>
            </a:r>
            <a:r>
              <a:rPr lang="en-US" altLang="zh-TW" dirty="0"/>
              <a:t> </a:t>
            </a:r>
            <a:r>
              <a:rPr lang="zh-TW" altLang="en-US" dirty="0"/>
              <a:t>所見即所得的呈現，導入音樂構成的基本要素，並藉由軟體上的參數改變調性、速度、音色、拍號，引發學生對於自由軟體</a:t>
            </a:r>
            <a:r>
              <a:rPr lang="en-US" altLang="zh-TW" dirty="0" err="1"/>
              <a:t>Musescore</a:t>
            </a:r>
            <a:r>
              <a:rPr lang="zh-TW" altLang="en-US" dirty="0"/>
              <a:t>的興趣。 透過基本樂理與音樂知識，如譜號、譜表、音階、音名、音符與休止符等具架構的說明，重組國小學習的知能，並藉由歌唱熟習基本音樂能力。 接著認識生活中的各種律動與節奏，使學生瞭解生活中的一切都富含韻律，透過口語化節奏的練習，並將音高帶入即興創作的節奏，引導完成旋律創作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763690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3448" y="0"/>
            <a:ext cx="8013352" cy="6126163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 smtClean="0"/>
              <a:t>1</a:t>
            </a:r>
            <a:r>
              <a:rPr lang="zh-TW" altLang="en-US" dirty="0" smtClean="0"/>
              <a:t>連結</a:t>
            </a:r>
            <a:r>
              <a:rPr lang="zh-TW" altLang="en-US" dirty="0"/>
              <a:t>到官方網站，點選「立即免費下載」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8" y="620688"/>
            <a:ext cx="7953358" cy="5965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7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2</a:t>
            </a:r>
            <a:r>
              <a:rPr lang="zh-TW" altLang="en-US" dirty="0" smtClean="0"/>
              <a:t>選擇</a:t>
            </a:r>
            <a:r>
              <a:rPr lang="zh-TW" altLang="en-US" dirty="0"/>
              <a:t>「儲存檔案」，點選「儲存」。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128792" cy="5744406"/>
          </a:xfrm>
        </p:spPr>
      </p:pic>
    </p:spTree>
    <p:extLst>
      <p:ext uri="{BB962C8B-B14F-4D97-AF65-F5344CB8AC3E}">
        <p14:creationId xmlns:p14="http://schemas.microsoft.com/office/powerpoint/2010/main" val="118206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16632"/>
            <a:ext cx="9036496" cy="1224136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3</a:t>
            </a:r>
            <a:r>
              <a:rPr lang="zh-TW" altLang="en-US" dirty="0"/>
              <a:t>開啟檔案總管，對著下載的檔案連續按兩下滑鼠左鍵，安裝</a:t>
            </a:r>
            <a:r>
              <a:rPr lang="en-US" altLang="zh-TW" dirty="0" err="1"/>
              <a:t>MuseScore</a:t>
            </a:r>
            <a:r>
              <a:rPr lang="en-US" altLang="zh-TW" dirty="0"/>
              <a:t> 1.3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32856"/>
            <a:ext cx="2632298" cy="3384383"/>
          </a:xfrm>
        </p:spPr>
      </p:pic>
    </p:spTree>
    <p:extLst>
      <p:ext uri="{BB962C8B-B14F-4D97-AF65-F5344CB8AC3E}">
        <p14:creationId xmlns:p14="http://schemas.microsoft.com/office/powerpoint/2010/main" val="73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4</a:t>
            </a:r>
            <a:r>
              <a:rPr lang="zh-TW" altLang="en-US" dirty="0"/>
              <a:t>點選「下一步」。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47932"/>
            <a:ext cx="7614226" cy="5521428"/>
          </a:xfrm>
        </p:spPr>
      </p:pic>
    </p:spTree>
    <p:extLst>
      <p:ext uri="{BB962C8B-B14F-4D97-AF65-F5344CB8AC3E}">
        <p14:creationId xmlns:p14="http://schemas.microsoft.com/office/powerpoint/2010/main" val="274037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-243408"/>
            <a:ext cx="7772400" cy="1470025"/>
          </a:xfrm>
        </p:spPr>
        <p:txBody>
          <a:bodyPr/>
          <a:lstStyle/>
          <a:p>
            <a:r>
              <a:rPr lang="zh-TW" altLang="en-US" b="1" dirty="0" smtClean="0"/>
              <a:t>老師的角色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1196752"/>
            <a:ext cx="9793088" cy="5373216"/>
          </a:xfrm>
        </p:spPr>
        <p:txBody>
          <a:bodyPr>
            <a:normAutofit/>
          </a:bodyPr>
          <a:lstStyle/>
          <a:p>
            <a:pPr algn="l">
              <a:spcBef>
                <a:spcPts val="2400"/>
              </a:spcBef>
            </a:pPr>
            <a:r>
              <a:rPr lang="zh-TW" altLang="en-US" dirty="0" smtClean="0">
                <a:solidFill>
                  <a:schemeClr val="tx1"/>
                </a:solidFill>
              </a:rPr>
              <a:t>一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solidFill>
                  <a:schemeClr val="tx1"/>
                </a:solidFill>
              </a:rPr>
              <a:t>古有明</a:t>
            </a:r>
            <a:r>
              <a:rPr lang="zh-TW" altLang="en-US" dirty="0">
                <a:solidFill>
                  <a:schemeClr val="tx1"/>
                </a:solidFill>
              </a:rPr>
              <a:t>訓「良師興國</a:t>
            </a:r>
            <a:r>
              <a:rPr lang="zh-TW" altLang="en-US" dirty="0" smtClean="0">
                <a:solidFill>
                  <a:schemeClr val="tx1"/>
                </a:solidFill>
              </a:rPr>
              <a:t>」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>
              <a:spcBef>
                <a:spcPts val="2400"/>
              </a:spcBef>
            </a:pPr>
            <a:r>
              <a:rPr lang="zh-TW" altLang="en-US" dirty="0" smtClean="0">
                <a:solidFill>
                  <a:schemeClr val="tx1"/>
                </a:solidFill>
              </a:rPr>
              <a:t>二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solidFill>
                  <a:schemeClr val="tx1"/>
                </a:solidFill>
              </a:rPr>
              <a:t>言行</a:t>
            </a:r>
            <a:r>
              <a:rPr lang="zh-TW" altLang="en-US" dirty="0" smtClean="0">
                <a:solidFill>
                  <a:schemeClr val="tx1"/>
                </a:solidFill>
              </a:rPr>
              <a:t>舉止深刻影響孩子</a:t>
            </a:r>
            <a:r>
              <a:rPr lang="zh-TW" altLang="en-US" dirty="0" smtClean="0">
                <a:solidFill>
                  <a:schemeClr val="tx1"/>
                </a:solidFill>
              </a:rPr>
              <a:t>一輩子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zh-TW" altLang="en-US" sz="2000" dirty="0" smtClean="0">
                <a:solidFill>
                  <a:schemeClr val="tx1"/>
                </a:solidFill>
              </a:rPr>
              <a:t>真人真事</a:t>
            </a:r>
            <a:r>
              <a:rPr lang="en-US" altLang="zh-TW" sz="2000" dirty="0" smtClean="0">
                <a:solidFill>
                  <a:schemeClr val="tx1"/>
                </a:solidFill>
              </a:rPr>
              <a:t>-</a:t>
            </a:r>
            <a:r>
              <a:rPr lang="zh-TW" altLang="en-US" sz="2000" dirty="0" smtClean="0">
                <a:solidFill>
                  <a:schemeClr val="tx1"/>
                </a:solidFill>
              </a:rPr>
              <a:t>老師真的足以影響一個人的一生</a:t>
            </a:r>
            <a:r>
              <a:rPr lang="en-US" altLang="zh-TW" sz="2000" dirty="0" smtClean="0">
                <a:solidFill>
                  <a:schemeClr val="tx1"/>
                </a:solidFill>
              </a:rPr>
              <a:t>!</a:t>
            </a:r>
            <a:endParaRPr lang="en-US" altLang="zh-TW" sz="2000" dirty="0">
              <a:solidFill>
                <a:schemeClr val="tx1"/>
              </a:solidFill>
            </a:endParaRPr>
          </a:p>
          <a:p>
            <a:pPr>
              <a:spcBef>
                <a:spcPts val="2400"/>
              </a:spcBef>
            </a:pPr>
            <a:r>
              <a:rPr lang="zh-TW" altLang="en-US" sz="2000" dirty="0" smtClean="0">
                <a:solidFill>
                  <a:schemeClr val="tx1"/>
                </a:solidFill>
              </a:rPr>
              <a:t>網址</a:t>
            </a:r>
            <a:r>
              <a:rPr lang="en-US" altLang="zh-TW" sz="2000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en-US" altLang="zh-TW" sz="2000" dirty="0" smtClean="0">
                <a:solidFill>
                  <a:schemeClr val="tx1"/>
                </a:solidFill>
                <a:hlinkClick r:id="rId2"/>
              </a:rPr>
              <a:t>www.youtube.com/watch?v=ZOumv-Vu98E</a:t>
            </a:r>
            <a:endParaRPr lang="en-US" altLang="zh-TW" sz="2000" dirty="0" smtClean="0">
              <a:solidFill>
                <a:schemeClr val="tx1"/>
              </a:solidFill>
            </a:endParaRPr>
          </a:p>
          <a:p>
            <a:pPr algn="l">
              <a:spcBef>
                <a:spcPts val="2400"/>
              </a:spcBef>
            </a:pPr>
            <a:r>
              <a:rPr lang="zh-TW" altLang="en-US" dirty="0" smtClean="0">
                <a:solidFill>
                  <a:schemeClr val="tx1"/>
                </a:solidFill>
              </a:rPr>
              <a:t>三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、</a:t>
            </a:r>
            <a:r>
              <a:rPr lang="zh-TW" altLang="zh-TW" dirty="0">
                <a:solidFill>
                  <a:schemeClr val="tx1"/>
                </a:solidFill>
              </a:rPr>
              <a:t>「老師朋友」打開溝通</a:t>
            </a:r>
            <a:r>
              <a:rPr lang="zh-TW" altLang="zh-TW" dirty="0" smtClean="0">
                <a:solidFill>
                  <a:schemeClr val="tx1"/>
                </a:solidFill>
              </a:rPr>
              <a:t>大門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>
              <a:spcBef>
                <a:spcPts val="2400"/>
              </a:spcBef>
            </a:pPr>
            <a:r>
              <a:rPr lang="zh-TW" altLang="en-US" dirty="0" smtClean="0">
                <a:solidFill>
                  <a:schemeClr val="tx1"/>
                </a:solidFill>
              </a:rPr>
              <a:t>四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、面對高科技世代，老師？學校？</a:t>
            </a: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5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5</a:t>
            </a:r>
            <a:r>
              <a:rPr lang="zh-TW" altLang="en-US" dirty="0" smtClean="0"/>
              <a:t>點選</a:t>
            </a:r>
            <a:r>
              <a:rPr lang="zh-TW" altLang="en-US" dirty="0"/>
              <a:t>「我接受」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52736"/>
            <a:ext cx="7730349" cy="5605634"/>
          </a:xfrm>
        </p:spPr>
      </p:pic>
    </p:spTree>
    <p:extLst>
      <p:ext uri="{BB962C8B-B14F-4D97-AF65-F5344CB8AC3E}">
        <p14:creationId xmlns:p14="http://schemas.microsoft.com/office/powerpoint/2010/main" val="370713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6</a:t>
            </a:r>
            <a:r>
              <a:rPr lang="zh-TW" altLang="en-US" dirty="0"/>
              <a:t>使用預設的安裝路徑，點選「下一步」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1252366"/>
            <a:ext cx="7271606" cy="5272978"/>
          </a:xfrm>
        </p:spPr>
      </p:pic>
    </p:spTree>
    <p:extLst>
      <p:ext uri="{BB962C8B-B14F-4D97-AF65-F5344CB8AC3E}">
        <p14:creationId xmlns:p14="http://schemas.microsoft.com/office/powerpoint/2010/main" val="184967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27856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7</a:t>
            </a:r>
            <a:r>
              <a:rPr lang="zh-TW" altLang="en-US" dirty="0"/>
              <a:t>使用預設的資料夾名稱，點選「安裝」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7" y="1124744"/>
            <a:ext cx="7546902" cy="5472608"/>
          </a:xfrm>
        </p:spPr>
      </p:pic>
    </p:spTree>
    <p:extLst>
      <p:ext uri="{BB962C8B-B14F-4D97-AF65-F5344CB8AC3E}">
        <p14:creationId xmlns:p14="http://schemas.microsoft.com/office/powerpoint/2010/main" val="116957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036496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8</a:t>
            </a:r>
            <a:r>
              <a:rPr lang="zh-TW" altLang="en-US" sz="3600" dirty="0"/>
              <a:t>安裝完畢，點選「完成」，安裝程式會在桌面建立捷徑，並自動開啟</a:t>
            </a:r>
            <a:r>
              <a:rPr lang="en-US" altLang="zh-TW" sz="3600" dirty="0" err="1"/>
              <a:t>MuseScore</a:t>
            </a:r>
            <a:r>
              <a:rPr lang="en-US" altLang="zh-TW" sz="3600" dirty="0"/>
              <a:t> 1.2</a:t>
            </a:r>
            <a:r>
              <a:rPr lang="zh-TW" altLang="en-US" sz="3600" dirty="0"/>
              <a:t>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7055582" cy="5116330"/>
          </a:xfrm>
        </p:spPr>
      </p:pic>
    </p:spTree>
    <p:extLst>
      <p:ext uri="{BB962C8B-B14F-4D97-AF65-F5344CB8AC3E}">
        <p14:creationId xmlns:p14="http://schemas.microsoft.com/office/powerpoint/2010/main" val="181106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 smtClean="0"/>
              <a:t>9</a:t>
            </a:r>
            <a:r>
              <a:rPr lang="zh-TW" altLang="en-US" sz="3600" dirty="0"/>
              <a:t>開啟的</a:t>
            </a:r>
            <a:r>
              <a:rPr lang="en-US" altLang="zh-TW" sz="3600" dirty="0" err="1"/>
              <a:t>MuseScore</a:t>
            </a:r>
            <a:r>
              <a:rPr lang="en-US" altLang="zh-TW" sz="3600" dirty="0"/>
              <a:t> 1.3</a:t>
            </a:r>
            <a:r>
              <a:rPr lang="zh-TW" altLang="en-US" sz="3600" dirty="0"/>
              <a:t>如下圖所示，會預先載入一首範例樂譜，點選「播放」按鈕，可以欣賞範例樂曲。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72816"/>
            <a:ext cx="6714317" cy="4868862"/>
          </a:xfrm>
        </p:spPr>
      </p:pic>
    </p:spTree>
    <p:extLst>
      <p:ext uri="{BB962C8B-B14F-4D97-AF65-F5344CB8AC3E}">
        <p14:creationId xmlns:p14="http://schemas.microsoft.com/office/powerpoint/2010/main" val="395167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10</a:t>
            </a:r>
            <a:r>
              <a:rPr lang="zh-TW" altLang="en-US" dirty="0"/>
              <a:t>點選「開始」，連結到</a:t>
            </a:r>
            <a:r>
              <a:rPr lang="en-US" altLang="zh-TW" dirty="0"/>
              <a:t>Community</a:t>
            </a:r>
            <a:r>
              <a:rPr lang="zh-TW" altLang="en-US" dirty="0"/>
              <a:t>，可以匯入更多的樂曲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20338"/>
            <a:ext cx="6874850" cy="5177622"/>
          </a:xfrm>
        </p:spPr>
      </p:pic>
    </p:spTree>
    <p:extLst>
      <p:ext uri="{BB962C8B-B14F-4D97-AF65-F5344CB8AC3E}">
        <p14:creationId xmlns:p14="http://schemas.microsoft.com/office/powerpoint/2010/main" val="413875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11</a:t>
            </a:r>
            <a:r>
              <a:rPr lang="zh-TW" altLang="en-US" dirty="0"/>
              <a:t>點選「要開啟的樂曲」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737" y="1340768"/>
            <a:ext cx="6354051" cy="4785395"/>
          </a:xfrm>
        </p:spPr>
      </p:pic>
    </p:spTree>
    <p:extLst>
      <p:ext uri="{BB962C8B-B14F-4D97-AF65-F5344CB8AC3E}">
        <p14:creationId xmlns:p14="http://schemas.microsoft.com/office/powerpoint/2010/main" val="24383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12</a:t>
            </a:r>
            <a:r>
              <a:rPr lang="zh-TW" altLang="en-US" dirty="0"/>
              <a:t>點選「播放按鈕」，可以欣賞載入的樂曲。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86" y="1600200"/>
            <a:ext cx="6826447" cy="5141168"/>
          </a:xfrm>
        </p:spPr>
      </p:pic>
    </p:spTree>
    <p:extLst>
      <p:ext uri="{BB962C8B-B14F-4D97-AF65-F5344CB8AC3E}">
        <p14:creationId xmlns:p14="http://schemas.microsoft.com/office/powerpoint/2010/main" val="15366707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13</a:t>
            </a:r>
            <a:r>
              <a:rPr lang="zh-TW" altLang="en-US" dirty="0"/>
              <a:t>樂曲正在播放中，如下圖所示。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14324"/>
            <a:ext cx="7110421" cy="5355036"/>
          </a:xfrm>
        </p:spPr>
      </p:pic>
    </p:spTree>
    <p:extLst>
      <p:ext uri="{BB962C8B-B14F-4D97-AF65-F5344CB8AC3E}">
        <p14:creationId xmlns:p14="http://schemas.microsoft.com/office/powerpoint/2010/main" val="8190403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14</a:t>
            </a:r>
            <a:r>
              <a:rPr lang="zh-TW" altLang="en-US" dirty="0"/>
              <a:t>點選「說明</a:t>
            </a:r>
            <a:r>
              <a:rPr lang="en-US" altLang="zh-TW" dirty="0"/>
              <a:t>\</a:t>
            </a:r>
            <a:r>
              <a:rPr lang="zh-TW" altLang="en-US" dirty="0"/>
              <a:t>線上手冊」，可以開啟簡體中文的使用手冊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51" y="1600200"/>
            <a:ext cx="6827436" cy="5141913"/>
          </a:xfrm>
        </p:spPr>
      </p:pic>
    </p:spTree>
    <p:extLst>
      <p:ext uri="{BB962C8B-B14F-4D97-AF65-F5344CB8AC3E}">
        <p14:creationId xmlns:p14="http://schemas.microsoft.com/office/powerpoint/2010/main" val="2010199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-243408"/>
            <a:ext cx="7772400" cy="1470025"/>
          </a:xfrm>
        </p:spPr>
        <p:txBody>
          <a:bodyPr/>
          <a:lstStyle/>
          <a:p>
            <a:r>
              <a:rPr lang="zh-TW" altLang="en-US" b="1" dirty="0" smtClean="0"/>
              <a:t>世界各地教改革命</a:t>
            </a:r>
            <a:endParaRPr lang="zh-TW" altLang="en-US" b="1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10260632" cy="5373216"/>
          </a:xfrm>
        </p:spPr>
        <p:txBody>
          <a:bodyPr>
            <a:normAutofit/>
          </a:bodyPr>
          <a:lstStyle/>
          <a:p>
            <a:pPr algn="l">
              <a:spcBef>
                <a:spcPts val="2400"/>
              </a:spcBef>
            </a:pPr>
            <a:r>
              <a:rPr lang="zh-TW" altLang="en-US" dirty="0">
                <a:solidFill>
                  <a:srgbClr val="CC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決定新世紀教育的不是教學</a:t>
            </a:r>
            <a:r>
              <a:rPr lang="zh-TW" altLang="en-US" dirty="0" smtClean="0">
                <a:solidFill>
                  <a:srgbClr val="CC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，而是</a:t>
            </a:r>
            <a:r>
              <a:rPr lang="zh-TW" altLang="en-US" dirty="0">
                <a:solidFill>
                  <a:srgbClr val="CC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dirty="0" smtClean="0">
                <a:solidFill>
                  <a:srgbClr val="CC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solidFill>
                <a:srgbClr val="CC33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2400"/>
              </a:spcBef>
            </a:pPr>
            <a:r>
              <a:rPr lang="zh-TW" altLang="en-US" dirty="0">
                <a:solidFill>
                  <a:srgbClr val="CC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srgbClr val="CC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       </a:t>
            </a:r>
            <a:r>
              <a:rPr lang="en-US" altLang="zh-TW" dirty="0" smtClean="0">
                <a:solidFill>
                  <a:srgbClr val="CC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>
                <a:solidFill>
                  <a:srgbClr val="CC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英國名教育學者  </a:t>
            </a:r>
            <a:r>
              <a:rPr lang="en-US" altLang="zh-TW" dirty="0">
                <a:solidFill>
                  <a:srgbClr val="CC33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Michael Young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l">
              <a:spcBef>
                <a:spcPts val="2400"/>
              </a:spcBef>
            </a:pPr>
            <a:r>
              <a:rPr lang="zh-TW" altLang="en-US" dirty="0" smtClean="0">
                <a:solidFill>
                  <a:schemeClr val="tx1"/>
                </a:solidFill>
              </a:rPr>
              <a:t>一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、芬蘭教育世界第一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algn="l">
              <a:spcBef>
                <a:spcPts val="2400"/>
              </a:spcBef>
            </a:pP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二、日本ㄇ字型教學革命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—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學習共同體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algn="l">
              <a:spcBef>
                <a:spcPts val="2400"/>
              </a:spcBef>
            </a:pP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三、線上學習新革命</a:t>
            </a:r>
            <a:r>
              <a:rPr lang="en-US" altLang="zh-TW" dirty="0" smtClean="0">
                <a:solidFill>
                  <a:schemeClr val="tx1"/>
                </a:solidFill>
                <a:latin typeface="新細明體"/>
                <a:ea typeface="新細明體"/>
              </a:rPr>
              <a:t>—</a:t>
            </a:r>
            <a:r>
              <a:rPr lang="zh-TW" altLang="en-US" dirty="0" smtClean="0">
                <a:solidFill>
                  <a:schemeClr val="tx1"/>
                </a:solidFill>
                <a:latin typeface="新細明體"/>
                <a:ea typeface="新細明體"/>
              </a:rPr>
              <a:t>翻轉教育</a:t>
            </a:r>
            <a:endParaRPr lang="en-US" altLang="zh-TW" dirty="0" smtClean="0">
              <a:solidFill>
                <a:schemeClr val="tx1"/>
              </a:solidFill>
              <a:latin typeface="新細明體"/>
              <a:ea typeface="新細明體"/>
            </a:endParaRPr>
          </a:p>
          <a:p>
            <a:pPr algn="l">
              <a:spcBef>
                <a:spcPts val="2400"/>
              </a:spcBef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2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15</a:t>
            </a:r>
            <a:r>
              <a:rPr lang="zh-TW" altLang="en-US" dirty="0"/>
              <a:t>簡體中文的使用手冊，如下圖所示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5" y="1314324"/>
            <a:ext cx="7206034" cy="5427044"/>
          </a:xfrm>
        </p:spPr>
      </p:pic>
    </p:spTree>
    <p:extLst>
      <p:ext uri="{BB962C8B-B14F-4D97-AF65-F5344CB8AC3E}">
        <p14:creationId xmlns:p14="http://schemas.microsoft.com/office/powerpoint/2010/main" val="2356785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16</a:t>
            </a:r>
            <a:r>
              <a:rPr lang="zh-TW" altLang="en-US" dirty="0"/>
              <a:t>點選「編輯</a:t>
            </a:r>
            <a:r>
              <a:rPr lang="en-US" altLang="zh-TW" dirty="0"/>
              <a:t>\</a:t>
            </a:r>
            <a:r>
              <a:rPr lang="zh-TW" altLang="en-US" dirty="0"/>
              <a:t>偏好設定」</a:t>
            </a:r>
            <a:r>
              <a:rPr lang="zh-TW" altLang="en-US" dirty="0" smtClean="0"/>
              <a:t>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開啟</a:t>
            </a:r>
            <a:r>
              <a:rPr lang="zh-TW" altLang="en-US" dirty="0"/>
              <a:t>設定的是視窗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51" y="1600200"/>
            <a:ext cx="6861918" cy="5146439"/>
          </a:xfrm>
        </p:spPr>
      </p:pic>
    </p:spTree>
    <p:extLst>
      <p:ext uri="{BB962C8B-B14F-4D97-AF65-F5344CB8AC3E}">
        <p14:creationId xmlns:p14="http://schemas.microsoft.com/office/powerpoint/2010/main" val="36371279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17</a:t>
            </a:r>
            <a:r>
              <a:rPr lang="zh-TW" altLang="en-US" dirty="0"/>
              <a:t>偏好設定的視窗如下圖所示，你可以依照需要更改相關的設定。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35" y="1600200"/>
            <a:ext cx="6844179" cy="5141168"/>
          </a:xfrm>
        </p:spPr>
      </p:pic>
    </p:spTree>
    <p:extLst>
      <p:ext uri="{BB962C8B-B14F-4D97-AF65-F5344CB8AC3E}">
        <p14:creationId xmlns:p14="http://schemas.microsoft.com/office/powerpoint/2010/main" val="17552353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>18</a:t>
            </a:r>
            <a:r>
              <a:rPr lang="zh-TW" altLang="en-US" dirty="0"/>
              <a:t>關於</a:t>
            </a:r>
            <a:r>
              <a:rPr lang="en-US" altLang="zh-TW" dirty="0" err="1"/>
              <a:t>MuseScore</a:t>
            </a:r>
            <a:r>
              <a:rPr lang="zh-TW" altLang="en-US" dirty="0"/>
              <a:t>的使用教學詳見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637065" cy="5257800"/>
          </a:xfrm>
        </p:spPr>
      </p:pic>
    </p:spTree>
    <p:extLst>
      <p:ext uri="{BB962C8B-B14F-4D97-AF65-F5344CB8AC3E}">
        <p14:creationId xmlns:p14="http://schemas.microsoft.com/office/powerpoint/2010/main" val="24775222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zh-TW" altLang="en-US" dirty="0"/>
              <a:t>大哥不要跑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5688632"/>
          </a:xfrm>
        </p:spPr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www.2000.com.tw/flash/game.rar</a:t>
            </a:r>
            <a:endParaRPr lang="en-US" altLang="zh-TW" dirty="0" smtClean="0"/>
          </a:p>
          <a:p>
            <a:r>
              <a:rPr lang="en-US" altLang="zh-TW" dirty="0"/>
              <a:t>【</a:t>
            </a:r>
            <a:r>
              <a:rPr lang="zh-TW" altLang="en-US" dirty="0"/>
              <a:t>關於大哥不要跑之音樂遊戲教材</a:t>
            </a:r>
            <a:r>
              <a:rPr lang="en-US" altLang="zh-TW" dirty="0"/>
              <a:t>】</a:t>
            </a:r>
          </a:p>
          <a:p>
            <a:r>
              <a:rPr lang="zh-TW" altLang="en-US" dirty="0"/>
              <a:t>此遊戲由高雄市政府教育局、國教輔導團、邁世通科技共同合作開發，適用於各層級學齡兒童或音樂入門者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180" y="3573016"/>
            <a:ext cx="4663685" cy="308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983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/>
          <a:lstStyle/>
          <a:p>
            <a:r>
              <a:rPr lang="zh-TW" altLang="en-US" dirty="0"/>
              <a:t>免費樂譜製作軟體</a:t>
            </a:r>
            <a:r>
              <a:rPr lang="en-US" altLang="zh-TW" dirty="0" err="1"/>
              <a:t>MuseScore</a:t>
            </a:r>
            <a:r>
              <a:rPr lang="zh-TW" altLang="en-US" dirty="0"/>
              <a:t>輸入音符。</a:t>
            </a:r>
          </a:p>
          <a:p>
            <a:r>
              <a:rPr lang="zh-TW" altLang="en-US" dirty="0"/>
              <a:t> </a:t>
            </a:r>
          </a:p>
          <a:p>
            <a:r>
              <a:rPr lang="zh-TW" altLang="en-US" dirty="0"/>
              <a:t>免費樂譜製作軟體</a:t>
            </a:r>
            <a:r>
              <a:rPr lang="en-US" altLang="zh-TW" dirty="0" err="1"/>
              <a:t>MuseScore</a:t>
            </a:r>
            <a:r>
              <a:rPr lang="zh-TW" altLang="en-US" dirty="0"/>
              <a:t>輸入歌詞。</a:t>
            </a:r>
          </a:p>
          <a:p>
            <a:r>
              <a:rPr lang="zh-TW" altLang="en-US" dirty="0"/>
              <a:t> </a:t>
            </a:r>
          </a:p>
          <a:p>
            <a:r>
              <a:rPr lang="zh-TW" altLang="en-US" dirty="0"/>
              <a:t>免費樂譜製作軟體</a:t>
            </a:r>
            <a:r>
              <a:rPr lang="en-US" altLang="zh-TW" dirty="0" err="1"/>
              <a:t>MuseScore</a:t>
            </a:r>
            <a:r>
              <a:rPr lang="zh-TW" altLang="en-US" dirty="0"/>
              <a:t>儲存為圖片或音樂檔案。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584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476672"/>
            <a:ext cx="9146541" cy="6381328"/>
          </a:xfrm>
        </p:spPr>
        <p:txBody>
          <a:bodyPr>
            <a:normAutofit/>
          </a:bodyPr>
          <a:lstStyle/>
          <a:p>
            <a:r>
              <a:rPr lang="zh-TW" altLang="en-US" dirty="0"/>
              <a:t>五線譜 軟體網站 </a:t>
            </a:r>
            <a:r>
              <a:rPr lang="en-US" altLang="zh-TW" dirty="0"/>
              <a:t>Free </a:t>
            </a:r>
            <a:r>
              <a:rPr lang="en-US" altLang="zh-TW" dirty="0" smtClean="0">
                <a:hlinkClick r:id="rId2"/>
              </a:rPr>
              <a:t>http</a:t>
            </a:r>
            <a:r>
              <a:rPr lang="en-US" altLang="zh-TW" dirty="0">
                <a:hlinkClick r:id="rId2"/>
              </a:rPr>
              <a:t>://</a:t>
            </a:r>
            <a:r>
              <a:rPr lang="en-US" altLang="zh-TW" dirty="0" smtClean="0">
                <a:hlinkClick r:id="rId2"/>
              </a:rPr>
              <a:t>www.tngs.tn.edu.tw/download/multimedia/MIDI/FinNPWin2k6.exe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419772"/>
            <a:ext cx="7580460" cy="444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447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圖片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-1387475" y="167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9pPr>
          </a:lstStyle>
          <a:p>
            <a:endParaRPr lang="zh-TW" alt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1557338"/>
            <a:ext cx="7416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711200">
              <a:tabLst>
                <a:tab pos="1168400" algn="l"/>
              </a:tabLs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tabLst>
                <a:tab pos="1168400" algn="l"/>
              </a:tabLs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tabLst>
                <a:tab pos="1168400" algn="l"/>
              </a:tabLs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tabLst>
                <a:tab pos="1168400" algn="l"/>
              </a:tabLs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tabLst>
                <a:tab pos="1168400" algn="l"/>
              </a:tabLs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168400" algn="l"/>
              </a:tabLs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kumimoji="1" lang="en-US" altLang="zh-TW" sz="3600" b="0">
                <a:solidFill>
                  <a:srgbClr val="993300"/>
                </a:solidFill>
                <a:latin typeface="標楷體" pitchFamily="65" charset="-120"/>
                <a:cs typeface="Times New Roman" pitchFamily="18" charset="0"/>
              </a:rPr>
              <a:t> </a:t>
            </a:r>
            <a:endParaRPr kumimoji="1" lang="en-US" altLang="zh-TW" sz="3600" b="0">
              <a:latin typeface="標楷體" pitchFamily="65" charset="-120"/>
              <a:cs typeface="Times New Roman" pitchFamily="18" charset="0"/>
            </a:endParaRP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0" y="765175"/>
            <a:ext cx="896461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9pPr>
          </a:lstStyle>
          <a:p>
            <a:endParaRPr lang="zh-TW" altLang="zh-TW" sz="3200" b="0">
              <a:solidFill>
                <a:schemeClr val="tx1"/>
              </a:solidFill>
              <a:latin typeface="標楷體" pitchFamily="65" charset="-120"/>
            </a:endParaRP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71550" y="1268413"/>
            <a:ext cx="7704138" cy="3935412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9pPr>
          </a:lstStyle>
          <a:p>
            <a:endParaRPr lang="en-US" altLang="zh-TW">
              <a:solidFill>
                <a:srgbClr val="CC0066"/>
              </a:solidFill>
            </a:endParaRPr>
          </a:p>
          <a:p>
            <a:r>
              <a:rPr lang="zh-TW" altLang="en-US"/>
              <a:t>一、學生的表現是教師不斷成長的動力</a:t>
            </a:r>
          </a:p>
          <a:p>
            <a:endParaRPr lang="zh-TW" altLang="en-US"/>
          </a:p>
          <a:p>
            <a:r>
              <a:rPr lang="zh-TW" altLang="en-US"/>
              <a:t>二、教師專業能力的增長</a:t>
            </a:r>
          </a:p>
          <a:p>
            <a:endParaRPr lang="zh-TW" altLang="en-US"/>
          </a:p>
          <a:p>
            <a:r>
              <a:rPr lang="zh-TW" altLang="en-US"/>
              <a:t>三、讓學生喜愛上音樂課</a:t>
            </a:r>
          </a:p>
          <a:p>
            <a:endParaRPr lang="zh-TW" altLang="en-US"/>
          </a:p>
          <a:p>
            <a:r>
              <a:rPr lang="zh-TW" altLang="en-US"/>
              <a:t>四、拉近師生距離，增進互動機會</a:t>
            </a:r>
          </a:p>
          <a:p>
            <a:endParaRPr lang="en-US" altLang="zh-TW">
              <a:solidFill>
                <a:srgbClr val="CC0066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051050" y="260350"/>
            <a:ext cx="4824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1pPr>
            <a:lvl2pPr marL="742950" indent="-28575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2pPr>
            <a:lvl3pPr marL="1143000" indent="-22860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3pPr>
            <a:lvl4pPr marL="1600200" indent="-22860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4pPr>
            <a:lvl5pPr marL="2057400" indent="-228600"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hlink"/>
                </a:solidFill>
                <a:latin typeface="Arial" charset="0"/>
                <a:ea typeface="標楷體" pitchFamily="65" charset="-120"/>
              </a:defRPr>
            </a:lvl9pPr>
          </a:lstStyle>
          <a:p>
            <a:pPr eaLnBrk="1" hangingPunct="1"/>
            <a:r>
              <a:rPr lang="en-US" altLang="zh-TW" sz="4000">
                <a:solidFill>
                  <a:srgbClr val="CC0066"/>
                </a:solidFill>
                <a:latin typeface="Comic Sans MS" pitchFamily="66" charset="0"/>
              </a:rPr>
              <a:t> </a:t>
            </a:r>
            <a:r>
              <a:rPr lang="zh-TW" altLang="en-US" sz="4000">
                <a:solidFill>
                  <a:srgbClr val="CC0066"/>
                </a:solidFill>
                <a:latin typeface="Comic Sans MS" pitchFamily="66" charset="0"/>
              </a:rPr>
              <a:t>課程實施後的收穫</a:t>
            </a:r>
            <a:endParaRPr kumimoji="1" lang="zh-TW" altLang="en-US" sz="4000" b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9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-26894"/>
            <a:ext cx="8229600" cy="1367662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帶團經驗交流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1100" dirty="0"/>
              <a:t>資料</a:t>
            </a:r>
            <a:r>
              <a:rPr lang="zh-TW" altLang="en-US" sz="1100" dirty="0" smtClean="0"/>
              <a:t>來源</a:t>
            </a:r>
            <a:r>
              <a:rPr lang="en-US" altLang="zh-TW" sz="1100" dirty="0"/>
              <a:t>http://www.hceb.edu.tw/lkc/04-big%20small%20see/01big%20see/bs-001.htm</a:t>
            </a:r>
            <a:endParaRPr lang="zh-TW" altLang="en-US" sz="11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748464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確定成立音樂社團目標</a:t>
            </a:r>
            <a:endParaRPr lang="zh-TW" altLang="en-US" dirty="0"/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動機：興趣、學習、工作需要、以上皆是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2</a:t>
            </a:r>
            <a:r>
              <a:rPr lang="en-US" altLang="zh-TW" dirty="0"/>
              <a:t>.</a:t>
            </a:r>
            <a:r>
              <a:rPr lang="zh-TW" altLang="en-US" dirty="0"/>
              <a:t>參加比賽：臨時性、</a:t>
            </a:r>
            <a:r>
              <a:rPr lang="zh-TW" altLang="en-US" dirty="0" smtClean="0"/>
              <a:t>永久性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3</a:t>
            </a:r>
            <a:r>
              <a:rPr lang="zh-TW" altLang="en-US" dirty="0" smtClean="0"/>
              <a:t>團體</a:t>
            </a:r>
            <a:r>
              <a:rPr lang="zh-TW" altLang="en-US" dirty="0"/>
              <a:t>活動：年級不同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臨時</a:t>
            </a:r>
            <a:r>
              <a:rPr lang="zh-TW" altLang="en-US" dirty="0"/>
              <a:t>性、永久性的目標：參與意願強度及持久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524227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zh-TW" altLang="en-US" dirty="0"/>
              <a:t>組團準備條件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836712"/>
            <a:ext cx="925252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外在硬體</a:t>
            </a:r>
            <a:r>
              <a:rPr lang="zh-TW" altLang="en-US" dirty="0"/>
              <a:t>設備（固定、隨需要可增加的）</a:t>
            </a:r>
          </a:p>
          <a:p>
            <a:pPr marL="514350" indent="-514350">
              <a:buAutoNum type="arabicPeriod"/>
            </a:pPr>
            <a:r>
              <a:rPr lang="zh-TW" altLang="en-US" dirty="0" smtClean="0"/>
              <a:t>樂器</a:t>
            </a:r>
            <a:r>
              <a:rPr lang="zh-TW" altLang="en-US" dirty="0"/>
              <a:t>：視學校經費、組團人數、學生參加人數</a:t>
            </a:r>
            <a:r>
              <a:rPr lang="zh-TW" altLang="en-US" dirty="0" smtClean="0"/>
              <a:t>、</a:t>
            </a:r>
            <a:r>
              <a:rPr lang="zh-TW" altLang="en-US" dirty="0"/>
              <a:t> </a:t>
            </a:r>
            <a:r>
              <a:rPr lang="zh-TW" altLang="en-US" dirty="0" smtClean="0"/>
              <a:t> 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 購買</a:t>
            </a:r>
            <a:r>
              <a:rPr lang="zh-TW" altLang="en-US" dirty="0"/>
              <a:t>樂器人數而定 </a:t>
            </a:r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學生：</a:t>
            </a:r>
          </a:p>
          <a:p>
            <a:pPr marL="0" indent="0">
              <a:buNone/>
            </a:pPr>
            <a:r>
              <a:rPr lang="en-US" altLang="zh-TW" dirty="0"/>
              <a:t>a</a:t>
            </a:r>
            <a:r>
              <a:rPr lang="en-US" altLang="zh-TW" dirty="0" smtClean="0"/>
              <a:t>.</a:t>
            </a:r>
            <a:r>
              <a:rPr lang="zh-TW" altLang="en-US" dirty="0" smtClean="0"/>
              <a:t>比賽（</a:t>
            </a:r>
            <a:r>
              <a:rPr lang="zh-TW" altLang="en-US" dirty="0"/>
              <a:t>儲備、正式）</a:t>
            </a:r>
          </a:p>
          <a:p>
            <a:pPr marL="0" indent="0">
              <a:buNone/>
            </a:pPr>
            <a:r>
              <a:rPr lang="zh-TW" altLang="en-US" dirty="0" smtClean="0"/>
              <a:t> 選擇</a:t>
            </a:r>
            <a:r>
              <a:rPr lang="zh-TW" altLang="en-US" dirty="0"/>
              <a:t>條件：興趣、能力、功課、</a:t>
            </a:r>
            <a:r>
              <a:rPr lang="zh-TW" altLang="en-US" dirty="0" smtClean="0"/>
              <a:t>家長、級任老師 </a:t>
            </a:r>
            <a:endParaRPr lang="zh-TW" altLang="en-US" dirty="0"/>
          </a:p>
          <a:p>
            <a:pPr marL="0" indent="0">
              <a:buNone/>
            </a:pPr>
            <a:r>
              <a:rPr lang="zh-TW" altLang="en-US" dirty="0" smtClean="0"/>
              <a:t> 測驗</a:t>
            </a:r>
            <a:r>
              <a:rPr lang="zh-TW" altLang="en-US" dirty="0"/>
              <a:t>項目多樣化、多次</a:t>
            </a:r>
            <a:r>
              <a:rPr lang="zh-TW" altLang="en-US" dirty="0" smtClean="0"/>
              <a:t>化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人數</a:t>
            </a:r>
            <a:r>
              <a:rPr lang="zh-TW" altLang="en-US" dirty="0"/>
              <a:t>多些</a:t>
            </a:r>
            <a:r>
              <a:rPr lang="zh-TW" altLang="en-US" dirty="0" smtClean="0"/>
              <a:t>，（</a:t>
            </a:r>
            <a:r>
              <a:rPr lang="zh-TW" altLang="en-US" dirty="0"/>
              <a:t>觀察期、試用期、任用期） 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b.</a:t>
            </a:r>
            <a:r>
              <a:rPr lang="zh-TW" altLang="en-US" dirty="0" smtClean="0"/>
              <a:t>社團</a:t>
            </a:r>
            <a:r>
              <a:rPr lang="zh-TW" altLang="en-US" dirty="0"/>
              <a:t>，自由參加（年級、興趣、能力） </a:t>
            </a:r>
          </a:p>
          <a:p>
            <a:pPr marL="0" indent="0">
              <a:buNone/>
            </a:pPr>
            <a:r>
              <a:rPr lang="zh-TW" altLang="en-US" dirty="0" smtClean="0"/>
              <a:t>  程度</a:t>
            </a:r>
            <a:r>
              <a:rPr lang="zh-TW" altLang="en-US" dirty="0"/>
              <a:t>相近、年級相同 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65220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芬蘭教育世界第一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0" indent="0">
              <a:spcBef>
                <a:spcPts val="2400"/>
              </a:spcBef>
              <a:buNone/>
            </a:pPr>
            <a:r>
              <a:rPr lang="zh-TW" altLang="en-US" dirty="0" smtClean="0"/>
              <a:t>芬蘭</a:t>
            </a:r>
            <a:r>
              <a:rPr lang="zh-TW" altLang="en-US" dirty="0"/>
              <a:t>教育成功的三大</a:t>
            </a:r>
            <a:r>
              <a:rPr lang="zh-TW" altLang="en-US" dirty="0" smtClean="0"/>
              <a:t>支柱</a:t>
            </a:r>
            <a:endParaRPr lang="en-US" altLang="zh-TW" dirty="0"/>
          </a:p>
          <a:p>
            <a:pPr marL="0" indent="0">
              <a:spcBef>
                <a:spcPts val="2400"/>
              </a:spcBef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擬定</a:t>
            </a:r>
            <a:r>
              <a:rPr lang="zh-TW" altLang="en-US" dirty="0"/>
              <a:t>長期</a:t>
            </a:r>
            <a:r>
              <a:rPr lang="zh-TW" altLang="en-US" dirty="0" smtClean="0"/>
              <a:t>策略</a:t>
            </a:r>
            <a:endParaRPr lang="en-US" altLang="zh-TW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堅持</a:t>
            </a:r>
            <a:r>
              <a:rPr lang="zh-TW" altLang="en-US" dirty="0"/>
              <a:t>核心</a:t>
            </a:r>
            <a:r>
              <a:rPr lang="zh-TW" altLang="en-US" dirty="0" smtClean="0"/>
              <a:t>價值</a:t>
            </a:r>
            <a:r>
              <a:rPr lang="en-US" altLang="zh-TW" dirty="0"/>
              <a:t>--</a:t>
            </a:r>
            <a:r>
              <a:rPr lang="zh-TW" altLang="en-US" dirty="0"/>
              <a:t>堅持平等精神，一個都不能少</a:t>
            </a:r>
            <a:endParaRPr lang="en-US" altLang="zh-TW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改革師資</a:t>
            </a:r>
            <a:r>
              <a:rPr lang="en-US" altLang="zh-TW" dirty="0" smtClean="0"/>
              <a:t>--</a:t>
            </a:r>
            <a:r>
              <a:rPr lang="zh-TW" altLang="en-US" dirty="0"/>
              <a:t>教學熱誠與創新</a:t>
            </a:r>
            <a:r>
              <a:rPr lang="zh-TW" altLang="en-US" dirty="0" smtClean="0"/>
              <a:t>思維</a:t>
            </a:r>
            <a:endParaRPr lang="en-US" altLang="zh-TW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US" altLang="zh-TW" sz="2400" dirty="0"/>
              <a:t>https://www.youtube.com/watch?v=WMfrOzMqnHA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929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組團準備條件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35719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TW" dirty="0"/>
              <a:t>3</a:t>
            </a:r>
            <a:r>
              <a:rPr lang="zh-TW" altLang="en-US" dirty="0"/>
              <a:t>教室：</a:t>
            </a:r>
          </a:p>
          <a:p>
            <a:pPr marL="0" indent="0">
              <a:buNone/>
            </a:pPr>
            <a:r>
              <a:rPr lang="en-US" altLang="zh-TW" dirty="0"/>
              <a:t>a.</a:t>
            </a:r>
            <a:r>
              <a:rPr lang="zh-TW" altLang="en-US" dirty="0"/>
              <a:t>固定：長期的練習場所（音樂教室或普通教室）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寧靜</a:t>
            </a:r>
            <a:r>
              <a:rPr lang="zh-TW" altLang="en-US" dirty="0"/>
              <a:t>、共鳴適中、設備齊全 </a:t>
            </a:r>
          </a:p>
          <a:p>
            <a:pPr marL="0" indent="0">
              <a:buNone/>
            </a:pPr>
            <a:r>
              <a:rPr lang="en-US" altLang="zh-TW" dirty="0"/>
              <a:t>b.</a:t>
            </a:r>
            <a:r>
              <a:rPr lang="zh-TW" altLang="en-US" dirty="0"/>
              <a:t>流動 ：借用或暫時性的共用（特殊教室、圖書室</a:t>
            </a:r>
            <a:r>
              <a:rPr lang="en-US" altLang="zh-TW" dirty="0"/>
              <a:t>...</a:t>
            </a:r>
            <a:r>
              <a:rPr lang="zh-TW" altLang="en-US" dirty="0"/>
              <a:t>） 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 譜</a:t>
            </a:r>
            <a:r>
              <a:rPr lang="zh-TW" altLang="en-US" dirty="0"/>
              <a:t>架、椅子高度 </a:t>
            </a:r>
          </a:p>
          <a:p>
            <a:pPr marL="0" indent="0">
              <a:buNone/>
            </a:pPr>
            <a:r>
              <a:rPr lang="en-US" altLang="zh-TW" dirty="0"/>
              <a:t>c.</a:t>
            </a:r>
            <a:r>
              <a:rPr lang="zh-TW" altLang="en-US" dirty="0"/>
              <a:t>機動：比賽前，或平時（在禮堂、體育館） 回聲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            注意力</a:t>
            </a:r>
            <a:r>
              <a:rPr lang="zh-TW" altLang="en-US" dirty="0"/>
              <a:t>集中 </a:t>
            </a:r>
          </a:p>
          <a:p>
            <a:pPr marL="0" indent="0">
              <a:buNone/>
            </a:pPr>
            <a:r>
              <a:rPr lang="en-US" altLang="zh-TW" dirty="0"/>
              <a:t>4.</a:t>
            </a:r>
            <a:r>
              <a:rPr lang="zh-TW" altLang="en-US" dirty="0"/>
              <a:t>時間：</a:t>
            </a:r>
            <a:r>
              <a:rPr lang="zh-TW" altLang="en-US" dirty="0" smtClean="0"/>
              <a:t>固定練習</a:t>
            </a:r>
            <a:r>
              <a:rPr lang="zh-TW" altLang="en-US" dirty="0"/>
              <a:t>時間</a:t>
            </a:r>
            <a:r>
              <a:rPr lang="en-US" altLang="zh-TW" dirty="0"/>
              <a:t>.</a:t>
            </a:r>
            <a:r>
              <a:rPr lang="zh-TW" altLang="en-US" dirty="0"/>
              <a:t>每次</a:t>
            </a:r>
            <a:r>
              <a:rPr lang="en-US" altLang="zh-TW" dirty="0"/>
              <a:t>30-40</a:t>
            </a:r>
            <a:r>
              <a:rPr lang="zh-TW" altLang="en-US" dirty="0"/>
              <a:t>分練習</a:t>
            </a:r>
            <a:r>
              <a:rPr lang="zh-TW" altLang="en-US" dirty="0" smtClean="0"/>
              <a:t>，效率性</a:t>
            </a:r>
            <a:r>
              <a:rPr lang="zh-TW" altLang="en-US" dirty="0"/>
              <a:t>使用 </a:t>
            </a:r>
          </a:p>
          <a:p>
            <a:pPr marL="0" indent="0">
              <a:buNone/>
            </a:pPr>
            <a:r>
              <a:rPr lang="en-US" altLang="zh-TW" dirty="0" smtClean="0"/>
              <a:t>PS.</a:t>
            </a:r>
            <a:r>
              <a:rPr lang="zh-TW" altLang="en-US" dirty="0" smtClean="0"/>
              <a:t>經費</a:t>
            </a:r>
            <a:r>
              <a:rPr lang="zh-TW" altLang="en-US" dirty="0"/>
              <a:t>來源 成立家長後援會、或學校爭取支援</a:t>
            </a:r>
            <a:r>
              <a:rPr lang="zh-TW" altLang="en-US" dirty="0" smtClean="0"/>
              <a:t>、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en-US" altLang="zh-TW" dirty="0" smtClean="0"/>
              <a:t>     </a:t>
            </a:r>
            <a:r>
              <a:rPr lang="zh-TW" altLang="en-US" dirty="0" smtClean="0"/>
              <a:t>演出</a:t>
            </a:r>
            <a:r>
              <a:rPr lang="zh-TW" altLang="en-US" dirty="0"/>
              <a:t>補助、酌收活動費（由家 長或學校管理）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123360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組團準備條件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00200"/>
            <a:ext cx="9036496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2600" dirty="0" smtClean="0"/>
              <a:t>內在軟體</a:t>
            </a:r>
            <a:r>
              <a:rPr lang="zh-TW" altLang="en-US" sz="2600" dirty="0"/>
              <a:t>、（時常變換的、無時無刻都必需加以用心增強） </a:t>
            </a:r>
          </a:p>
          <a:p>
            <a:pPr marL="0" indent="0">
              <a:buNone/>
            </a:pPr>
            <a:r>
              <a:rPr lang="en-US" altLang="zh-TW" sz="2600" dirty="0" smtClean="0"/>
              <a:t>1. </a:t>
            </a:r>
            <a:r>
              <a:rPr lang="zh-TW" altLang="en-US" sz="2600" dirty="0" smtClean="0"/>
              <a:t>個人</a:t>
            </a:r>
            <a:r>
              <a:rPr lang="zh-TW" altLang="en-US" sz="2600" dirty="0"/>
              <a:t>能力的提昇</a:t>
            </a:r>
            <a:r>
              <a:rPr lang="zh-TW" altLang="en-US" sz="2600" dirty="0" smtClean="0"/>
              <a:t>：自我進修、</a:t>
            </a:r>
            <a:r>
              <a:rPr lang="zh-TW" altLang="en-US" sz="2600" dirty="0"/>
              <a:t>聽覺、音樂能力 （參加樂團）</a:t>
            </a:r>
            <a:r>
              <a:rPr lang="zh-TW" altLang="en-US" sz="2600" dirty="0" smtClean="0"/>
              <a:t>合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zh-TW" altLang="en-US" sz="2600" dirty="0" smtClean="0"/>
              <a:t>                                       奏</a:t>
            </a:r>
            <a:r>
              <a:rPr lang="zh-TW" altLang="en-US" sz="2600" dirty="0"/>
              <a:t>能力、樂曲詮釋、樂譜蒐集、 心得交換、</a:t>
            </a:r>
            <a:r>
              <a:rPr lang="zh-TW" altLang="en-US" sz="2600" dirty="0" smtClean="0"/>
              <a:t>技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/>
              <a:t> </a:t>
            </a:r>
            <a:r>
              <a:rPr lang="en-US" altLang="zh-TW" sz="2600" dirty="0" smtClean="0"/>
              <a:t>                                      </a:t>
            </a:r>
            <a:r>
              <a:rPr lang="zh-TW" altLang="en-US" sz="2600" dirty="0" smtClean="0"/>
              <a:t>術</a:t>
            </a:r>
            <a:r>
              <a:rPr lang="zh-TW" altLang="en-US" sz="2600" dirty="0"/>
              <a:t>請教 （參加研習）技巧、教材準備資料、</a:t>
            </a:r>
            <a:r>
              <a:rPr lang="zh-TW" altLang="en-US" sz="2600" dirty="0" smtClean="0"/>
              <a:t>教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/>
              <a:t> </a:t>
            </a:r>
            <a:r>
              <a:rPr lang="en-US" altLang="zh-TW" sz="2600" dirty="0" smtClean="0"/>
              <a:t>                                      </a:t>
            </a:r>
            <a:r>
              <a:rPr lang="zh-TW" altLang="en-US" sz="2600" dirty="0" smtClean="0"/>
              <a:t>法</a:t>
            </a:r>
            <a:r>
              <a:rPr lang="zh-TW" altLang="en-US" sz="2600" dirty="0"/>
              <a:t>運用 </a:t>
            </a:r>
          </a:p>
          <a:p>
            <a:pPr marL="0" indent="0">
              <a:buNone/>
            </a:pPr>
            <a:r>
              <a:rPr lang="en-US" altLang="zh-TW" sz="2600" dirty="0"/>
              <a:t>2.</a:t>
            </a:r>
            <a:r>
              <a:rPr lang="zh-TW" altLang="en-US" sz="2600" dirty="0"/>
              <a:t>支持援助： </a:t>
            </a:r>
          </a:p>
          <a:p>
            <a:pPr marL="0" indent="0">
              <a:buNone/>
            </a:pPr>
            <a:r>
              <a:rPr lang="en-US" altLang="zh-TW" sz="2600" dirty="0"/>
              <a:t>a.</a:t>
            </a:r>
            <a:r>
              <a:rPr lang="zh-TW" altLang="en-US" sz="2600" dirty="0"/>
              <a:t>家長的希望與想法：成績表現（學習，課業） 將來的應用機會 </a:t>
            </a:r>
          </a:p>
          <a:p>
            <a:pPr marL="0" indent="0">
              <a:buNone/>
            </a:pPr>
            <a:r>
              <a:rPr lang="en-US" altLang="zh-TW" sz="2600" dirty="0"/>
              <a:t>b.</a:t>
            </a:r>
            <a:r>
              <a:rPr lang="zh-TW" altLang="en-US" sz="2600" dirty="0"/>
              <a:t>行政主管心態（比賽成績、表演或學校特色） </a:t>
            </a:r>
          </a:p>
          <a:p>
            <a:pPr marL="0" indent="0">
              <a:buNone/>
            </a:pPr>
            <a:r>
              <a:rPr lang="en-US" altLang="zh-TW" sz="2600" dirty="0"/>
              <a:t>c.</a:t>
            </a:r>
            <a:r>
              <a:rPr lang="zh-TW" altLang="en-US" sz="2600" dirty="0"/>
              <a:t>學生的想法及意願（學校風氣、同學激勵、</a:t>
            </a:r>
            <a:r>
              <a:rPr lang="zh-TW" altLang="en-US" sz="2600" dirty="0" smtClean="0"/>
              <a:t>家長</a:t>
            </a:r>
            <a:r>
              <a:rPr lang="zh-TW" altLang="en-US" sz="2600" dirty="0"/>
              <a:t>老師的鼓勵</a:t>
            </a:r>
            <a:r>
              <a:rPr lang="zh-TW" altLang="en-US" sz="2600" dirty="0" smtClean="0"/>
              <a:t>、</a:t>
            </a:r>
            <a:endParaRPr lang="en-US" altLang="zh-TW" sz="2600" dirty="0" smtClean="0"/>
          </a:p>
          <a:p>
            <a:pPr marL="0" indent="0">
              <a:buNone/>
            </a:pPr>
            <a:r>
              <a:rPr lang="en-US" altLang="zh-TW" sz="2600" dirty="0"/>
              <a:t> </a:t>
            </a:r>
            <a:r>
              <a:rPr lang="en-US" altLang="zh-TW" sz="2600" dirty="0" smtClean="0"/>
              <a:t>   </a:t>
            </a:r>
            <a:r>
              <a:rPr lang="zh-TW" altLang="en-US" sz="2600" dirty="0" smtClean="0"/>
              <a:t>自己</a:t>
            </a:r>
            <a:r>
              <a:rPr lang="zh-TW" altLang="en-US" sz="2600" dirty="0"/>
              <a:t>成就興趣） </a:t>
            </a:r>
          </a:p>
          <a:p>
            <a:pPr marL="0" indent="0">
              <a:buNone/>
            </a:pPr>
            <a:r>
              <a:rPr lang="en-US" altLang="zh-TW" sz="2600" dirty="0"/>
              <a:t>d.</a:t>
            </a:r>
            <a:r>
              <a:rPr lang="zh-TW" altLang="en-US" sz="2600" dirty="0"/>
              <a:t>尋找協助角色（興趣、進取心旺盛、相處和諧） </a:t>
            </a:r>
          </a:p>
          <a:p>
            <a:pPr marL="0" indent="0">
              <a:buNone/>
            </a:pPr>
            <a:r>
              <a:rPr lang="en-US" altLang="zh-TW" sz="2600" dirty="0"/>
              <a:t>e.</a:t>
            </a:r>
            <a:r>
              <a:rPr lang="zh-TW" altLang="en-US" sz="2600" dirty="0"/>
              <a:t>擔任音樂相關課程及專注帶團的工作 </a:t>
            </a:r>
          </a:p>
          <a:p>
            <a:pPr marL="0" indent="0">
              <a:buNone/>
            </a:pPr>
            <a:r>
              <a:rPr lang="en-US" altLang="zh-TW" sz="2600" dirty="0"/>
              <a:t>f.</a:t>
            </a:r>
            <a:r>
              <a:rPr lang="zh-TW" altLang="en-US" sz="2600" dirty="0"/>
              <a:t>尊重、關心、體諒的心、物質及精神的鼓勵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02649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教材的選擇及</a:t>
            </a:r>
            <a:r>
              <a:rPr lang="zh-TW" altLang="en-US" dirty="0" smtClean="0"/>
              <a:t>使用</a:t>
            </a:r>
            <a:r>
              <a:rPr lang="zh-TW" altLang="en-US" dirty="0"/>
              <a:t/>
            </a:r>
            <a:br>
              <a:rPr lang="zh-TW" altLang="en-US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dirty="0" smtClean="0"/>
              <a:t>a</a:t>
            </a:r>
            <a:r>
              <a:rPr lang="en-US" altLang="zh-TW" dirty="0"/>
              <a:t>.</a:t>
            </a:r>
            <a:r>
              <a:rPr lang="zh-TW" altLang="en-US" dirty="0"/>
              <a:t>一、二曲練習應付比賽、或臨時抓曲隨便</a:t>
            </a:r>
            <a:r>
              <a:rPr lang="zh-TW" altLang="en-US" dirty="0" smtClean="0"/>
              <a:t>練習是對</a:t>
            </a:r>
            <a:r>
              <a:rPr lang="zh-TW" altLang="en-US" dirty="0"/>
              <a:t>學生學習侮辱也是組團資源的浪費 </a:t>
            </a:r>
          </a:p>
          <a:p>
            <a:pPr marL="0" indent="0">
              <a:buNone/>
            </a:pPr>
            <a:r>
              <a:rPr lang="en-US" altLang="zh-TW" dirty="0"/>
              <a:t>b. </a:t>
            </a:r>
            <a:r>
              <a:rPr lang="zh-TW" altLang="en-US" dirty="0"/>
              <a:t>循序漸進式、有計畫、量力而為製作</a:t>
            </a:r>
            <a:r>
              <a:rPr lang="zh-TW" altLang="en-US" dirty="0" smtClean="0"/>
              <a:t>進度表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 smtClean="0"/>
              <a:t>c</a:t>
            </a:r>
            <a:r>
              <a:rPr lang="en-US" altLang="zh-TW" dirty="0"/>
              <a:t>. </a:t>
            </a:r>
            <a:r>
              <a:rPr lang="zh-TW" altLang="en-US" dirty="0"/>
              <a:t>以歌養歌、用熟悉曲子</a:t>
            </a:r>
          </a:p>
          <a:p>
            <a:pPr marL="0" indent="0">
              <a:buNone/>
            </a:pPr>
            <a:r>
              <a:rPr lang="en-US" altLang="zh-TW" dirty="0"/>
              <a:t>d. </a:t>
            </a:r>
            <a:r>
              <a:rPr lang="zh-TW" altLang="en-US" dirty="0"/>
              <a:t>波浪式學習法（易→難→易）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816452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有紀律的團隊組織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/>
              <a:t>團隊</a:t>
            </a:r>
            <a:r>
              <a:rPr lang="zh-TW" altLang="en-US" dirty="0"/>
              <a:t>的行事曆：為了有活力、向心力、新鮮感 感情交流、互動：慶生會、同學會、郊遊、夏令營 音樂學習：音樂會、成果發表、觀摩演出、比賽 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團體</a:t>
            </a:r>
            <a:r>
              <a:rPr lang="zh-TW" altLang="en-US" dirty="0"/>
              <a:t>：有紀律、有條理、有榮譽→團員：有能力、向心力、自我約束 好的組織→事半功倍 縱容隨性管理→學生無所適從、指導功敗垂成 </a:t>
            </a:r>
          </a:p>
          <a:p>
            <a:endParaRPr lang="zh-TW" altLang="en-US" dirty="0"/>
          </a:p>
          <a:p>
            <a:endParaRPr lang="zh-TW" altLang="en-US" dirty="0"/>
          </a:p>
          <a:p>
            <a:r>
              <a:rPr lang="zh-TW" altLang="en-US" dirty="0" smtClean="0"/>
              <a:t>人員</a:t>
            </a:r>
            <a:r>
              <a:rPr lang="zh-TW" altLang="en-US" dirty="0"/>
              <a:t>：學長制、做事能力強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0328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養兵千日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 smtClean="0"/>
              <a:t>練習</a:t>
            </a:r>
            <a:r>
              <a:rPr lang="zh-TW" altLang="en-US" dirty="0"/>
              <a:t>時要求嚴格，比賽前鼓勵、稱讚增加信心 </a:t>
            </a:r>
          </a:p>
          <a:p>
            <a:pPr marL="0" indent="0">
              <a:buNone/>
            </a:pPr>
            <a:r>
              <a:rPr lang="zh-TW" altLang="en-US" dirty="0" smtClean="0"/>
              <a:t>平常</a:t>
            </a:r>
            <a:r>
              <a:rPr lang="zh-TW" altLang="en-US" dirty="0"/>
              <a:t>關心學生學習狀態（每個人有學習紀錄表） 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 </a:t>
            </a:r>
            <a:r>
              <a:rPr lang="zh-TW" altLang="en-US" dirty="0"/>
              <a:t>按計畫性進度教學參與比賽 </a:t>
            </a:r>
          </a:p>
          <a:p>
            <a:pPr marL="0" indent="0">
              <a:buNone/>
            </a:pPr>
            <a:r>
              <a:rPr lang="zh-TW" altLang="en-US" dirty="0" smtClean="0"/>
              <a:t>平常</a:t>
            </a:r>
            <a:r>
              <a:rPr lang="zh-TW" altLang="en-US" dirty="0"/>
              <a:t>給學生</a:t>
            </a:r>
            <a:r>
              <a:rPr lang="zh-TW" altLang="en-US" dirty="0" smtClean="0"/>
              <a:t>「二多</a:t>
            </a:r>
            <a:r>
              <a:rPr lang="zh-TW" altLang="en-US" dirty="0"/>
              <a:t>」的能力： </a:t>
            </a:r>
          </a:p>
          <a:p>
            <a:pPr marL="0" indent="0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膽識</a:t>
            </a:r>
            <a:r>
              <a:rPr lang="zh-TW" altLang="en-US" dirty="0"/>
              <a:t>多：參加表演，</a:t>
            </a:r>
            <a:r>
              <a:rPr lang="zh-TW" altLang="en-US" dirty="0" smtClean="0"/>
              <a:t>比賽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                  （</a:t>
            </a:r>
            <a:r>
              <a:rPr lang="zh-TW" altLang="en-US" dirty="0"/>
              <a:t>獨奏、二重、四重奏）</a:t>
            </a:r>
          </a:p>
          <a:p>
            <a:pPr marL="0" indent="0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 </a:t>
            </a:r>
            <a:r>
              <a:rPr lang="zh-TW" altLang="en-US" dirty="0"/>
              <a:t>聽的多：能聽出別人的好壞才能糾正自己的缺點 能聽出合奏的美才能喜愛參加團隊練習 並且</a:t>
            </a:r>
            <a:r>
              <a:rPr lang="zh-TW" altLang="en-US" dirty="0" smtClean="0"/>
              <a:t>更負責自己</a:t>
            </a:r>
            <a:r>
              <a:rPr lang="zh-TW" altLang="en-US" dirty="0"/>
              <a:t>聲部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50992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關於選曲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斟酌自己的本事，選自己能處理，有感覺喜歡的曲子 </a:t>
            </a:r>
          </a:p>
          <a:p>
            <a:r>
              <a:rPr lang="zh-TW" altLang="en-US" dirty="0" smtClean="0"/>
              <a:t>多</a:t>
            </a:r>
            <a:r>
              <a:rPr lang="zh-TW" altLang="en-US" dirty="0"/>
              <a:t>作嘗試 </a:t>
            </a:r>
            <a:endParaRPr lang="en-US" altLang="zh-TW" dirty="0"/>
          </a:p>
          <a:p>
            <a:r>
              <a:rPr lang="zh-TW" altLang="en-US" dirty="0"/>
              <a:t>不要跟流行、多開發新曲 </a:t>
            </a:r>
            <a:endParaRPr lang="en-US" altLang="zh-TW" dirty="0"/>
          </a:p>
          <a:p>
            <a:r>
              <a:rPr lang="zh-TW" altLang="en-US" dirty="0"/>
              <a:t>客觀性 ：專家指導、請教別人 </a:t>
            </a:r>
            <a:endParaRPr lang="en-US" altLang="zh-TW" dirty="0"/>
          </a:p>
          <a:p>
            <a:r>
              <a:rPr lang="en-US" altLang="zh-TW" dirty="0"/>
              <a:t> </a:t>
            </a:r>
            <a:r>
              <a:rPr lang="zh-TW" altLang="en-US" dirty="0"/>
              <a:t>曲子風格、背景、思想的瞭解與表現</a:t>
            </a:r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00989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指導的修養與帶團心理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/>
              <a:t>建設性、正面的鼓勵肯定（自己、學生） </a:t>
            </a:r>
          </a:p>
          <a:p>
            <a:pPr marL="0" indent="0">
              <a:buNone/>
            </a:pPr>
            <a:r>
              <a:rPr lang="zh-TW" altLang="en-US" dirty="0" smtClean="0"/>
              <a:t>時間運用精確有效率 </a:t>
            </a:r>
          </a:p>
          <a:p>
            <a:pPr marL="0" indent="0">
              <a:buNone/>
            </a:pPr>
            <a:r>
              <a:rPr lang="zh-TW" altLang="en-US" dirty="0" smtClean="0"/>
              <a:t>兒童心理理解</a:t>
            </a:r>
          </a:p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zh-TW" altLang="en-US" dirty="0" smtClean="0"/>
              <a:t>反應迅速、感受靈敏 </a:t>
            </a:r>
          </a:p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zh-TW" altLang="en-US" dirty="0" smtClean="0"/>
              <a:t>放鬆、平常心練習，溫馨有趣學習氣氛對待 </a:t>
            </a:r>
          </a:p>
          <a:p>
            <a:pPr marL="0" indent="0">
              <a:buNone/>
            </a:pPr>
            <a:r>
              <a:rPr lang="en-US" altLang="zh-TW" dirty="0" smtClean="0"/>
              <a:t> </a:t>
            </a:r>
            <a:r>
              <a:rPr lang="zh-TW" altLang="en-US" dirty="0" smtClean="0"/>
              <a:t>甘願作 、</a:t>
            </a:r>
            <a:r>
              <a:rPr lang="zh-TW" altLang="en-US" dirty="0"/>
              <a:t>歡喜</a:t>
            </a:r>
            <a:r>
              <a:rPr lang="zh-TW" altLang="en-US" dirty="0" smtClean="0"/>
              <a:t>受</a:t>
            </a: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比賽</a:t>
            </a:r>
            <a:r>
              <a:rPr lang="zh-TW" altLang="en-US" dirty="0"/>
              <a:t>是盡人事聽天命，六分實力、四分運氣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754822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PART2</a:t>
            </a:r>
            <a:r>
              <a:rPr lang="zh-TW" altLang="en-US" dirty="0" smtClean="0"/>
              <a:t>合唱團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zh-TW" altLang="en-US" sz="1100" dirty="0"/>
              <a:t>資料來源 </a:t>
            </a:r>
            <a:r>
              <a:rPr lang="en-US" altLang="zh-TW" sz="1100" dirty="0"/>
              <a:t>:</a:t>
            </a:r>
            <a:r>
              <a:rPr lang="zh-TW" altLang="en-US" sz="1100" dirty="0"/>
              <a:t>應用作曲軟體之合唱教學與傳統合唱教學的比較研究</a:t>
            </a:r>
            <a:r>
              <a:rPr lang="en-US" altLang="zh-TW" sz="1100" dirty="0"/>
              <a:t>/</a:t>
            </a:r>
            <a:r>
              <a:rPr lang="zh-TW" altLang="en-US" sz="1100" dirty="0"/>
              <a:t>蔡菊花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7688" y="1770832"/>
            <a:ext cx="86868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en-US" dirty="0"/>
              <a:t>（一）、視唱方面：</a:t>
            </a:r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學生唱譜時，眼睛經常找不到位置，嘴裡含糊帶過：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同一個頁面，從一行譜跳到下一行譜時，找不到位置而中斷了視譜學習，造成跟不上而「呢喃唱」。</a:t>
            </a:r>
          </a:p>
          <a:p>
            <a:pPr marL="0" indent="0">
              <a:buNone/>
            </a:pPr>
            <a:r>
              <a:rPr lang="zh-TW" altLang="en-US" dirty="0"/>
              <a:t>（二）、指導方面</a:t>
            </a:r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單人指導時，指導者身兼範唱、伴奏及指揮三職，有時無法兼顧</a:t>
            </a:r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速度的掌握不穩定，常須借重節拍器</a:t>
            </a:r>
          </a:p>
          <a:p>
            <a:pPr marL="0" indent="0">
              <a:buNone/>
            </a:pPr>
            <a:r>
              <a:rPr lang="en-US" altLang="zh-TW" dirty="0"/>
              <a:t>3.</a:t>
            </a:r>
            <a:r>
              <a:rPr lang="zh-TW" altLang="en-US" dirty="0"/>
              <a:t>教師作樂曲及歌詞解釋時，說明章節位置，須動員全體翻到某頁，再加以說明及練習</a:t>
            </a:r>
          </a:p>
        </p:txBody>
      </p:sp>
    </p:spTree>
    <p:extLst>
      <p:ext uri="{BB962C8B-B14F-4D97-AF65-F5344CB8AC3E}">
        <p14:creationId xmlns:p14="http://schemas.microsoft.com/office/powerpoint/2010/main" val="92196521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PART2</a:t>
            </a:r>
            <a:r>
              <a:rPr lang="zh-TW" altLang="en-US" dirty="0"/>
              <a:t>合唱團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84784"/>
            <a:ext cx="8964488" cy="5373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dirty="0"/>
              <a:t>（三）、伴奏方面</a:t>
            </a:r>
          </a:p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雙人指導合唱時，伴奏者的視奏能力也要很強，須能同時視奏二或三個聲部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曲譜練得很熟的伴奏者，偶爾也會有練錯彈錯的失誤，使得合唱練習有中斷現象。</a:t>
            </a:r>
          </a:p>
          <a:p>
            <a:pPr marL="0" indent="0">
              <a:buNone/>
            </a:pPr>
            <a:r>
              <a:rPr lang="zh-TW" altLang="en-US" dirty="0"/>
              <a:t>（四）、個別指導方面</a:t>
            </a:r>
          </a:p>
          <a:p>
            <a:pPr marL="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除了團練及分部練習時間，指導教師很難有時間做個別聲部的指導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2.</a:t>
            </a:r>
            <a:r>
              <a:rPr lang="zh-TW" altLang="en-US" dirty="0"/>
              <a:t>若是指導校合唱團，則比賽前或演出前各聲部一對一的重唱評量時間冗長，其他學生容易跟唱而造成真正受評量的聲音聽不清楚，無法對症下藥。</a:t>
            </a:r>
          </a:p>
        </p:txBody>
      </p:sp>
    </p:spTree>
    <p:extLst>
      <p:ext uri="{BB962C8B-B14F-4D97-AF65-F5344CB8AC3E}">
        <p14:creationId xmlns:p14="http://schemas.microsoft.com/office/powerpoint/2010/main" val="2404557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PART2</a:t>
            </a:r>
            <a:r>
              <a:rPr lang="zh-TW" altLang="en-US" dirty="0"/>
              <a:t>合唱團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（五）、補救教學方面</a:t>
            </a:r>
          </a:p>
          <a:p>
            <a:pPr marL="0" indent="0">
              <a:buNone/>
            </a:pPr>
            <a:r>
              <a:rPr lang="zh-TW" altLang="en-US" dirty="0"/>
              <a:t>唱不準或熟練度不夠或歌詞尚未背熟的學生，補救教學不易</a:t>
            </a:r>
            <a:r>
              <a:rPr lang="zh-TW" altLang="en-US" dirty="0" smtClean="0"/>
              <a:t>實施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使用</a:t>
            </a:r>
            <a:r>
              <a:rPr lang="zh-TW" altLang="en-US" dirty="0"/>
              <a:t>「電腦音樂軟體－作曲家」，輸入合唱曲譜及歌詞</a:t>
            </a:r>
          </a:p>
        </p:txBody>
      </p:sp>
    </p:spTree>
    <p:extLst>
      <p:ext uri="{BB962C8B-B14F-4D97-AF65-F5344CB8AC3E}">
        <p14:creationId xmlns:p14="http://schemas.microsoft.com/office/powerpoint/2010/main" val="401584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785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芬蘭的音樂教育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96752"/>
            <a:ext cx="8964488" cy="5472608"/>
          </a:xfrm>
        </p:spPr>
        <p:txBody>
          <a:bodyPr>
            <a:normAutofit/>
          </a:bodyPr>
          <a:lstStyle/>
          <a:p>
            <a:r>
              <a:rPr lang="zh-TW" altLang="en-US" dirty="0"/>
              <a:t>音樂平民化與生活</a:t>
            </a:r>
            <a:r>
              <a:rPr lang="zh-TW" altLang="en-US" dirty="0" smtClean="0"/>
              <a:t>化</a:t>
            </a:r>
            <a:endParaRPr lang="en-US" altLang="zh-TW" dirty="0" smtClean="0"/>
          </a:p>
          <a:p>
            <a:r>
              <a:rPr lang="zh-TW" altLang="en-US" dirty="0"/>
              <a:t>那邊的家長和孩子都不把這些活動當成“才藝”，反而認為是“興趣”。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2800" dirty="0" smtClean="0"/>
              <a:t>聽</a:t>
            </a:r>
            <a:r>
              <a:rPr lang="en-US" altLang="zh-TW" sz="2800" dirty="0"/>
              <a:t>‧</a:t>
            </a:r>
            <a:r>
              <a:rPr lang="zh-TW" altLang="en-US" sz="2800" dirty="0"/>
              <a:t>見芬蘭：音樂、教育、設計、生活的交換</a:t>
            </a:r>
            <a:r>
              <a:rPr lang="zh-TW" altLang="en-US" sz="2800" dirty="0" smtClean="0"/>
              <a:t>旅程      </a:t>
            </a:r>
            <a:r>
              <a:rPr lang="en-US" altLang="zh-TW" sz="2800" dirty="0" smtClean="0"/>
              <a:t>/ </a:t>
            </a:r>
            <a:r>
              <a:rPr lang="zh-TW" altLang="en-US" sz="2800" dirty="0"/>
              <a:t>陳瀅仙</a:t>
            </a:r>
            <a:r>
              <a:rPr lang="en-US" altLang="zh-TW" sz="2800" dirty="0"/>
              <a:t>/</a:t>
            </a:r>
            <a:r>
              <a:rPr lang="zh-TW" altLang="en-US" sz="2800" dirty="0"/>
              <a:t>遠</a:t>
            </a:r>
            <a:r>
              <a:rPr lang="zh-TW" altLang="en-US" sz="2800" dirty="0" smtClean="0"/>
              <a:t>流</a:t>
            </a:r>
            <a:endParaRPr lang="en-US" altLang="zh-TW" sz="2800" dirty="0" smtClean="0"/>
          </a:p>
          <a:p>
            <a:r>
              <a:rPr lang="en-US" altLang="zh-TW" sz="2800" dirty="0"/>
              <a:t>《</a:t>
            </a:r>
            <a:r>
              <a:rPr lang="zh-TW" altLang="en-US" sz="2800" dirty="0"/>
              <a:t>美力芬蘭：從教育建立美感大國</a:t>
            </a:r>
            <a:r>
              <a:rPr lang="en-US" altLang="zh-TW" sz="2800" dirty="0" smtClean="0"/>
              <a:t>》~</a:t>
            </a:r>
            <a:r>
              <a:rPr lang="zh-TW" altLang="en-US" sz="2800" dirty="0" smtClean="0"/>
              <a:t>美育</a:t>
            </a:r>
            <a:r>
              <a:rPr lang="zh-TW" altLang="en-US" sz="2800" dirty="0"/>
              <a:t>的重要性與影響力高過</a:t>
            </a:r>
            <a:r>
              <a:rPr lang="zh-TW" altLang="en-US" dirty="0"/>
              <a:t>智育</a:t>
            </a:r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7154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772816"/>
            <a:ext cx="9122026" cy="5085184"/>
          </a:xfrm>
        </p:spPr>
        <p:txBody>
          <a:bodyPr/>
          <a:lstStyle/>
          <a:p>
            <a:r>
              <a:rPr lang="zh-TW" altLang="en-US" dirty="0" smtClean="0"/>
              <a:t>為</a:t>
            </a:r>
            <a:r>
              <a:rPr lang="zh-TW" altLang="en-US" dirty="0"/>
              <a:t>什</a:t>
            </a:r>
            <a:r>
              <a:rPr lang="zh-TW" altLang="en-US" dirty="0" smtClean="0"/>
              <a:t>麼孩子紛紛從學習中逃走</a:t>
            </a:r>
            <a:endParaRPr lang="en-US" altLang="zh-TW" dirty="0" smtClean="0"/>
          </a:p>
          <a:p>
            <a:r>
              <a:rPr lang="zh-TW" altLang="en-US" dirty="0"/>
              <a:t>東京</a:t>
            </a:r>
            <a:r>
              <a:rPr lang="zh-TW" altLang="en-US" dirty="0" smtClean="0"/>
              <a:t>大學教育學博士佐藤學教授提出「學習共同體」教育改革</a:t>
            </a:r>
            <a:r>
              <a:rPr lang="zh-TW" altLang="en-US" dirty="0" smtClean="0">
                <a:latin typeface="新細明體"/>
                <a:ea typeface="新細明體"/>
              </a:rPr>
              <a:t>，除了日本超過</a:t>
            </a:r>
            <a:r>
              <a:rPr lang="en-US" altLang="zh-TW" dirty="0" smtClean="0">
                <a:latin typeface="新細明體"/>
                <a:ea typeface="新細明體"/>
              </a:rPr>
              <a:t>3000</a:t>
            </a:r>
            <a:r>
              <a:rPr lang="zh-TW" altLang="en-US" dirty="0" smtClean="0">
                <a:latin typeface="新細明體"/>
                <a:ea typeface="新細明體"/>
              </a:rPr>
              <a:t>所</a:t>
            </a:r>
            <a:endParaRPr lang="en-US" altLang="zh-TW" dirty="0" smtClean="0">
              <a:latin typeface="新細明體"/>
              <a:ea typeface="新細明體"/>
            </a:endParaRPr>
          </a:p>
          <a:p>
            <a:r>
              <a:rPr lang="zh-TW" altLang="en-US" dirty="0" smtClean="0">
                <a:latin typeface="新細明體"/>
                <a:ea typeface="新細明體"/>
              </a:rPr>
              <a:t>中小學正在推動外，更擴散到韓國、中國</a:t>
            </a:r>
            <a:endParaRPr lang="en-US" altLang="zh-TW" dirty="0" smtClean="0">
              <a:latin typeface="新細明體"/>
              <a:ea typeface="新細明體"/>
            </a:endParaRPr>
          </a:p>
          <a:p>
            <a:r>
              <a:rPr lang="zh-TW" altLang="en-US" dirty="0" smtClean="0">
                <a:latin typeface="新細明體"/>
                <a:ea typeface="新細明體"/>
              </a:rPr>
              <a:t>香港、新加坡、印尼等地區，並陸續改革</a:t>
            </a:r>
            <a:r>
              <a:rPr lang="zh-TW" altLang="en-US" dirty="0" smtClean="0">
                <a:latin typeface="新細明體"/>
                <a:ea typeface="新細明體"/>
              </a:rPr>
              <a:t>成功</a:t>
            </a:r>
            <a:endParaRPr lang="en-US" altLang="zh-TW" dirty="0" smtClean="0">
              <a:latin typeface="新細明體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36564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-531440"/>
            <a:ext cx="8712968" cy="2016224"/>
          </a:xfrm>
        </p:spPr>
        <p:txBody>
          <a:bodyPr/>
          <a:lstStyle/>
          <a:p>
            <a:r>
              <a:rPr lang="zh-TW" altLang="en-US" dirty="0" smtClean="0"/>
              <a:t>ㄇ字型教學革命</a:t>
            </a:r>
            <a:r>
              <a:rPr lang="en-US" altLang="zh-TW" dirty="0" smtClean="0"/>
              <a:t>~</a:t>
            </a:r>
            <a:r>
              <a:rPr lang="zh-TW" altLang="en-US" dirty="0" smtClean="0"/>
              <a:t>學習共同體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9144000" cy="5661248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>
                <a:solidFill>
                  <a:schemeClr val="tx1"/>
                </a:solidFill>
                <a:latin typeface="新細明體"/>
              </a:rPr>
              <a:t>真正的學習是</a:t>
            </a:r>
            <a:r>
              <a:rPr lang="en-US" altLang="zh-TW" dirty="0">
                <a:solidFill>
                  <a:schemeClr val="tx1"/>
                </a:solidFill>
                <a:latin typeface="新細明體"/>
              </a:rPr>
              <a:t>—</a:t>
            </a:r>
            <a:r>
              <a:rPr lang="zh-TW" altLang="en-US" dirty="0">
                <a:solidFill>
                  <a:schemeClr val="tx1"/>
                </a:solidFill>
                <a:latin typeface="新細明體"/>
              </a:rPr>
              <a:t>協同學習</a:t>
            </a:r>
            <a:r>
              <a:rPr lang="en-US" altLang="zh-TW" dirty="0">
                <a:solidFill>
                  <a:schemeClr val="tx1"/>
                </a:solidFill>
                <a:latin typeface="新細明體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新細明體"/>
              </a:rPr>
              <a:t>互學戶教</a:t>
            </a:r>
            <a:r>
              <a:rPr lang="en-US" altLang="zh-TW" dirty="0">
                <a:solidFill>
                  <a:schemeClr val="tx1"/>
                </a:solidFill>
                <a:latin typeface="新細明體"/>
              </a:rPr>
              <a:t>)</a:t>
            </a:r>
          </a:p>
          <a:p>
            <a:pPr algn="l"/>
            <a:r>
              <a:rPr lang="zh-TW" altLang="en-US" dirty="0">
                <a:solidFill>
                  <a:schemeClr val="tx1"/>
                </a:solidFill>
                <a:latin typeface="新細明體"/>
              </a:rPr>
              <a:t>讓孩子找回學習樂趣  讓老師找到成長動力</a:t>
            </a:r>
            <a:endParaRPr lang="en-US" altLang="zh-TW" dirty="0">
              <a:solidFill>
                <a:schemeClr val="tx1"/>
              </a:solidFill>
              <a:latin typeface="新細明體"/>
            </a:endParaRPr>
          </a:p>
          <a:p>
            <a:pPr algn="l"/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1.</a:t>
            </a:r>
            <a:r>
              <a:rPr lang="zh-TW" altLang="en-US" dirty="0" smtClean="0">
                <a:solidFill>
                  <a:schemeClr val="tx1"/>
                </a:solidFill>
              </a:rPr>
              <a:t>學習共同體的概念與目標。</a:t>
            </a: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2.</a:t>
            </a:r>
            <a:r>
              <a:rPr lang="zh-TW" altLang="en-US" dirty="0" smtClean="0">
                <a:solidFill>
                  <a:schemeClr val="tx1"/>
                </a:solidFill>
              </a:rPr>
              <a:t>備課如何進行。</a:t>
            </a:r>
          </a:p>
          <a:p>
            <a:pPr algn="l"/>
            <a:r>
              <a:rPr lang="en-US" altLang="zh-TW" dirty="0" smtClean="0">
                <a:solidFill>
                  <a:schemeClr val="tx1"/>
                </a:solidFill>
              </a:rPr>
              <a:t>3.</a:t>
            </a:r>
            <a:r>
              <a:rPr lang="zh-TW" altLang="en-US" dirty="0" smtClean="0">
                <a:solidFill>
                  <a:schemeClr val="tx1"/>
                </a:solidFill>
              </a:rPr>
              <a:t>觀課要觀</a:t>
            </a:r>
            <a:r>
              <a:rPr lang="zh-TW" altLang="en-US" dirty="0" smtClean="0">
                <a:solidFill>
                  <a:schemeClr val="tx1"/>
                </a:solidFill>
              </a:rPr>
              <a:t>什麼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l"/>
            <a:r>
              <a:rPr lang="en-US" altLang="zh-TW" dirty="0">
                <a:solidFill>
                  <a:schemeClr val="tx1"/>
                </a:solidFill>
              </a:rPr>
              <a:t>https://www.youtube.com/watch?v=wGki1SAd2nc</a:t>
            </a:r>
          </a:p>
          <a:p>
            <a:endParaRPr lang="en-US" altLang="zh-TW" sz="3600" dirty="0" smtClean="0">
              <a:solidFill>
                <a:schemeClr val="tx1"/>
              </a:solidFill>
            </a:endParaRPr>
          </a:p>
          <a:p>
            <a:endParaRPr lang="zh-TW" alt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1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共同點</a:t>
            </a: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35696" y="1124744"/>
            <a:ext cx="7308304" cy="5616624"/>
          </a:xfrm>
        </p:spPr>
        <p:txBody>
          <a:bodyPr>
            <a:normAutofit/>
          </a:bodyPr>
          <a:lstStyle/>
          <a:p>
            <a:pPr algn="l"/>
            <a:r>
              <a:rPr lang="en-US" altLang="zh-TW" sz="4400" dirty="0" smtClean="0">
                <a:solidFill>
                  <a:schemeClr val="tx1"/>
                </a:solidFill>
              </a:rPr>
              <a:t>1.</a:t>
            </a:r>
            <a:r>
              <a:rPr lang="zh-TW" altLang="en-US" sz="4400" dirty="0" smtClean="0">
                <a:solidFill>
                  <a:schemeClr val="tx1"/>
                </a:solidFill>
              </a:rPr>
              <a:t>好玩</a:t>
            </a:r>
            <a:endParaRPr lang="en-US" altLang="zh-TW" sz="4400" dirty="0">
              <a:solidFill>
                <a:schemeClr val="tx1"/>
              </a:solidFill>
            </a:endParaRPr>
          </a:p>
          <a:p>
            <a:pPr algn="l"/>
            <a:r>
              <a:rPr lang="en-US" altLang="zh-TW" sz="4400" dirty="0" smtClean="0">
                <a:solidFill>
                  <a:schemeClr val="tx1"/>
                </a:solidFill>
              </a:rPr>
              <a:t>2.</a:t>
            </a:r>
            <a:r>
              <a:rPr lang="zh-TW" altLang="en-US" sz="4400" dirty="0" smtClean="0">
                <a:solidFill>
                  <a:schemeClr val="tx1"/>
                </a:solidFill>
              </a:rPr>
              <a:t>好棒</a:t>
            </a:r>
            <a:endParaRPr lang="en-US" altLang="zh-TW" sz="4400" dirty="0">
              <a:solidFill>
                <a:schemeClr val="tx1"/>
              </a:solidFill>
            </a:endParaRPr>
          </a:p>
          <a:p>
            <a:pPr algn="l"/>
            <a:r>
              <a:rPr lang="en-US" altLang="zh-TW" sz="4400" dirty="0" smtClean="0">
                <a:solidFill>
                  <a:schemeClr val="tx1"/>
                </a:solidFill>
              </a:rPr>
              <a:t>3.</a:t>
            </a:r>
            <a:r>
              <a:rPr lang="zh-TW" altLang="en-US" sz="4400" dirty="0" smtClean="0">
                <a:solidFill>
                  <a:schemeClr val="tx1"/>
                </a:solidFill>
              </a:rPr>
              <a:t>好挑戰</a:t>
            </a:r>
            <a:endParaRPr lang="en-US" altLang="zh-TW" sz="4400" dirty="0">
              <a:solidFill>
                <a:schemeClr val="tx1"/>
              </a:solidFill>
            </a:endParaRPr>
          </a:p>
          <a:p>
            <a:pPr algn="l"/>
            <a:r>
              <a:rPr lang="en-US" altLang="zh-TW" sz="4400" dirty="0" smtClean="0">
                <a:solidFill>
                  <a:schemeClr val="tx1"/>
                </a:solidFill>
              </a:rPr>
              <a:t>4.</a:t>
            </a:r>
            <a:r>
              <a:rPr lang="zh-TW" altLang="en-US" sz="4400" dirty="0" smtClean="0">
                <a:solidFill>
                  <a:schemeClr val="tx1"/>
                </a:solidFill>
              </a:rPr>
              <a:t>好同伴</a:t>
            </a:r>
            <a:endParaRPr lang="zh-TW" alt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-315416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應用在藝文教學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-180528" y="1628800"/>
            <a:ext cx="9144000" cy="6408712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zh-TW" altLang="en-US" dirty="0" smtClean="0">
                <a:solidFill>
                  <a:schemeClr val="tx1"/>
                </a:solidFill>
              </a:rPr>
              <a:t>             </a:t>
            </a:r>
            <a:r>
              <a:rPr lang="zh-TW" altLang="zh-TW" dirty="0" smtClean="0">
                <a:solidFill>
                  <a:schemeClr val="tx1"/>
                </a:solidFill>
              </a:rPr>
              <a:t>美國</a:t>
            </a:r>
            <a:r>
              <a:rPr lang="zh-TW" altLang="zh-TW" dirty="0">
                <a:solidFill>
                  <a:schemeClr val="tx1"/>
                </a:solidFill>
              </a:rPr>
              <a:t>西北大學研究顯示</a:t>
            </a:r>
            <a:r>
              <a:rPr lang="zh-TW" altLang="zh-TW" dirty="0" smtClean="0">
                <a:solidFill>
                  <a:schemeClr val="tx1"/>
                </a:solidFill>
              </a:rPr>
              <a:t>，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en-US" dirty="0" smtClean="0">
                <a:solidFill>
                  <a:schemeClr val="tx1"/>
                </a:solidFill>
              </a:rPr>
              <a:t>        </a:t>
            </a:r>
            <a:r>
              <a:rPr lang="zh-TW" altLang="zh-TW" dirty="0" smtClean="0">
                <a:solidFill>
                  <a:schemeClr val="tx1"/>
                </a:solidFill>
              </a:rPr>
              <a:t>學</a:t>
            </a:r>
            <a:r>
              <a:rPr lang="zh-TW" altLang="zh-TW" dirty="0">
                <a:solidFill>
                  <a:schemeClr val="tx1"/>
                </a:solidFill>
              </a:rPr>
              <a:t>音樂還能改善說話</a:t>
            </a:r>
            <a:r>
              <a:rPr lang="zh-TW" altLang="zh-TW" dirty="0" smtClean="0">
                <a:solidFill>
                  <a:schemeClr val="tx1"/>
                </a:solidFill>
              </a:rPr>
              <a:t>、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zh-TW" altLang="zh-TW" dirty="0" smtClean="0">
                <a:solidFill>
                  <a:schemeClr val="tx1"/>
                </a:solidFill>
              </a:rPr>
              <a:t>增強</a:t>
            </a:r>
            <a:r>
              <a:rPr lang="zh-TW" altLang="zh-TW" dirty="0">
                <a:solidFill>
                  <a:schemeClr val="tx1"/>
                </a:solidFill>
              </a:rPr>
              <a:t>演說能力和外國語言的技巧</a:t>
            </a:r>
            <a:r>
              <a:rPr lang="zh-TW" altLang="zh-TW" dirty="0" smtClean="0">
                <a:solidFill>
                  <a:schemeClr val="tx1"/>
                </a:solidFill>
              </a:rPr>
              <a:t>。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TW" sz="2400" dirty="0">
                <a:solidFill>
                  <a:schemeClr val="tx1"/>
                </a:solidFill>
              </a:rPr>
              <a:t>http://news.cts.com.tw/cts/life/201007/201007220522888.html</a:t>
            </a:r>
            <a:endParaRPr lang="zh-TW" altLang="zh-TW" sz="240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29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2242</Words>
  <Application>Microsoft Office PowerPoint</Application>
  <PresentationFormat>如螢幕大小 (4:3)</PresentationFormat>
  <Paragraphs>236</Paragraphs>
  <Slides>49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Office 佈景主題</vt:lpstr>
      <vt:lpstr>PowerPoint 簡報</vt:lpstr>
      <vt:lpstr>老師的角色</vt:lpstr>
      <vt:lpstr>世界各地教改革命</vt:lpstr>
      <vt:lpstr>芬蘭教育世界第一</vt:lpstr>
      <vt:lpstr>芬蘭的音樂教育</vt:lpstr>
      <vt:lpstr>PowerPoint 簡報</vt:lpstr>
      <vt:lpstr>ㄇ字型教學革命~學習共同體</vt:lpstr>
      <vt:lpstr>共同點</vt:lpstr>
      <vt:lpstr>應用在藝文教學</vt:lpstr>
      <vt:lpstr>國小音樂教育的困境</vt:lpstr>
      <vt:lpstr>音樂欣賞</vt:lpstr>
      <vt:lpstr>音樂活動</vt:lpstr>
      <vt:lpstr>教歌流程</vt:lpstr>
      <vt:lpstr>MuseScore</vt:lpstr>
      <vt:lpstr>MuseScore</vt:lpstr>
      <vt:lpstr>PowerPoint 簡報</vt:lpstr>
      <vt:lpstr>2選擇「儲存檔案」，點選「儲存」。</vt:lpstr>
      <vt:lpstr>3開啟檔案總管，對著下載的檔案連續按兩下滑鼠左鍵，安裝MuseScore 1.3</vt:lpstr>
      <vt:lpstr>4點選「下一步」。</vt:lpstr>
      <vt:lpstr>5點選「我接受」</vt:lpstr>
      <vt:lpstr>6使用預設的安裝路徑，點選「下一步」</vt:lpstr>
      <vt:lpstr>7使用預設的資料夾名稱，點選「安裝」</vt:lpstr>
      <vt:lpstr>8安裝完畢，點選「完成」，安裝程式會在桌面建立捷徑，並自動開啟MuseScore 1.2。</vt:lpstr>
      <vt:lpstr>9開啟的MuseScore 1.3如下圖所示，會預先載入一首範例樂譜，點選「播放」按鈕，可以欣賞範例樂曲。</vt:lpstr>
      <vt:lpstr>10點選「開始」，連結到Community，可以匯入更多的樂曲</vt:lpstr>
      <vt:lpstr>11點選「要開啟的樂曲」</vt:lpstr>
      <vt:lpstr>12點選「播放按鈕」，可以欣賞載入的樂曲。</vt:lpstr>
      <vt:lpstr>13樂曲正在播放中，如下圖所示。</vt:lpstr>
      <vt:lpstr>14點選「說明\線上手冊」，可以開啟簡體中文的使用手冊</vt:lpstr>
      <vt:lpstr>15簡體中文的使用手冊，如下圖所示</vt:lpstr>
      <vt:lpstr>16點選「編輯\偏好設定」， 開啟設定的是視窗</vt:lpstr>
      <vt:lpstr>17偏好設定的視窗如下圖所示，你可以依照需要更改相關的設定。</vt:lpstr>
      <vt:lpstr>18關於MuseScore的使用教學詳見</vt:lpstr>
      <vt:lpstr>大哥不要跑</vt:lpstr>
      <vt:lpstr>PowerPoint 簡報</vt:lpstr>
      <vt:lpstr>PowerPoint 簡報</vt:lpstr>
      <vt:lpstr>PowerPoint 簡報</vt:lpstr>
      <vt:lpstr>帶團經驗交流 資料來源http://www.hceb.edu.tw/lkc/04-big%20small%20see/01big%20see/bs-001.htm</vt:lpstr>
      <vt:lpstr>組團準備條件</vt:lpstr>
      <vt:lpstr>組團準備條件</vt:lpstr>
      <vt:lpstr>組團準備條件</vt:lpstr>
      <vt:lpstr>教材的選擇及使用 </vt:lpstr>
      <vt:lpstr>有紀律的團隊組織</vt:lpstr>
      <vt:lpstr>養兵千日</vt:lpstr>
      <vt:lpstr>關於選曲</vt:lpstr>
      <vt:lpstr>指導的修養與帶團心理</vt:lpstr>
      <vt:lpstr>PART2合唱團 資料來源 :應用作曲軟體之合唱教學與傳統合唱教學的比較研究/蔡菊花</vt:lpstr>
      <vt:lpstr>PART2合唱團</vt:lpstr>
      <vt:lpstr>PART2合唱團</vt:lpstr>
    </vt:vector>
  </TitlesOfParts>
  <Company>Microsoft LCA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老師的角色</dc:title>
  <dc:creator>Windows User</dc:creator>
  <cp:lastModifiedBy>Windows User</cp:lastModifiedBy>
  <cp:revision>112</cp:revision>
  <dcterms:created xsi:type="dcterms:W3CDTF">2014-02-23T11:17:09Z</dcterms:created>
  <dcterms:modified xsi:type="dcterms:W3CDTF">2014-05-27T11:10:30Z</dcterms:modified>
</cp:coreProperties>
</file>