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75" r:id="rId6"/>
    <p:sldId id="276" r:id="rId7"/>
    <p:sldId id="264" r:id="rId8"/>
    <p:sldId id="262" r:id="rId9"/>
    <p:sldId id="263" r:id="rId10"/>
    <p:sldId id="265" r:id="rId11"/>
    <p:sldId id="266" r:id="rId12"/>
    <p:sldId id="268" r:id="rId13"/>
    <p:sldId id="269" r:id="rId14"/>
    <p:sldId id="267" r:id="rId15"/>
    <p:sldId id="270" r:id="rId16"/>
    <p:sldId id="273" r:id="rId17"/>
    <p:sldId id="277" r:id="rId18"/>
    <p:sldId id="274" r:id="rId19"/>
    <p:sldId id="259"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135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793331" y="2164082"/>
            <a:ext cx="5229225" cy="1744979"/>
          </a:xfrm>
        </p:spPr>
        <p:txBody>
          <a:bodyPr anchor="b"/>
          <a:lstStyle>
            <a:lvl1pPr algn="ctr">
              <a:defRPr sz="6000">
                <a:solidFill>
                  <a:schemeClr val="bg1"/>
                </a:solidFil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4300537" y="4588511"/>
            <a:ext cx="4214813" cy="704214"/>
          </a:xfrm>
        </p:spPr>
        <p:txBody>
          <a:bodyPr/>
          <a:lstStyle>
            <a:lvl1pPr marL="0" indent="0" algn="ctr">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5986463" y="5864861"/>
            <a:ext cx="2057400" cy="365125"/>
          </a:xfrm>
        </p:spPr>
        <p:txBody>
          <a:body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2613695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109693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108100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28650" y="159386"/>
            <a:ext cx="5486400" cy="922131"/>
          </a:xfrm>
        </p:spPr>
        <p:txBody>
          <a:bodyPr/>
          <a:lstStyle>
            <a:lvl1pPr>
              <a:defRPr baseline="0">
                <a:solidFill>
                  <a:schemeClr val="bg1"/>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1668652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85875" y="2205356"/>
            <a:ext cx="5172075" cy="1325563"/>
          </a:xfrm>
        </p:spPr>
        <p:txBody>
          <a:bodyPr/>
          <a:lstStyle>
            <a:lvl1pPr>
              <a:defRPr baseline="0">
                <a:solidFill>
                  <a:schemeClr val="bg1"/>
                </a:solidFill>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2875294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2052659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86581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207689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283681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42545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CE7710A-450F-4CC8-9B1B-8D654704B0D5}" type="datetimeFigureOut">
              <a:rPr lang="zh-TW" altLang="en-US" smtClean="0"/>
              <a:pPr/>
              <a:t>2018/9/17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31241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7710A-450F-4CC8-9B1B-8D654704B0D5}" type="datetimeFigureOut">
              <a:rPr lang="zh-TW" altLang="en-US" smtClean="0"/>
              <a:pPr/>
              <a:t>2018/9/17</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B6DFE-BD0F-4366-B703-0AB8B3914847}" type="slidenum">
              <a:rPr lang="zh-TW" altLang="en-US" smtClean="0"/>
              <a:pPr/>
              <a:t>‹#›</a:t>
            </a:fld>
            <a:endParaRPr lang="zh-TW" altLang="en-US"/>
          </a:p>
        </p:txBody>
      </p:sp>
    </p:spTree>
    <p:extLst>
      <p:ext uri="{BB962C8B-B14F-4D97-AF65-F5344CB8AC3E}">
        <p14:creationId xmlns:p14="http://schemas.microsoft.com/office/powerpoint/2010/main" val="3899142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22986;&#22986;&#30340;&#23432;&#35703;&#32773;/&#22992;&#22992;&#30340;&#23432;&#35703;&#32773;.pptx" TargetMode="External"/><Relationship Id="rId13" Type="http://schemas.openxmlformats.org/officeDocument/2006/relationships/hyperlink" Target="&#21488;&#21335;&#30435;&#29508;.doc" TargetMode="External"/><Relationship Id="rId3" Type="http://schemas.openxmlformats.org/officeDocument/2006/relationships/hyperlink" Target="2016&#19990;&#30028;&#20154;&#27402;&#26085;/2016&#19990;&#30028;&#20154;&#27402;&#26085;4-6&#24180;&#32026;&#25945;&#23416;&#31777;&#22577;.ppt" TargetMode="External"/><Relationship Id="rId7" Type="http://schemas.openxmlformats.org/officeDocument/2006/relationships/hyperlink" Target="&#20844;&#38283;&#25480;&#35506;&#36039;&#26009;/0603&#20844;&#38283;&#25480;&#35506;-&#36889;&#27171;&#20998;&#37197;&#20844;&#24179;&#21966;.pptx" TargetMode="External"/><Relationship Id="rId12" Type="http://schemas.openxmlformats.org/officeDocument/2006/relationships/hyperlink" Target="&#28459;&#30059;.pptx" TargetMode="External"/><Relationship Id="rId2" Type="http://schemas.openxmlformats.org/officeDocument/2006/relationships/hyperlink" Target="&#22810;&#20803;&#24615;&#21029;/&#22810;&#20803;&#24615;&#21029;&#30340;&#35469;&#21516;&#35506;&#31243;.pptx" TargetMode="External"/><Relationship Id="rId1" Type="http://schemas.openxmlformats.org/officeDocument/2006/relationships/slideLayout" Target="../slideLayouts/slideLayout2.xml"/><Relationship Id="rId6" Type="http://schemas.openxmlformats.org/officeDocument/2006/relationships/hyperlink" Target="&#28858;&#22320;&#29699;&#31278;&#19968;&#26869;&#27193;.pptx" TargetMode="External"/><Relationship Id="rId11" Type="http://schemas.openxmlformats.org/officeDocument/2006/relationships/hyperlink" Target="&#31038;&#26371;&#38936;&#22495;/&#27472;&#38525;&#25991;.pptx" TargetMode="External"/><Relationship Id="rId5" Type="http://schemas.openxmlformats.org/officeDocument/2006/relationships/hyperlink" Target="2016&#19990;&#30028;&#20154;&#27402;&#26085;/&#32879;&#21512;&#22283;&#20818;&#31461;&#20844;&#32004;.ppt" TargetMode="External"/><Relationship Id="rId10" Type="http://schemas.openxmlformats.org/officeDocument/2006/relationships/hyperlink" Target="&#35486;&#25991;&#38936;&#22495;/&#22825;&#28079;&#33509;&#27604;&#37168;.pptx" TargetMode="External"/><Relationship Id="rId4" Type="http://schemas.openxmlformats.org/officeDocument/2006/relationships/hyperlink" Target="2016&#19990;&#30028;&#20154;&#27402;&#26085;/&#22909;&#24515;&#30340;&#22283;&#29579;.pptx" TargetMode="External"/><Relationship Id="rId9" Type="http://schemas.openxmlformats.org/officeDocument/2006/relationships/hyperlink" Target="&#26178;&#20107;&#35696;&#38988;/102&#24180;3&#26376;&#26178;&#20107;&#35696;&#38988;&#12304;&#40635;&#35910;&#22283;&#23567;&#33674;&#24800;&#23159;&#12305;/&#20844;&#25237;&amp;&#26680;&#22235;.pp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33778;&#29246;&#26222;&#26031;.ppt" TargetMode="External"/><Relationship Id="rId5" Type="http://schemas.openxmlformats.org/officeDocument/2006/relationships/image" Target="../media/image8.png"/><Relationship Id="rId4" Type="http://schemas.openxmlformats.org/officeDocument/2006/relationships/hyperlink" Target="&#20320;&#24590;&#40636;&#30475;&#33258;&#24049;.fl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21507;&#19981;&#39165;&#30340;&#31461;&#24180;.flv" TargetMode="External"/><Relationship Id="rId3" Type="http://schemas.openxmlformats.org/officeDocument/2006/relationships/image" Target="../media/image10.png"/><Relationship Id="rId7" Type="http://schemas.openxmlformats.org/officeDocument/2006/relationships/hyperlink" Target="&#21854;&#24052;&#29238;&#35242;.pps"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21483;&#25105;&#31532;&#19968;&#21517;(Front%20of%20the%20Class).mp4" TargetMode="External"/><Relationship Id="rId5" Type="http://schemas.openxmlformats.org/officeDocument/2006/relationships/hyperlink" Target="&#20320;&#26368;&#37325;&#35201;&#30340;&#26481;&#35199;&#26159;&#20160;&#40636;&#65311;.pps" TargetMode="External"/><Relationship Id="rId4" Type="http://schemas.openxmlformats.org/officeDocument/2006/relationships/hyperlink" Target="&#26377;&#33394;&#20154;&#31278;.ppt" TargetMode="External"/><Relationship Id="rId9" Type="http://schemas.openxmlformats.org/officeDocument/2006/relationships/hyperlink" Target="&#29544;&#23621;&#32769;&#20154;.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a:latin typeface="標楷體" pitchFamily="65" charset="-120"/>
                <a:ea typeface="標楷體" pitchFamily="65" charset="-120"/>
              </a:rPr>
              <a:t>人權</a:t>
            </a:r>
            <a:r>
              <a:rPr lang="zh-TW" altLang="en-US" dirty="0" smtClean="0">
                <a:latin typeface="標楷體" pitchFamily="65" charset="-120"/>
                <a:ea typeface="標楷體" pitchFamily="65" charset="-120"/>
              </a:rPr>
              <a:t>教育</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sz="5300" dirty="0" smtClean="0">
                <a:latin typeface="標楷體" pitchFamily="65" charset="-120"/>
                <a:ea typeface="標楷體" pitchFamily="65" charset="-120"/>
              </a:rPr>
              <a:t>教學</a:t>
            </a:r>
            <a:r>
              <a:rPr lang="zh-TW" altLang="en-US" sz="5300" dirty="0">
                <a:latin typeface="標楷體" pitchFamily="65" charset="-120"/>
                <a:ea typeface="標楷體" pitchFamily="65" charset="-120"/>
              </a:rPr>
              <a:t>活動</a:t>
            </a:r>
            <a:r>
              <a:rPr lang="zh-TW" altLang="en-US" sz="5300" dirty="0" smtClean="0">
                <a:latin typeface="標楷體" pitchFamily="65" charset="-120"/>
                <a:ea typeface="標楷體" pitchFamily="65" charset="-120"/>
              </a:rPr>
              <a:t>設計分享</a:t>
            </a:r>
            <a:endParaRPr lang="zh-TW" altLang="en-US" sz="5300" dirty="0">
              <a:latin typeface="標楷體" pitchFamily="65" charset="-120"/>
              <a:ea typeface="標楷體" pitchFamily="65" charset="-120"/>
            </a:endParaRPr>
          </a:p>
        </p:txBody>
      </p:sp>
      <p:sp>
        <p:nvSpPr>
          <p:cNvPr id="3" name="副標題 2"/>
          <p:cNvSpPr>
            <a:spLocks noGrp="1"/>
          </p:cNvSpPr>
          <p:nvPr>
            <p:ph type="subTitle" idx="1"/>
          </p:nvPr>
        </p:nvSpPr>
        <p:spPr/>
        <p:txBody>
          <a:bodyPr>
            <a:normAutofit fontScale="92500" lnSpcReduction="20000"/>
          </a:bodyPr>
          <a:lstStyle/>
          <a:p>
            <a:r>
              <a:rPr lang="zh-TW" altLang="en-US" dirty="0">
                <a:latin typeface="標楷體" pitchFamily="65" charset="-120"/>
                <a:ea typeface="標楷體" pitchFamily="65" charset="-120"/>
              </a:rPr>
              <a:t>台南市麻豆國小</a:t>
            </a:r>
          </a:p>
          <a:p>
            <a:r>
              <a:rPr lang="zh-TW" altLang="en-US" dirty="0" smtClean="0">
                <a:latin typeface="標楷體" pitchFamily="65" charset="-120"/>
                <a:ea typeface="標楷體" pitchFamily="65" charset="-120"/>
              </a:rPr>
              <a:t>輔導員  </a:t>
            </a:r>
            <a:r>
              <a:rPr lang="zh-TW" altLang="en-US" dirty="0">
                <a:latin typeface="標楷體" pitchFamily="65" charset="-120"/>
                <a:ea typeface="標楷體" pitchFamily="65" charset="-120"/>
              </a:rPr>
              <a:t>莊惠婷</a:t>
            </a:r>
          </a:p>
          <a:p>
            <a:endParaRPr lang="zh-TW" altLang="en-US" dirty="0"/>
          </a:p>
        </p:txBody>
      </p:sp>
    </p:spTree>
    <p:extLst>
      <p:ext uri="{BB962C8B-B14F-4D97-AF65-F5344CB8AC3E}">
        <p14:creationId xmlns:p14="http://schemas.microsoft.com/office/powerpoint/2010/main" val="395145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158481"/>
            <a:ext cx="7886700" cy="35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347534" y="1553761"/>
            <a:ext cx="6785811" cy="2123658"/>
          </a:xfrm>
          <a:prstGeom prst="rect">
            <a:avLst/>
          </a:prstGeom>
        </p:spPr>
        <p:txBody>
          <a:bodyPr wrap="square">
            <a:spAutoFit/>
          </a:bodyPr>
          <a:lstStyle/>
          <a:p>
            <a:r>
              <a:rPr lang="zh-TW" altLang="en-US" sz="4400" dirty="0">
                <a:solidFill>
                  <a:schemeClr val="bg1"/>
                </a:solidFill>
                <a:latin typeface="標楷體" pitchFamily="65" charset="-120"/>
                <a:ea typeface="標楷體" pitchFamily="65" charset="-120"/>
              </a:rPr>
              <a:t>公民對人權的了解與表現正是國家素質與人民教育程度最重要的展現。</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56" y="3428206"/>
            <a:ext cx="2719387"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340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295400"/>
            <a:ext cx="1046797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8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511300"/>
            <a:ext cx="8418513"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2009274" y="2707105"/>
            <a:ext cx="5450305" cy="1754326"/>
          </a:xfrm>
          <a:prstGeom prst="rect">
            <a:avLst/>
          </a:prstGeom>
          <a:noFill/>
        </p:spPr>
        <p:txBody>
          <a:bodyPr wrap="square" rtlCol="0">
            <a:spAutoFit/>
          </a:bodyPr>
          <a:lstStyle/>
          <a:p>
            <a:r>
              <a:rPr lang="zh-TW" altLang="en-US" sz="5400" dirty="0" smtClean="0">
                <a:solidFill>
                  <a:schemeClr val="bg1"/>
                </a:solidFill>
                <a:latin typeface="標楷體" pitchFamily="65" charset="-120"/>
                <a:ea typeface="標楷體" pitchFamily="65" charset="-120"/>
              </a:rPr>
              <a:t>學習人權教育是孩子基本的權利</a:t>
            </a:r>
            <a:endParaRPr lang="zh-TW" altLang="en-US" sz="5400" dirty="0">
              <a:solidFill>
                <a:schemeClr val="bg1"/>
              </a:solidFill>
              <a:latin typeface="標楷體" pitchFamily="65" charset="-120"/>
              <a:ea typeface="標楷體" pitchFamily="65" charset="-12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11" y="3224463"/>
            <a:ext cx="2346158" cy="341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04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人權課程的漸進式</a:t>
            </a:r>
          </a:p>
        </p:txBody>
      </p:sp>
      <p:sp>
        <p:nvSpPr>
          <p:cNvPr id="4" name="矩形 3"/>
          <p:cNvSpPr/>
          <p:nvPr/>
        </p:nvSpPr>
        <p:spPr>
          <a:xfrm>
            <a:off x="2889700" y="1210997"/>
            <a:ext cx="2698175" cy="523220"/>
          </a:xfrm>
          <a:prstGeom prst="rect">
            <a:avLst/>
          </a:prstGeom>
        </p:spPr>
        <p:txBody>
          <a:bodyPr wrap="none">
            <a:spAutoFit/>
          </a:bodyPr>
          <a:lstStyle/>
          <a:p>
            <a:r>
              <a:rPr lang="zh-TW" altLang="en-US" sz="2800" dirty="0">
                <a:solidFill>
                  <a:schemeClr val="bg1"/>
                </a:solidFill>
                <a:latin typeface="標楷體" pitchFamily="65" charset="-120"/>
                <a:ea typeface="標楷體" pitchFamily="65" charset="-120"/>
              </a:rPr>
              <a:t>學生自身的尊重</a:t>
            </a:r>
          </a:p>
        </p:txBody>
      </p:sp>
      <p:sp>
        <p:nvSpPr>
          <p:cNvPr id="5" name="矩形 4"/>
          <p:cNvSpPr/>
          <p:nvPr/>
        </p:nvSpPr>
        <p:spPr>
          <a:xfrm>
            <a:off x="2889700" y="2317902"/>
            <a:ext cx="2698175" cy="523220"/>
          </a:xfrm>
          <a:prstGeom prst="rect">
            <a:avLst/>
          </a:prstGeom>
        </p:spPr>
        <p:txBody>
          <a:bodyPr wrap="none">
            <a:spAutoFit/>
          </a:bodyPr>
          <a:lstStyle/>
          <a:p>
            <a:r>
              <a:rPr lang="zh-TW" altLang="en-US" sz="2800" dirty="0">
                <a:solidFill>
                  <a:schemeClr val="bg1"/>
                </a:solidFill>
                <a:latin typeface="標楷體" pitchFamily="65" charset="-120"/>
                <a:ea typeface="標楷體" pitchFamily="65" charset="-120"/>
              </a:rPr>
              <a:t>周遭的人的尊重</a:t>
            </a:r>
          </a:p>
        </p:txBody>
      </p:sp>
      <p:sp>
        <p:nvSpPr>
          <p:cNvPr id="6" name="矩形 5"/>
          <p:cNvSpPr/>
          <p:nvPr/>
        </p:nvSpPr>
        <p:spPr>
          <a:xfrm>
            <a:off x="2889700" y="3424807"/>
            <a:ext cx="2698175" cy="954107"/>
          </a:xfrm>
          <a:prstGeom prst="rect">
            <a:avLst/>
          </a:prstGeom>
        </p:spPr>
        <p:txBody>
          <a:bodyPr wrap="none">
            <a:spAutoFit/>
          </a:bodyPr>
          <a:lstStyle/>
          <a:p>
            <a:r>
              <a:rPr lang="zh-TW" altLang="en-US" sz="2800" dirty="0">
                <a:solidFill>
                  <a:schemeClr val="bg1"/>
                </a:solidFill>
                <a:latin typeface="標楷體" pitchFamily="65" charset="-120"/>
                <a:ea typeface="標楷體" pitchFamily="65" charset="-120"/>
              </a:rPr>
              <a:t>更大的社會</a:t>
            </a:r>
            <a:r>
              <a:rPr lang="zh-TW" altLang="en-US" sz="2800" dirty="0" smtClean="0">
                <a:solidFill>
                  <a:schemeClr val="bg1"/>
                </a:solidFill>
                <a:latin typeface="標楷體" pitchFamily="65" charset="-120"/>
                <a:ea typeface="標楷體" pitchFamily="65" charset="-120"/>
              </a:rPr>
              <a:t>責任</a:t>
            </a:r>
            <a:endParaRPr lang="en-US" altLang="zh-TW" sz="2800" dirty="0" smtClean="0">
              <a:solidFill>
                <a:schemeClr val="bg1"/>
              </a:solidFill>
              <a:latin typeface="標楷體" pitchFamily="65" charset="-120"/>
              <a:ea typeface="標楷體" pitchFamily="65" charset="-120"/>
            </a:endParaRPr>
          </a:p>
          <a:p>
            <a:r>
              <a:rPr lang="zh-TW" altLang="en-US" sz="2800" dirty="0" smtClean="0">
                <a:solidFill>
                  <a:schemeClr val="bg1"/>
                </a:solidFill>
                <a:latin typeface="標楷體" pitchFamily="65" charset="-120"/>
                <a:ea typeface="標楷體" pitchFamily="65" charset="-120"/>
              </a:rPr>
              <a:t>和</a:t>
            </a:r>
            <a:r>
              <a:rPr lang="zh-TW" altLang="en-US" sz="2800" dirty="0">
                <a:solidFill>
                  <a:schemeClr val="bg1"/>
                </a:solidFill>
                <a:latin typeface="標楷體" pitchFamily="65" charset="-120"/>
                <a:ea typeface="標楷體" pitchFamily="65" charset="-120"/>
              </a:rPr>
              <a:t>公民權利</a:t>
            </a:r>
          </a:p>
        </p:txBody>
      </p:sp>
      <p:sp>
        <p:nvSpPr>
          <p:cNvPr id="7" name="矩形 6"/>
          <p:cNvSpPr/>
          <p:nvPr/>
        </p:nvSpPr>
        <p:spPr>
          <a:xfrm>
            <a:off x="3058388" y="4976882"/>
            <a:ext cx="2339102" cy="954107"/>
          </a:xfrm>
          <a:prstGeom prst="rect">
            <a:avLst/>
          </a:prstGeom>
        </p:spPr>
        <p:txBody>
          <a:bodyPr wrap="none">
            <a:spAutoFit/>
          </a:bodyPr>
          <a:lstStyle/>
          <a:p>
            <a:r>
              <a:rPr lang="zh-TW" altLang="en-US" sz="2800" dirty="0">
                <a:solidFill>
                  <a:schemeClr val="bg1"/>
                </a:solidFill>
                <a:latin typeface="標楷體" pitchFamily="65" charset="-120"/>
                <a:ea typeface="標楷體" pitchFamily="65" charset="-120"/>
              </a:rPr>
              <a:t>基本人權</a:t>
            </a:r>
            <a:r>
              <a:rPr lang="zh-TW" altLang="en-US" sz="2800" dirty="0" smtClean="0">
                <a:solidFill>
                  <a:schemeClr val="bg1"/>
                </a:solidFill>
                <a:latin typeface="標楷體" pitchFamily="65" charset="-120"/>
                <a:ea typeface="標楷體" pitchFamily="65" charset="-120"/>
              </a:rPr>
              <a:t>得到</a:t>
            </a:r>
            <a:endParaRPr lang="en-US" altLang="zh-TW" sz="2800" dirty="0" smtClean="0">
              <a:solidFill>
                <a:schemeClr val="bg1"/>
              </a:solidFill>
              <a:latin typeface="標楷體" pitchFamily="65" charset="-120"/>
              <a:ea typeface="標楷體" pitchFamily="65" charset="-120"/>
            </a:endParaRPr>
          </a:p>
          <a:p>
            <a:r>
              <a:rPr lang="zh-TW" altLang="en-US" sz="2800" dirty="0" smtClean="0">
                <a:solidFill>
                  <a:schemeClr val="bg1"/>
                </a:solidFill>
                <a:latin typeface="標楷體" pitchFamily="65" charset="-120"/>
                <a:ea typeface="標楷體" pitchFamily="65" charset="-120"/>
              </a:rPr>
              <a:t>普遍性</a:t>
            </a:r>
            <a:r>
              <a:rPr lang="zh-TW" altLang="en-US" sz="2800" dirty="0">
                <a:solidFill>
                  <a:schemeClr val="bg1"/>
                </a:solidFill>
                <a:latin typeface="標楷體" pitchFamily="65" charset="-120"/>
                <a:ea typeface="標楷體" pitchFamily="65" charset="-120"/>
              </a:rPr>
              <a:t>的認同</a:t>
            </a:r>
          </a:p>
        </p:txBody>
      </p:sp>
      <p:sp>
        <p:nvSpPr>
          <p:cNvPr id="8" name="向下箭號 7"/>
          <p:cNvSpPr/>
          <p:nvPr/>
        </p:nvSpPr>
        <p:spPr>
          <a:xfrm>
            <a:off x="4126832" y="1734217"/>
            <a:ext cx="276726" cy="583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sp>
        <p:nvSpPr>
          <p:cNvPr id="9" name="向下箭號 8"/>
          <p:cNvSpPr/>
          <p:nvPr/>
        </p:nvSpPr>
        <p:spPr>
          <a:xfrm>
            <a:off x="4126832" y="2841122"/>
            <a:ext cx="276725" cy="583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4126832" y="4470975"/>
            <a:ext cx="280397" cy="505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1397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itchFamily="65" charset="-120"/>
                <a:ea typeface="標楷體" pitchFamily="65" charset="-120"/>
              </a:rPr>
              <a:t>何謂人權教育？</a:t>
            </a:r>
          </a:p>
        </p:txBody>
      </p:sp>
      <p:sp>
        <p:nvSpPr>
          <p:cNvPr id="3" name="內容版面配置區 2"/>
          <p:cNvSpPr>
            <a:spLocks noGrp="1"/>
          </p:cNvSpPr>
          <p:nvPr>
            <p:ph idx="1"/>
          </p:nvPr>
        </p:nvSpPr>
        <p:spPr>
          <a:xfrm>
            <a:off x="628650" y="1825625"/>
            <a:ext cx="7886700" cy="1928228"/>
          </a:xfrm>
        </p:spPr>
        <p:txBody>
          <a:bodyPr>
            <a:normAutofit fontScale="92500" lnSpcReduction="10000"/>
          </a:bodyPr>
          <a:lstStyle/>
          <a:p>
            <a:r>
              <a:rPr lang="zh-TW" altLang="en-US" sz="3900" dirty="0">
                <a:latin typeface="標楷體" pitchFamily="65" charset="-120"/>
                <a:ea typeface="標楷體" pitchFamily="65" charset="-120"/>
              </a:rPr>
              <a:t>即是尊重與包容、自由與平等</a:t>
            </a:r>
            <a:r>
              <a:rPr lang="zh-TW" altLang="en-US" sz="3900" dirty="0" smtClean="0">
                <a:latin typeface="標楷體" pitchFamily="65" charset="-120"/>
                <a:ea typeface="標楷體" pitchFamily="65" charset="-120"/>
              </a:rPr>
              <a:t>、公平</a:t>
            </a:r>
            <a:r>
              <a:rPr lang="zh-TW" altLang="en-US" sz="3900" dirty="0">
                <a:latin typeface="標楷體" pitchFamily="65" charset="-120"/>
                <a:ea typeface="標楷體" pitchFamily="65" charset="-120"/>
              </a:rPr>
              <a:t>與正義等觀念的教導，進而促進個人權利與責任、社會責任、全球責任的理解與實踐。</a:t>
            </a:r>
            <a:r>
              <a:rPr lang="zh-TW" altLang="en-US" dirty="0"/>
              <a:t> </a:t>
            </a:r>
          </a:p>
          <a:p>
            <a:endParaRPr lang="zh-TW" altLang="en-US" dirty="0"/>
          </a:p>
        </p:txBody>
      </p:sp>
      <p:sp>
        <p:nvSpPr>
          <p:cNvPr id="4" name="文字方塊 3"/>
          <p:cNvSpPr txBox="1"/>
          <p:nvPr/>
        </p:nvSpPr>
        <p:spPr>
          <a:xfrm>
            <a:off x="806116" y="4235116"/>
            <a:ext cx="6677526" cy="2031325"/>
          </a:xfrm>
          <a:prstGeom prst="rect">
            <a:avLst/>
          </a:prstGeom>
          <a:noFill/>
        </p:spPr>
        <p:txBody>
          <a:bodyPr wrap="square" rtlCol="0">
            <a:spAutoFit/>
          </a:bodyPr>
          <a:lstStyle/>
          <a:p>
            <a:r>
              <a:rPr lang="zh-TW" altLang="en-US" sz="3600" dirty="0">
                <a:solidFill>
                  <a:schemeClr val="bg1"/>
                </a:solidFill>
                <a:latin typeface="Times New Roman" pitchFamily="18" charset="0"/>
                <a:ea typeface="標楷體" pitchFamily="65" charset="-120"/>
              </a:rPr>
              <a:t>重要信念：我有權利做這件事，不是我想要或需要，而是這是我的</a:t>
            </a:r>
            <a:r>
              <a:rPr lang="zh-TW" altLang="en-US" sz="3600" dirty="0">
                <a:solidFill>
                  <a:srgbClr val="FF00FF"/>
                </a:solidFill>
                <a:latin typeface="Times New Roman" pitchFamily="18" charset="0"/>
                <a:ea typeface="標楷體" pitchFamily="65" charset="-120"/>
              </a:rPr>
              <a:t>權利</a:t>
            </a:r>
            <a:r>
              <a:rPr lang="zh-TW" altLang="en-US" sz="3600" dirty="0">
                <a:solidFill>
                  <a:schemeClr val="bg1"/>
                </a:solidFill>
                <a:latin typeface="Times New Roman" pitchFamily="18" charset="0"/>
                <a:ea typeface="標楷體" pitchFamily="65" charset="-120"/>
              </a:rPr>
              <a:t>，相對的，也需</a:t>
            </a:r>
            <a:r>
              <a:rPr lang="zh-TW" altLang="en-US" sz="3600" dirty="0">
                <a:solidFill>
                  <a:srgbClr val="FF00FF"/>
                </a:solidFill>
                <a:latin typeface="Times New Roman" pitchFamily="18" charset="0"/>
                <a:ea typeface="標楷體" pitchFamily="65" charset="-120"/>
              </a:rPr>
              <a:t>學會負責</a:t>
            </a:r>
            <a:r>
              <a:rPr lang="zh-TW" altLang="en-US" sz="3600" dirty="0">
                <a:solidFill>
                  <a:schemeClr val="bg1"/>
                </a:solidFill>
                <a:latin typeface="Times New Roman" pitchFamily="18" charset="0"/>
                <a:ea typeface="標楷體" pitchFamily="65" charset="-120"/>
              </a:rPr>
              <a:t>。</a:t>
            </a:r>
          </a:p>
          <a:p>
            <a:endParaRPr lang="zh-TW" altLang="en-US" dirty="0"/>
          </a:p>
        </p:txBody>
      </p:sp>
    </p:spTree>
    <p:extLst>
      <p:ext uri="{BB962C8B-B14F-4D97-AF65-F5344CB8AC3E}">
        <p14:creationId xmlns:p14="http://schemas.microsoft.com/office/powerpoint/2010/main" val="239393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5400" dirty="0">
                <a:latin typeface="標楷體" pitchFamily="65" charset="-120"/>
                <a:ea typeface="標楷體" pitchFamily="65" charset="-120"/>
              </a:rPr>
              <a:t>當一個人享有權利的同時，也意謂著面對他人的</a:t>
            </a:r>
            <a:r>
              <a:rPr lang="zh-TW" altLang="en-US" sz="5400" dirty="0">
                <a:solidFill>
                  <a:srgbClr val="FF0000"/>
                </a:solidFill>
                <a:latin typeface="標楷體" pitchFamily="65" charset="-120"/>
                <a:ea typeface="標楷體" pitchFamily="65" charset="-120"/>
              </a:rPr>
              <a:t>責任</a:t>
            </a:r>
            <a:r>
              <a:rPr lang="zh-TW" altLang="en-US" sz="5400" dirty="0">
                <a:latin typeface="標楷體" pitchFamily="65" charset="-120"/>
                <a:ea typeface="標楷體" pitchFamily="65" charset="-120"/>
              </a:rPr>
              <a:t>、</a:t>
            </a:r>
            <a:r>
              <a:rPr lang="zh-TW" altLang="en-US" sz="5400" dirty="0">
                <a:solidFill>
                  <a:srgbClr val="FF0000"/>
                </a:solidFill>
                <a:latin typeface="標楷體" pitchFamily="65" charset="-120"/>
                <a:ea typeface="標楷體" pitchFamily="65" charset="-120"/>
              </a:rPr>
              <a:t>尊重</a:t>
            </a:r>
            <a:r>
              <a:rPr lang="zh-TW" altLang="en-US" sz="5400" dirty="0">
                <a:latin typeface="標楷體" pitchFamily="65" charset="-120"/>
                <a:ea typeface="標楷體" pitchFamily="65" charset="-120"/>
              </a:rPr>
              <a:t>、</a:t>
            </a:r>
            <a:r>
              <a:rPr lang="zh-TW" altLang="en-US" sz="5400" dirty="0">
                <a:solidFill>
                  <a:srgbClr val="FF0000"/>
                </a:solidFill>
                <a:latin typeface="標楷體" pitchFamily="65" charset="-120"/>
                <a:ea typeface="標楷體" pitchFamily="65" charset="-120"/>
              </a:rPr>
              <a:t>包容</a:t>
            </a:r>
            <a:r>
              <a:rPr lang="zh-TW" altLang="en-US" sz="5400" dirty="0" smtClean="0">
                <a:latin typeface="標楷體" pitchFamily="65" charset="-120"/>
                <a:ea typeface="標楷體" pitchFamily="65" charset="-120"/>
              </a:rPr>
              <a:t>與</a:t>
            </a:r>
            <a:r>
              <a:rPr lang="zh-TW" altLang="en-US" sz="5400" dirty="0" smtClean="0">
                <a:solidFill>
                  <a:srgbClr val="FF0000"/>
                </a:solidFill>
                <a:latin typeface="標楷體" pitchFamily="65" charset="-120"/>
                <a:ea typeface="標楷體" pitchFamily="65" charset="-120"/>
              </a:rPr>
              <a:t>關懷</a:t>
            </a:r>
            <a:r>
              <a:rPr lang="zh-TW" altLang="en-US" sz="5400" dirty="0">
                <a:latin typeface="標楷體" pitchFamily="65" charset="-120"/>
                <a:ea typeface="標楷體" pitchFamily="65" charset="-120"/>
              </a:rPr>
              <a:t>。</a:t>
            </a:r>
          </a:p>
          <a:p>
            <a:endParaRPr lang="zh-TW" altLang="en-US" dirty="0"/>
          </a:p>
        </p:txBody>
      </p:sp>
    </p:spTree>
    <p:extLst>
      <p:ext uri="{BB962C8B-B14F-4D97-AF65-F5344CB8AC3E}">
        <p14:creationId xmlns:p14="http://schemas.microsoft.com/office/powerpoint/2010/main" val="3757899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itchFamily="65" charset="-120"/>
                <a:ea typeface="標楷體" pitchFamily="65" charset="-120"/>
              </a:rPr>
              <a:t>人權教育教學策略參考</a:t>
            </a:r>
          </a:p>
        </p:txBody>
      </p:sp>
      <p:sp>
        <p:nvSpPr>
          <p:cNvPr id="3" name="內容版面配置區 2"/>
          <p:cNvSpPr>
            <a:spLocks noGrp="1"/>
          </p:cNvSpPr>
          <p:nvPr>
            <p:ph idx="1"/>
          </p:nvPr>
        </p:nvSpPr>
        <p:spPr>
          <a:xfrm>
            <a:off x="517359" y="1439580"/>
            <a:ext cx="8166434" cy="721894"/>
          </a:xfrm>
        </p:spPr>
        <p:txBody>
          <a:bodyPr/>
          <a:lstStyle/>
          <a:p>
            <a:pPr marL="0" indent="0">
              <a:buNone/>
            </a:pPr>
            <a:r>
              <a:rPr lang="zh-TW" altLang="en-US" sz="1000"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以</a:t>
            </a:r>
            <a:r>
              <a:rPr lang="zh-TW" altLang="en-US" dirty="0">
                <a:latin typeface="標楷體" pitchFamily="65" charset="-120"/>
                <a:ea typeface="標楷體" pitchFamily="65" charset="-120"/>
              </a:rPr>
              <a:t>問題為導向</a:t>
            </a:r>
            <a:r>
              <a:rPr lang="en-US" altLang="zh-TW" dirty="0">
                <a:latin typeface="標楷體" pitchFamily="65" charset="-120"/>
                <a:ea typeface="標楷體" pitchFamily="65" charset="-120"/>
              </a:rPr>
              <a:t>〈ex:</a:t>
            </a:r>
            <a:r>
              <a:rPr lang="zh-TW" altLang="en-US" dirty="0">
                <a:latin typeface="標楷體" pitchFamily="65" charset="-120"/>
                <a:ea typeface="標楷體" pitchFamily="65" charset="-120"/>
              </a:rPr>
              <a:t>男生為何不能玩洋娃娃？</a:t>
            </a:r>
            <a:r>
              <a:rPr lang="en-US" altLang="zh-TW" dirty="0">
                <a:latin typeface="標楷體" pitchFamily="65" charset="-120"/>
                <a:ea typeface="標楷體" pitchFamily="65" charset="-120"/>
              </a:rPr>
              <a:t>〉</a:t>
            </a:r>
          </a:p>
        </p:txBody>
      </p:sp>
      <p:sp>
        <p:nvSpPr>
          <p:cNvPr id="4" name="文字方塊 3"/>
          <p:cNvSpPr txBox="1"/>
          <p:nvPr/>
        </p:nvSpPr>
        <p:spPr>
          <a:xfrm>
            <a:off x="517359" y="2161474"/>
            <a:ext cx="8313821" cy="954107"/>
          </a:xfrm>
          <a:prstGeom prst="rect">
            <a:avLst/>
          </a:prstGeom>
          <a:noFill/>
        </p:spPr>
        <p:txBody>
          <a:bodyPr wrap="square" rtlCol="0">
            <a:spAutoFit/>
          </a:bodyPr>
          <a:lstStyle/>
          <a:p>
            <a:r>
              <a:rPr lang="zh-TW" altLang="en-US" sz="1000" dirty="0" smtClean="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提供</a:t>
            </a:r>
            <a:r>
              <a:rPr lang="zh-TW" altLang="en-US" sz="2800" dirty="0">
                <a:solidFill>
                  <a:schemeClr val="bg1"/>
                </a:solidFill>
                <a:latin typeface="標楷體" pitchFamily="65" charset="-120"/>
                <a:ea typeface="標楷體" pitchFamily="65" charset="-120"/>
              </a:rPr>
              <a:t>不同的觀點探討議題</a:t>
            </a:r>
            <a:r>
              <a:rPr lang="en-US" altLang="zh-TW" sz="2800" dirty="0">
                <a:solidFill>
                  <a:schemeClr val="bg1"/>
                </a:solidFill>
                <a:latin typeface="標楷體" pitchFamily="65" charset="-120"/>
                <a:ea typeface="標楷體" pitchFamily="65" charset="-120"/>
              </a:rPr>
              <a:t>〈ex:</a:t>
            </a:r>
            <a:r>
              <a:rPr lang="zh-TW" altLang="en-US" sz="2800" dirty="0">
                <a:solidFill>
                  <a:schemeClr val="bg1"/>
                </a:solidFill>
                <a:latin typeface="標楷體" pitchFamily="65" charset="-120"/>
                <a:ea typeface="標楷體" pitchFamily="65" charset="-120"/>
              </a:rPr>
              <a:t>種族、性別</a:t>
            </a:r>
            <a:r>
              <a:rPr lang="zh-TW" altLang="en-US" sz="2800" dirty="0" smtClean="0">
                <a:solidFill>
                  <a:schemeClr val="bg1"/>
                </a:solidFill>
                <a:latin typeface="標楷體" pitchFamily="65" charset="-120"/>
                <a:ea typeface="標楷體" pitchFamily="65" charset="-120"/>
              </a:rPr>
              <a:t>、</a:t>
            </a:r>
            <a:endParaRPr lang="en-US" altLang="zh-TW" sz="2800" dirty="0" smtClean="0">
              <a:solidFill>
                <a:schemeClr val="bg1"/>
              </a:solidFill>
              <a:latin typeface="標楷體" pitchFamily="65" charset="-120"/>
              <a:ea typeface="標楷體" pitchFamily="65" charset="-120"/>
            </a:endParaRPr>
          </a:p>
          <a:p>
            <a:r>
              <a:rPr lang="zh-TW" altLang="en-US" sz="2800" dirty="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社會</a:t>
            </a:r>
            <a:r>
              <a:rPr lang="zh-TW" altLang="en-US" sz="2800" dirty="0">
                <a:solidFill>
                  <a:schemeClr val="bg1"/>
                </a:solidFill>
                <a:latin typeface="標楷體" pitchFamily="65" charset="-120"/>
                <a:ea typeface="標楷體" pitchFamily="65" charset="-120"/>
              </a:rPr>
              <a:t>階層</a:t>
            </a:r>
            <a:r>
              <a:rPr lang="en-US" altLang="zh-TW" sz="2800" dirty="0">
                <a:solidFill>
                  <a:schemeClr val="bg1"/>
                </a:solidFill>
                <a:latin typeface="標楷體" pitchFamily="65" charset="-120"/>
                <a:ea typeface="標楷體" pitchFamily="65" charset="-120"/>
              </a:rPr>
              <a:t>〉</a:t>
            </a:r>
          </a:p>
        </p:txBody>
      </p:sp>
      <p:sp>
        <p:nvSpPr>
          <p:cNvPr id="5" name="文字方塊 4"/>
          <p:cNvSpPr txBox="1"/>
          <p:nvPr/>
        </p:nvSpPr>
        <p:spPr>
          <a:xfrm>
            <a:off x="517359" y="3489158"/>
            <a:ext cx="6003757" cy="523220"/>
          </a:xfrm>
          <a:prstGeom prst="rect">
            <a:avLst/>
          </a:prstGeom>
          <a:noFill/>
        </p:spPr>
        <p:txBody>
          <a:bodyPr wrap="square" rtlCol="0">
            <a:spAutoFit/>
          </a:bodyPr>
          <a:lstStyle/>
          <a:p>
            <a:r>
              <a:rPr lang="zh-TW" altLang="en-US" sz="1000" dirty="0" smtClean="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強調</a:t>
            </a:r>
            <a:r>
              <a:rPr lang="zh-TW" altLang="en-US" sz="2800" dirty="0">
                <a:solidFill>
                  <a:schemeClr val="bg1"/>
                </a:solidFill>
                <a:latin typeface="標楷體" pitchFamily="65" charset="-120"/>
                <a:ea typeface="標楷體" pitchFamily="65" charset="-120"/>
              </a:rPr>
              <a:t>深度學習及社會行動</a:t>
            </a:r>
          </a:p>
        </p:txBody>
      </p:sp>
      <p:sp>
        <p:nvSpPr>
          <p:cNvPr id="8" name="文字方塊 7"/>
          <p:cNvSpPr txBox="1"/>
          <p:nvPr/>
        </p:nvSpPr>
        <p:spPr>
          <a:xfrm>
            <a:off x="493296" y="4331368"/>
            <a:ext cx="4896853" cy="523220"/>
          </a:xfrm>
          <a:prstGeom prst="rect">
            <a:avLst/>
          </a:prstGeom>
          <a:noFill/>
        </p:spPr>
        <p:txBody>
          <a:bodyPr wrap="square" rtlCol="0">
            <a:spAutoFit/>
          </a:bodyPr>
          <a:lstStyle/>
          <a:p>
            <a:r>
              <a:rPr lang="zh-TW" altLang="en-US" sz="1000" dirty="0" smtClean="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提供</a:t>
            </a:r>
            <a:r>
              <a:rPr lang="zh-TW" altLang="en-US" sz="2800" dirty="0">
                <a:solidFill>
                  <a:schemeClr val="bg1"/>
                </a:solidFill>
                <a:latin typeface="標楷體" pitchFamily="65" charset="-120"/>
                <a:ea typeface="標楷體" pitchFamily="65" charset="-120"/>
              </a:rPr>
              <a:t>衝突情境挑戰既有價值</a:t>
            </a:r>
          </a:p>
        </p:txBody>
      </p:sp>
      <p:sp>
        <p:nvSpPr>
          <p:cNvPr id="9" name="文字方塊 8"/>
          <p:cNvSpPr txBox="1"/>
          <p:nvPr/>
        </p:nvSpPr>
        <p:spPr>
          <a:xfrm>
            <a:off x="565484" y="5233737"/>
            <a:ext cx="4668253" cy="523220"/>
          </a:xfrm>
          <a:prstGeom prst="rect">
            <a:avLst/>
          </a:prstGeom>
          <a:noFill/>
        </p:spPr>
        <p:txBody>
          <a:bodyPr wrap="square" rtlCol="0">
            <a:spAutoFit/>
          </a:bodyPr>
          <a:lstStyle/>
          <a:p>
            <a:r>
              <a:rPr lang="zh-TW" altLang="en-US" sz="1000" dirty="0" smtClean="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適時</a:t>
            </a:r>
            <a:r>
              <a:rPr lang="zh-TW" altLang="en-US" sz="2800" dirty="0">
                <a:solidFill>
                  <a:schemeClr val="bg1"/>
                </a:solidFill>
                <a:latin typeface="標楷體" pitchFamily="65" charset="-120"/>
                <a:ea typeface="標楷體" pitchFamily="65" charset="-120"/>
              </a:rPr>
              <a:t>隨機教學</a:t>
            </a:r>
          </a:p>
        </p:txBody>
      </p:sp>
      <p:sp>
        <p:nvSpPr>
          <p:cNvPr id="10" name="矩形 9"/>
          <p:cNvSpPr/>
          <p:nvPr/>
        </p:nvSpPr>
        <p:spPr>
          <a:xfrm>
            <a:off x="565484" y="5951440"/>
            <a:ext cx="4326826" cy="523220"/>
          </a:xfrm>
          <a:prstGeom prst="rect">
            <a:avLst/>
          </a:prstGeom>
        </p:spPr>
        <p:txBody>
          <a:bodyPr wrap="none">
            <a:spAutoFit/>
          </a:bodyPr>
          <a:lstStyle/>
          <a:p>
            <a:r>
              <a:rPr lang="zh-TW" altLang="en-US" sz="1000" dirty="0" smtClean="0">
                <a:solidFill>
                  <a:schemeClr val="bg1"/>
                </a:solidFill>
                <a:latin typeface="標楷體" pitchFamily="65" charset="-120"/>
                <a:ea typeface="標楷體" pitchFamily="65" charset="-120"/>
              </a:rPr>
              <a:t>● </a:t>
            </a:r>
            <a:r>
              <a:rPr lang="zh-TW" altLang="en-US" sz="2800" dirty="0" smtClean="0">
                <a:solidFill>
                  <a:schemeClr val="bg1"/>
                </a:solidFill>
                <a:latin typeface="標楷體" pitchFamily="65" charset="-120"/>
                <a:ea typeface="標楷體" pitchFamily="65" charset="-120"/>
              </a:rPr>
              <a:t>營造</a:t>
            </a:r>
            <a:r>
              <a:rPr lang="zh-TW" altLang="en-US" sz="2800" dirty="0">
                <a:solidFill>
                  <a:schemeClr val="bg1"/>
                </a:solidFill>
                <a:latin typeface="標楷體" pitchFamily="65" charset="-120"/>
                <a:ea typeface="標楷體" pitchFamily="65" charset="-120"/>
              </a:rPr>
              <a:t>尊重開放的教室環境</a:t>
            </a:r>
          </a:p>
        </p:txBody>
      </p:sp>
      <p:sp>
        <p:nvSpPr>
          <p:cNvPr id="6" name="文字方塊 5"/>
          <p:cNvSpPr txBox="1"/>
          <p:nvPr/>
        </p:nvSpPr>
        <p:spPr>
          <a:xfrm>
            <a:off x="3236495" y="2887579"/>
            <a:ext cx="1437774" cy="369332"/>
          </a:xfrm>
          <a:prstGeom prst="rect">
            <a:avLst/>
          </a:prstGeom>
          <a:noFill/>
        </p:spPr>
        <p:txBody>
          <a:bodyPr wrap="square" rtlCol="0">
            <a:spAutoFit/>
          </a:bodyPr>
          <a:lstStyle/>
          <a:p>
            <a:r>
              <a:rPr lang="zh-TW" altLang="en-US" dirty="0" smtClean="0">
                <a:solidFill>
                  <a:schemeClr val="bg1"/>
                </a:solidFill>
                <a:hlinkClick r:id="rId2" action="ppaction://hlinkpres?slideindex=1&amp;slidetitle="/>
              </a:rPr>
              <a:t>●</a:t>
            </a:r>
            <a:r>
              <a:rPr lang="zh-TW" altLang="en-US" dirty="0" smtClean="0">
                <a:solidFill>
                  <a:schemeClr val="bg1"/>
                </a:solidFill>
              </a:rPr>
              <a:t>多元性別</a:t>
            </a:r>
            <a:endParaRPr lang="zh-TW" altLang="en-US" dirty="0">
              <a:solidFill>
                <a:schemeClr val="bg1"/>
              </a:solidFill>
            </a:endParaRPr>
          </a:p>
        </p:txBody>
      </p:sp>
      <p:sp>
        <p:nvSpPr>
          <p:cNvPr id="7" name="文字方塊 6"/>
          <p:cNvSpPr txBox="1"/>
          <p:nvPr/>
        </p:nvSpPr>
        <p:spPr>
          <a:xfrm>
            <a:off x="5245767" y="2887579"/>
            <a:ext cx="3124509" cy="615553"/>
          </a:xfrm>
          <a:prstGeom prst="rect">
            <a:avLst/>
          </a:prstGeom>
          <a:noFill/>
        </p:spPr>
        <p:txBody>
          <a:bodyPr wrap="square" rtlCol="0">
            <a:spAutoFit/>
          </a:bodyPr>
          <a:lstStyle/>
          <a:p>
            <a:r>
              <a:rPr lang="zh-TW" altLang="en-US" dirty="0" smtClean="0">
                <a:solidFill>
                  <a:schemeClr val="bg1"/>
                </a:solidFill>
                <a:hlinkClick r:id="rId3" action="ppaction://hlinkpres?slideindex=1&amp;slidetitle="/>
              </a:rPr>
              <a:t>●</a:t>
            </a:r>
            <a:r>
              <a:rPr lang="en-US" altLang="zh-TW" dirty="0" smtClean="0">
                <a:solidFill>
                  <a:schemeClr val="bg1"/>
                </a:solidFill>
              </a:rPr>
              <a:t>2016</a:t>
            </a:r>
            <a:r>
              <a:rPr lang="zh-TW" altLang="en-US" dirty="0" smtClean="0">
                <a:solidFill>
                  <a:schemeClr val="bg1"/>
                </a:solidFill>
              </a:rPr>
              <a:t>世界人權</a:t>
            </a:r>
            <a:r>
              <a:rPr lang="zh-TW" altLang="en-US" dirty="0" smtClean="0">
                <a:solidFill>
                  <a:schemeClr val="bg1"/>
                </a:solidFill>
                <a:hlinkClick r:id="rId4" action="ppaction://hlinkpres?slideindex=1&amp;slidetitle="/>
              </a:rPr>
              <a:t>日</a:t>
            </a:r>
            <a:r>
              <a:rPr lang="zh-TW" altLang="en-US" sz="1600" dirty="0" smtClean="0">
                <a:solidFill>
                  <a:schemeClr val="bg1"/>
                </a:solidFill>
              </a:rPr>
              <a:t>（聯合國兒童公</a:t>
            </a:r>
            <a:r>
              <a:rPr lang="zh-TW" altLang="en-US" sz="1600" dirty="0" smtClean="0">
                <a:solidFill>
                  <a:schemeClr val="bg1"/>
                </a:solidFill>
                <a:hlinkClick r:id="rId5" action="ppaction://hlinkpres?slideindex=1&amp;slidetitle="/>
              </a:rPr>
              <a:t>約</a:t>
            </a:r>
            <a:r>
              <a:rPr lang="zh-TW" altLang="en-US" sz="1600" dirty="0" smtClean="0">
                <a:solidFill>
                  <a:schemeClr val="bg1"/>
                </a:solidFill>
              </a:rPr>
              <a:t>）</a:t>
            </a:r>
            <a:endParaRPr lang="zh-TW" altLang="en-US" sz="1600" dirty="0">
              <a:solidFill>
                <a:schemeClr val="bg1"/>
              </a:solidFill>
            </a:endParaRPr>
          </a:p>
        </p:txBody>
      </p:sp>
      <p:sp>
        <p:nvSpPr>
          <p:cNvPr id="11" name="文字方塊 10"/>
          <p:cNvSpPr txBox="1"/>
          <p:nvPr/>
        </p:nvSpPr>
        <p:spPr>
          <a:xfrm>
            <a:off x="5378115" y="3489158"/>
            <a:ext cx="2201779" cy="369332"/>
          </a:xfrm>
          <a:prstGeom prst="rect">
            <a:avLst/>
          </a:prstGeom>
          <a:noFill/>
        </p:spPr>
        <p:txBody>
          <a:bodyPr wrap="square" rtlCol="0">
            <a:spAutoFit/>
          </a:bodyPr>
          <a:lstStyle/>
          <a:p>
            <a:r>
              <a:rPr lang="zh-TW" altLang="en-US" dirty="0" smtClean="0">
                <a:solidFill>
                  <a:schemeClr val="bg1"/>
                </a:solidFill>
                <a:hlinkClick r:id="rId6" action="ppaction://hlinkpres?slideindex=1&amp;slidetitle="/>
              </a:rPr>
              <a:t>●</a:t>
            </a:r>
            <a:r>
              <a:rPr lang="zh-TW" altLang="en-US" dirty="0" smtClean="0">
                <a:solidFill>
                  <a:schemeClr val="bg1"/>
                </a:solidFill>
              </a:rPr>
              <a:t>為地球種一棵樹</a:t>
            </a:r>
            <a:endParaRPr lang="zh-TW" altLang="en-US" dirty="0">
              <a:solidFill>
                <a:schemeClr val="bg1"/>
              </a:solidFill>
            </a:endParaRPr>
          </a:p>
        </p:txBody>
      </p:sp>
      <p:sp>
        <p:nvSpPr>
          <p:cNvPr id="12" name="文字方塊 11"/>
          <p:cNvSpPr txBox="1"/>
          <p:nvPr/>
        </p:nvSpPr>
        <p:spPr>
          <a:xfrm>
            <a:off x="5570620" y="3962036"/>
            <a:ext cx="2237875" cy="369332"/>
          </a:xfrm>
          <a:prstGeom prst="rect">
            <a:avLst/>
          </a:prstGeom>
          <a:noFill/>
        </p:spPr>
        <p:txBody>
          <a:bodyPr wrap="square" rtlCol="0">
            <a:spAutoFit/>
          </a:bodyPr>
          <a:lstStyle/>
          <a:p>
            <a:r>
              <a:rPr lang="zh-TW" altLang="en-US" dirty="0" smtClean="0">
                <a:solidFill>
                  <a:schemeClr val="bg1"/>
                </a:solidFill>
                <a:hlinkClick r:id="rId7" action="ppaction://hlinkpres?slideindex=1&amp;slidetitle="/>
              </a:rPr>
              <a:t>●</a:t>
            </a:r>
            <a:r>
              <a:rPr lang="zh-TW" altLang="en-US" dirty="0" smtClean="0">
                <a:solidFill>
                  <a:schemeClr val="bg1"/>
                </a:solidFill>
              </a:rPr>
              <a:t>這樣分配公平嗎？</a:t>
            </a:r>
            <a:endParaRPr lang="zh-TW" altLang="en-US" dirty="0">
              <a:solidFill>
                <a:schemeClr val="bg1"/>
              </a:solidFill>
            </a:endParaRPr>
          </a:p>
        </p:txBody>
      </p:sp>
      <p:sp>
        <p:nvSpPr>
          <p:cNvPr id="13" name="文字方塊 12"/>
          <p:cNvSpPr txBox="1"/>
          <p:nvPr/>
        </p:nvSpPr>
        <p:spPr>
          <a:xfrm>
            <a:off x="5486400" y="4485256"/>
            <a:ext cx="2069432" cy="369332"/>
          </a:xfrm>
          <a:prstGeom prst="rect">
            <a:avLst/>
          </a:prstGeom>
          <a:noFill/>
        </p:spPr>
        <p:txBody>
          <a:bodyPr wrap="square" rtlCol="0">
            <a:spAutoFit/>
          </a:bodyPr>
          <a:lstStyle/>
          <a:p>
            <a:r>
              <a:rPr lang="zh-TW" altLang="en-US" dirty="0" smtClean="0">
                <a:solidFill>
                  <a:schemeClr val="bg1"/>
                </a:solidFill>
                <a:hlinkClick r:id="rId8" action="ppaction://hlinkpres?slideindex=1&amp;slidetitle="/>
              </a:rPr>
              <a:t>●</a:t>
            </a:r>
            <a:r>
              <a:rPr lang="zh-TW" altLang="en-US" dirty="0" smtClean="0">
                <a:solidFill>
                  <a:schemeClr val="bg1"/>
                </a:solidFill>
              </a:rPr>
              <a:t>姐姐的守護者</a:t>
            </a:r>
            <a:endParaRPr lang="zh-TW" altLang="en-US" dirty="0">
              <a:solidFill>
                <a:schemeClr val="bg1"/>
              </a:solidFill>
            </a:endParaRPr>
          </a:p>
        </p:txBody>
      </p:sp>
      <p:sp>
        <p:nvSpPr>
          <p:cNvPr id="14" name="文字方塊 13"/>
          <p:cNvSpPr txBox="1"/>
          <p:nvPr/>
        </p:nvSpPr>
        <p:spPr>
          <a:xfrm>
            <a:off x="7579894" y="4499249"/>
            <a:ext cx="1876927" cy="369332"/>
          </a:xfrm>
          <a:prstGeom prst="rect">
            <a:avLst/>
          </a:prstGeom>
          <a:noFill/>
        </p:spPr>
        <p:txBody>
          <a:bodyPr wrap="square" rtlCol="0">
            <a:spAutoFit/>
          </a:bodyPr>
          <a:lstStyle/>
          <a:p>
            <a:r>
              <a:rPr lang="zh-TW" altLang="en-US" dirty="0" smtClean="0">
                <a:solidFill>
                  <a:schemeClr val="bg1"/>
                </a:solidFill>
                <a:hlinkClick r:id="rId9" action="ppaction://hlinkpres?slideindex=1&amp;slidetitle="/>
              </a:rPr>
              <a:t>●</a:t>
            </a:r>
            <a:r>
              <a:rPr lang="zh-TW" altLang="en-US" dirty="0" smtClean="0">
                <a:solidFill>
                  <a:schemeClr val="bg1"/>
                </a:solidFill>
              </a:rPr>
              <a:t>公投</a:t>
            </a:r>
            <a:r>
              <a:rPr lang="en-US" altLang="zh-TW" dirty="0" smtClean="0">
                <a:solidFill>
                  <a:schemeClr val="bg1"/>
                </a:solidFill>
              </a:rPr>
              <a:t>&amp;</a:t>
            </a:r>
            <a:r>
              <a:rPr lang="zh-TW" altLang="en-US" dirty="0" smtClean="0">
                <a:solidFill>
                  <a:schemeClr val="bg1"/>
                </a:solidFill>
              </a:rPr>
              <a:t>核四</a:t>
            </a:r>
            <a:endParaRPr lang="zh-TW" altLang="en-US" dirty="0">
              <a:solidFill>
                <a:schemeClr val="bg1"/>
              </a:solidFill>
            </a:endParaRPr>
          </a:p>
        </p:txBody>
      </p:sp>
      <p:sp>
        <p:nvSpPr>
          <p:cNvPr id="15" name="文字方塊 14"/>
          <p:cNvSpPr txBox="1"/>
          <p:nvPr/>
        </p:nvSpPr>
        <p:spPr>
          <a:xfrm>
            <a:off x="5378115" y="5043499"/>
            <a:ext cx="1997242" cy="369332"/>
          </a:xfrm>
          <a:prstGeom prst="rect">
            <a:avLst/>
          </a:prstGeom>
          <a:noFill/>
        </p:spPr>
        <p:txBody>
          <a:bodyPr wrap="square" rtlCol="0">
            <a:spAutoFit/>
          </a:bodyPr>
          <a:lstStyle/>
          <a:p>
            <a:r>
              <a:rPr lang="zh-TW" altLang="en-US" dirty="0" smtClean="0">
                <a:solidFill>
                  <a:schemeClr val="bg1"/>
                </a:solidFill>
                <a:hlinkClick r:id="rId10" action="ppaction://hlinkpres?slideindex=1&amp;slidetitle="/>
              </a:rPr>
              <a:t>●</a:t>
            </a:r>
            <a:r>
              <a:rPr lang="zh-TW" altLang="en-US" dirty="0" smtClean="0">
                <a:solidFill>
                  <a:schemeClr val="bg1"/>
                </a:solidFill>
              </a:rPr>
              <a:t>語文領域融入</a:t>
            </a:r>
            <a:endParaRPr lang="zh-TW" altLang="en-US" dirty="0">
              <a:solidFill>
                <a:schemeClr val="bg1"/>
              </a:solidFill>
            </a:endParaRPr>
          </a:p>
        </p:txBody>
      </p:sp>
      <p:sp>
        <p:nvSpPr>
          <p:cNvPr id="16" name="文字方塊 15"/>
          <p:cNvSpPr txBox="1"/>
          <p:nvPr/>
        </p:nvSpPr>
        <p:spPr>
          <a:xfrm>
            <a:off x="7375357" y="5031741"/>
            <a:ext cx="1925054" cy="369332"/>
          </a:xfrm>
          <a:prstGeom prst="rect">
            <a:avLst/>
          </a:prstGeom>
          <a:noFill/>
        </p:spPr>
        <p:txBody>
          <a:bodyPr wrap="square" rtlCol="0">
            <a:spAutoFit/>
          </a:bodyPr>
          <a:lstStyle/>
          <a:p>
            <a:r>
              <a:rPr lang="zh-TW" altLang="en-US" dirty="0" smtClean="0">
                <a:solidFill>
                  <a:schemeClr val="bg1"/>
                </a:solidFill>
                <a:hlinkClick r:id="rId11" action="ppaction://hlinkpres?slideindex=1&amp;slidetitle="/>
              </a:rPr>
              <a:t>●</a:t>
            </a:r>
            <a:r>
              <a:rPr lang="zh-TW" altLang="en-US" dirty="0" smtClean="0">
                <a:solidFill>
                  <a:schemeClr val="bg1"/>
                </a:solidFill>
              </a:rPr>
              <a:t>社會領域融入</a:t>
            </a:r>
            <a:endParaRPr lang="zh-TW" altLang="en-US" dirty="0">
              <a:solidFill>
                <a:schemeClr val="bg1"/>
              </a:solidFill>
            </a:endParaRPr>
          </a:p>
        </p:txBody>
      </p:sp>
      <p:sp>
        <p:nvSpPr>
          <p:cNvPr id="17" name="文字方塊 16"/>
          <p:cNvSpPr txBox="1"/>
          <p:nvPr/>
        </p:nvSpPr>
        <p:spPr>
          <a:xfrm>
            <a:off x="5245767" y="5547155"/>
            <a:ext cx="2869533" cy="369332"/>
          </a:xfrm>
          <a:prstGeom prst="rect">
            <a:avLst/>
          </a:prstGeom>
          <a:noFill/>
        </p:spPr>
        <p:txBody>
          <a:bodyPr wrap="square" rtlCol="0">
            <a:spAutoFit/>
          </a:bodyPr>
          <a:lstStyle/>
          <a:p>
            <a:r>
              <a:rPr lang="zh-TW" altLang="en-US" dirty="0" smtClean="0">
                <a:solidFill>
                  <a:srgbClr val="7030A0"/>
                </a:solidFill>
                <a:hlinkClick r:id="rId12" action="ppaction://hlinkpres?slideindex=1&amp;slidetitle="/>
              </a:rPr>
              <a:t>●</a:t>
            </a:r>
            <a:r>
              <a:rPr lang="zh-TW" altLang="en-US" dirty="0" smtClean="0">
                <a:solidFill>
                  <a:schemeClr val="bg1"/>
                </a:solidFill>
              </a:rPr>
              <a:t>人權漫畫在教學的應用</a:t>
            </a:r>
            <a:endParaRPr lang="zh-TW" altLang="en-US" dirty="0">
              <a:solidFill>
                <a:schemeClr val="bg1"/>
              </a:solidFill>
            </a:endParaRPr>
          </a:p>
        </p:txBody>
      </p:sp>
      <p:sp>
        <p:nvSpPr>
          <p:cNvPr id="18" name="文字方塊 17"/>
          <p:cNvSpPr txBox="1"/>
          <p:nvPr/>
        </p:nvSpPr>
        <p:spPr>
          <a:xfrm>
            <a:off x="5635869" y="6057900"/>
            <a:ext cx="1944025" cy="369332"/>
          </a:xfrm>
          <a:prstGeom prst="rect">
            <a:avLst/>
          </a:prstGeom>
          <a:noFill/>
        </p:spPr>
        <p:txBody>
          <a:bodyPr wrap="square" rtlCol="0">
            <a:spAutoFit/>
          </a:bodyPr>
          <a:lstStyle/>
          <a:p>
            <a:r>
              <a:rPr lang="zh-TW" altLang="en-US" dirty="0" smtClean="0">
                <a:solidFill>
                  <a:srgbClr val="7030A0"/>
                </a:solidFill>
                <a:hlinkClick r:id="rId13" action="ppaction://hlinkfile"/>
              </a:rPr>
              <a:t>●</a:t>
            </a:r>
            <a:r>
              <a:rPr lang="zh-TW" altLang="en-US" dirty="0" smtClean="0">
                <a:solidFill>
                  <a:schemeClr val="bg1"/>
                </a:solidFill>
              </a:rPr>
              <a:t>人權景點</a:t>
            </a:r>
            <a:endParaRPr lang="zh-TW" altLang="en-US" dirty="0">
              <a:solidFill>
                <a:schemeClr val="bg1"/>
              </a:solidFill>
            </a:endParaRPr>
          </a:p>
        </p:txBody>
      </p:sp>
    </p:spTree>
    <p:extLst>
      <p:ext uri="{BB962C8B-B14F-4D97-AF65-F5344CB8AC3E}">
        <p14:creationId xmlns:p14="http://schemas.microsoft.com/office/powerpoint/2010/main" val="36790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ppt_x"/>
                                          </p:val>
                                        </p:tav>
                                        <p:tav tm="100000">
                                          <p:val>
                                            <p:strVal val="#ppt_x"/>
                                          </p:val>
                                        </p:tav>
                                      </p:tavLst>
                                    </p:anim>
                                    <p:anim calcmode="lin" valueType="num">
                                      <p:cBhvr additive="base">
                                        <p:cTn id="7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P spid="9" grpId="0"/>
      <p:bldP spid="10" grpId="0"/>
      <p:bldP spid="6" grpId="0"/>
      <p:bldP spid="7"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70338" y="465992"/>
            <a:ext cx="9073661" cy="6312877"/>
          </a:xfrm>
          <a:prstGeom prst="rect">
            <a:avLst/>
          </a:prstGeom>
        </p:spPr>
      </p:pic>
    </p:spTree>
    <p:extLst>
      <p:ext uri="{BB962C8B-B14F-4D97-AF65-F5344CB8AC3E}">
        <p14:creationId xmlns:p14="http://schemas.microsoft.com/office/powerpoint/2010/main" val="4021929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a:latin typeface="標楷體" pitchFamily="65" charset="-120"/>
                <a:ea typeface="標楷體" pitchFamily="65" charset="-120"/>
              </a:rPr>
              <a:t>結   語</a:t>
            </a:r>
          </a:p>
        </p:txBody>
      </p:sp>
      <p:sp>
        <p:nvSpPr>
          <p:cNvPr id="3" name="內容版面配置區 2"/>
          <p:cNvSpPr>
            <a:spLocks noGrp="1"/>
          </p:cNvSpPr>
          <p:nvPr>
            <p:ph idx="1"/>
          </p:nvPr>
        </p:nvSpPr>
        <p:spPr>
          <a:xfrm>
            <a:off x="628650" y="1825624"/>
            <a:ext cx="7886700" cy="1651501"/>
          </a:xfrm>
        </p:spPr>
        <p:txBody>
          <a:bodyPr>
            <a:normAutofit/>
          </a:bodyPr>
          <a:lstStyle/>
          <a:p>
            <a:r>
              <a:rPr lang="zh-TW" altLang="en-US" sz="3600" dirty="0">
                <a:latin typeface="標楷體" pitchFamily="65" charset="-120"/>
                <a:ea typeface="標楷體" pitchFamily="65" charset="-120"/>
              </a:rPr>
              <a:t>我們每個人都是自己教學生涯的投手，每一天，你都可以自己決定要投什麼球。</a:t>
            </a:r>
          </a:p>
          <a:p>
            <a:endParaRPr lang="zh-TW" altLang="en-US" dirty="0"/>
          </a:p>
        </p:txBody>
      </p:sp>
      <p:sp>
        <p:nvSpPr>
          <p:cNvPr id="5" name="Rectangle 4"/>
          <p:cNvSpPr>
            <a:spLocks noChangeArrowheads="1"/>
          </p:cNvSpPr>
          <p:nvPr/>
        </p:nvSpPr>
        <p:spPr bwMode="auto">
          <a:xfrm>
            <a:off x="577516" y="3573463"/>
            <a:ext cx="80629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Char char="•"/>
            </a:pPr>
            <a:r>
              <a:rPr lang="zh-TW" altLang="en-US" sz="3600" dirty="0">
                <a:solidFill>
                  <a:schemeClr val="bg1"/>
                </a:solidFill>
                <a:latin typeface="標楷體" pitchFamily="65" charset="-120"/>
                <a:ea typeface="標楷體" pitchFamily="65" charset="-120"/>
              </a:rPr>
              <a:t>想要改變自己或學生，都必須抱著長期抗戰的準備。</a:t>
            </a:r>
          </a:p>
        </p:txBody>
      </p:sp>
      <p:sp>
        <p:nvSpPr>
          <p:cNvPr id="6" name="Rectangle 5"/>
          <p:cNvSpPr>
            <a:spLocks noChangeArrowheads="1"/>
          </p:cNvSpPr>
          <p:nvPr/>
        </p:nvSpPr>
        <p:spPr bwMode="auto">
          <a:xfrm>
            <a:off x="234616" y="4868863"/>
            <a:ext cx="8748712"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spcBef>
                <a:spcPct val="20000"/>
              </a:spcBef>
              <a:buFontTx/>
              <a:buChar char="•"/>
            </a:pPr>
            <a:r>
              <a:rPr lang="zh-TW" altLang="en-US" sz="3600" dirty="0">
                <a:solidFill>
                  <a:schemeClr val="bg1"/>
                </a:solidFill>
                <a:ea typeface="標楷體" pitchFamily="65" charset="-120"/>
              </a:rPr>
              <a:t>從小處著手，努力付出，長遠下來，我們將為孩子做了最好的示範。</a:t>
            </a:r>
          </a:p>
        </p:txBody>
      </p:sp>
    </p:spTree>
    <p:extLst>
      <p:ext uri="{BB962C8B-B14F-4D97-AF65-F5344CB8AC3E}">
        <p14:creationId xmlns:p14="http://schemas.microsoft.com/office/powerpoint/2010/main" val="32855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5854" y="3933826"/>
            <a:ext cx="4248651" cy="1011154"/>
          </a:xfrm>
        </p:spPr>
        <p:txBody>
          <a:bodyPr>
            <a:normAutofit/>
          </a:bodyPr>
          <a:lstStyle/>
          <a:p>
            <a:r>
              <a:rPr lang="zh-TW" altLang="en-US" sz="3600" dirty="0" smtClean="0">
                <a:latin typeface="標楷體" pitchFamily="65" charset="-120"/>
                <a:ea typeface="標楷體" pitchFamily="65" charset="-120"/>
              </a:rPr>
              <a:t>感謝各位的聆聽</a:t>
            </a:r>
            <a:endParaRPr lang="zh-TW" altLang="en-US" sz="3600" dirty="0">
              <a:latin typeface="標楷體" pitchFamily="65" charset="-120"/>
              <a:ea typeface="標楷體" pitchFamily="65" charset="-120"/>
            </a:endParaRPr>
          </a:p>
        </p:txBody>
      </p:sp>
      <p:sp>
        <p:nvSpPr>
          <p:cNvPr id="3" name="Rectangle 2"/>
          <p:cNvSpPr>
            <a:spLocks noChangeArrowheads="1"/>
          </p:cNvSpPr>
          <p:nvPr/>
        </p:nvSpPr>
        <p:spPr bwMode="auto">
          <a:xfrm>
            <a:off x="372979" y="1732548"/>
            <a:ext cx="667050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kumimoji="1" lang="zh-TW" altLang="en-US" sz="3200" b="1" dirty="0">
                <a:solidFill>
                  <a:srgbClr val="FF00FF"/>
                </a:solidFill>
                <a:latin typeface="標楷體" pitchFamily="65" charset="-120"/>
                <a:ea typeface="標楷體" pitchFamily="65" charset="-120"/>
              </a:rPr>
              <a:t>人權必須是一項造就的事實，</a:t>
            </a:r>
          </a:p>
          <a:p>
            <a:pPr eaLnBrk="1" hangingPunct="1"/>
            <a:r>
              <a:rPr kumimoji="1" lang="zh-TW" altLang="en-US" sz="3200" b="1" dirty="0">
                <a:solidFill>
                  <a:srgbClr val="FF00FF"/>
                </a:solidFill>
                <a:latin typeface="標楷體" pitchFamily="65" charset="-120"/>
                <a:ea typeface="標楷體" pitchFamily="65" charset="-120"/>
              </a:rPr>
              <a:t>  而不是理想主義者的夢想。</a:t>
            </a:r>
          </a:p>
          <a:p>
            <a:pPr eaLnBrk="1" hangingPunct="1"/>
            <a:r>
              <a:rPr kumimoji="1" lang="zh-TW" altLang="en-US" sz="3200" b="1" dirty="0">
                <a:solidFill>
                  <a:srgbClr val="FF00FF"/>
                </a:solidFill>
                <a:latin typeface="標楷體" pitchFamily="65" charset="-120"/>
                <a:ea typeface="標楷體" pitchFamily="65" charset="-120"/>
              </a:rPr>
              <a:t>                     </a:t>
            </a:r>
          </a:p>
          <a:p>
            <a:pPr eaLnBrk="1" hangingPunct="1"/>
            <a:r>
              <a:rPr kumimoji="1" lang="zh-TW" altLang="en-US" sz="3200" b="1" dirty="0">
                <a:solidFill>
                  <a:srgbClr val="FF00FF"/>
                </a:solidFill>
                <a:latin typeface="標楷體" pitchFamily="65" charset="-120"/>
                <a:ea typeface="標楷體" pitchFamily="65" charset="-120"/>
              </a:rPr>
              <a:t>                </a:t>
            </a:r>
            <a:r>
              <a:rPr kumimoji="1" lang="en-US" altLang="zh-TW" sz="3200" b="1" dirty="0">
                <a:solidFill>
                  <a:srgbClr val="FF00FF"/>
                </a:solidFill>
                <a:latin typeface="標楷體" pitchFamily="65" charset="-120"/>
                <a:ea typeface="標楷體" pitchFamily="65" charset="-120"/>
              </a:rPr>
              <a:t>~</a:t>
            </a:r>
            <a:r>
              <a:rPr kumimoji="1" lang="zh-TW" altLang="en-US" sz="3200" b="1" dirty="0">
                <a:solidFill>
                  <a:srgbClr val="FF00FF"/>
                </a:solidFill>
                <a:latin typeface="標楷體" pitchFamily="65" charset="-120"/>
                <a:ea typeface="標楷體" pitchFamily="65" charset="-120"/>
              </a:rPr>
              <a:t>羅恩  賀伯特</a:t>
            </a:r>
          </a:p>
        </p:txBody>
      </p:sp>
    </p:spTree>
    <p:extLst>
      <p:ext uri="{BB962C8B-B14F-4D97-AF65-F5344CB8AC3E}">
        <p14:creationId xmlns:p14="http://schemas.microsoft.com/office/powerpoint/2010/main" val="13467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b="1" dirty="0">
                <a:latin typeface="標楷體" pitchFamily="65" charset="-120"/>
                <a:ea typeface="標楷體" pitchFamily="65" charset="-120"/>
              </a:rPr>
              <a:t>講綱大要</a:t>
            </a:r>
          </a:p>
        </p:txBody>
      </p:sp>
      <p:sp>
        <p:nvSpPr>
          <p:cNvPr id="3" name="內容版面配置區 2"/>
          <p:cNvSpPr>
            <a:spLocks noGrp="1"/>
          </p:cNvSpPr>
          <p:nvPr>
            <p:ph idx="1"/>
          </p:nvPr>
        </p:nvSpPr>
        <p:spPr/>
        <p:txBody>
          <a:bodyPr/>
          <a:lstStyle/>
          <a:p>
            <a:pPr marL="533400" indent="-533400"/>
            <a:r>
              <a:rPr lang="zh-TW" altLang="en-US" sz="3600" dirty="0">
                <a:ea typeface="標楷體" pitchFamily="65" charset="-120"/>
              </a:rPr>
              <a:t>前言</a:t>
            </a:r>
          </a:p>
          <a:p>
            <a:pPr marL="533400" indent="-533400"/>
            <a:r>
              <a:rPr lang="zh-TW" altLang="en-US" sz="3600" dirty="0">
                <a:ea typeface="標楷體" pitchFamily="65" charset="-120"/>
              </a:rPr>
              <a:t>人權教育的必要性</a:t>
            </a:r>
          </a:p>
          <a:p>
            <a:pPr marL="533400" indent="-533400"/>
            <a:r>
              <a:rPr lang="zh-TW" altLang="en-US" sz="3600" dirty="0">
                <a:ea typeface="標楷體" pitchFamily="65" charset="-120"/>
              </a:rPr>
              <a:t>人權教育要教什麼？如何教</a:t>
            </a:r>
            <a:r>
              <a:rPr lang="zh-TW" altLang="en-US" sz="3600" dirty="0" smtClean="0">
                <a:ea typeface="標楷體" pitchFamily="65" charset="-120"/>
              </a:rPr>
              <a:t>？</a:t>
            </a:r>
            <a:endParaRPr lang="en-US" altLang="zh-TW" sz="3600" dirty="0" smtClean="0">
              <a:ea typeface="標楷體" pitchFamily="65" charset="-120"/>
            </a:endParaRPr>
          </a:p>
          <a:p>
            <a:pPr marL="0" indent="0">
              <a:buNone/>
            </a:pPr>
            <a:r>
              <a:rPr lang="en-US" altLang="zh-TW" sz="3600" dirty="0">
                <a:ea typeface="標楷體" pitchFamily="65" charset="-120"/>
              </a:rPr>
              <a:t> </a:t>
            </a:r>
            <a:r>
              <a:rPr lang="en-US" altLang="zh-TW" sz="3600" dirty="0" smtClean="0">
                <a:ea typeface="標楷體" pitchFamily="65" charset="-120"/>
              </a:rPr>
              <a:t>     </a:t>
            </a:r>
            <a:r>
              <a:rPr lang="zh-TW" altLang="en-US" sz="3600" dirty="0" smtClean="0">
                <a:ea typeface="標楷體" pitchFamily="65" charset="-120"/>
              </a:rPr>
              <a:t>如何</a:t>
            </a:r>
            <a:r>
              <a:rPr lang="zh-TW" altLang="en-US" sz="3600" dirty="0">
                <a:ea typeface="標楷體" pitchFamily="65" charset="-120"/>
              </a:rPr>
              <a:t>融入？</a:t>
            </a:r>
          </a:p>
          <a:p>
            <a:pPr marL="533400" indent="-533400"/>
            <a:r>
              <a:rPr lang="zh-TW" altLang="en-US" sz="3600" dirty="0">
                <a:ea typeface="標楷體" pitchFamily="65" charset="-120"/>
              </a:rPr>
              <a:t>教學活動分享</a:t>
            </a:r>
          </a:p>
          <a:p>
            <a:pPr marL="533400" indent="-533400"/>
            <a:r>
              <a:rPr lang="zh-TW" altLang="en-US" sz="3600" dirty="0">
                <a:ea typeface="標楷體" pitchFamily="65" charset="-120"/>
              </a:rPr>
              <a:t>結語</a:t>
            </a:r>
          </a:p>
          <a:p>
            <a:endParaRPr lang="zh-TW" altLang="en-US" dirty="0"/>
          </a:p>
        </p:txBody>
      </p:sp>
    </p:spTree>
    <p:extLst>
      <p:ext uri="{BB962C8B-B14F-4D97-AF65-F5344CB8AC3E}">
        <p14:creationId xmlns:p14="http://schemas.microsoft.com/office/powerpoint/2010/main" val="3478024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zh-TW" altLang="en-US" sz="4800" dirty="0" smtClean="0">
                <a:latin typeface="標楷體" pitchFamily="65" charset="-120"/>
                <a:ea typeface="標楷體" pitchFamily="65" charset="-120"/>
              </a:rPr>
              <a:t>   如果</a:t>
            </a:r>
            <a:r>
              <a:rPr lang="zh-TW" altLang="en-US" sz="4800" dirty="0">
                <a:latin typeface="標楷體" pitchFamily="65" charset="-120"/>
                <a:ea typeface="標楷體" pitchFamily="65" charset="-120"/>
              </a:rPr>
              <a:t>，人權不為人知，</a:t>
            </a:r>
          </a:p>
          <a:p>
            <a:pPr marL="0" indent="0">
              <a:buNone/>
            </a:pPr>
            <a:r>
              <a:rPr lang="zh-TW" altLang="en-US" sz="4800" dirty="0" smtClean="0">
                <a:latin typeface="標楷體" pitchFamily="65" charset="-120"/>
                <a:ea typeface="標楷體" pitchFamily="65" charset="-120"/>
              </a:rPr>
              <a:t>   我們</a:t>
            </a:r>
            <a:r>
              <a:rPr lang="zh-TW" altLang="en-US" sz="4800" dirty="0">
                <a:latin typeface="標楷體" pitchFamily="65" charset="-120"/>
                <a:ea typeface="標楷體" pitchFamily="65" charset="-120"/>
              </a:rPr>
              <a:t>就不可能保衛人權；</a:t>
            </a:r>
          </a:p>
          <a:p>
            <a:pPr marL="0" indent="0">
              <a:buNone/>
            </a:pPr>
            <a:r>
              <a:rPr lang="zh-TW" altLang="en-US" sz="4800" dirty="0" smtClean="0">
                <a:latin typeface="標楷體" pitchFamily="65" charset="-120"/>
                <a:ea typeface="標楷體" pitchFamily="65" charset="-120"/>
              </a:rPr>
              <a:t>   而且</a:t>
            </a:r>
            <a:r>
              <a:rPr lang="zh-TW" altLang="en-US" sz="4800" dirty="0">
                <a:latin typeface="標楷體" pitchFamily="65" charset="-120"/>
                <a:ea typeface="標楷體" pitchFamily="65" charset="-120"/>
              </a:rPr>
              <a:t>，除非教導人權，</a:t>
            </a:r>
          </a:p>
          <a:p>
            <a:pPr marL="0" indent="0">
              <a:buNone/>
            </a:pPr>
            <a:r>
              <a:rPr lang="zh-TW" altLang="en-US" sz="4800" dirty="0" smtClean="0">
                <a:latin typeface="標楷體" pitchFamily="65" charset="-120"/>
                <a:ea typeface="標楷體" pitchFamily="65" charset="-120"/>
              </a:rPr>
              <a:t>   否則</a:t>
            </a:r>
            <a:r>
              <a:rPr lang="zh-TW" altLang="en-US" sz="4800" dirty="0">
                <a:latin typeface="標楷體" pitchFamily="65" charset="-120"/>
                <a:ea typeface="標楷體" pitchFamily="65" charset="-120"/>
              </a:rPr>
              <a:t>人權不可能為人知。</a:t>
            </a:r>
          </a:p>
          <a:p>
            <a:r>
              <a:rPr lang="zh-TW" altLang="en-US" dirty="0"/>
              <a:t>                       </a:t>
            </a:r>
          </a:p>
          <a:p>
            <a:r>
              <a:rPr lang="zh-TW" altLang="en-US" dirty="0"/>
              <a:t>              </a:t>
            </a:r>
            <a:r>
              <a:rPr lang="zh-TW" altLang="en-US" dirty="0" smtClean="0"/>
              <a:t>                                    ～</a:t>
            </a:r>
            <a:r>
              <a:rPr lang="en-US" altLang="zh-TW" dirty="0" err="1"/>
              <a:t>Seck</a:t>
            </a:r>
            <a:r>
              <a:rPr lang="en-US" altLang="zh-TW" dirty="0"/>
              <a:t> M.</a:t>
            </a:r>
            <a:r>
              <a:rPr lang="zh-TW" altLang="en-US" dirty="0"/>
              <a:t>（</a:t>
            </a:r>
            <a:r>
              <a:rPr lang="en-US" altLang="zh-TW" dirty="0"/>
              <a:t>1990</a:t>
            </a:r>
            <a:r>
              <a:rPr lang="zh-TW" altLang="en-US" dirty="0"/>
              <a:t>）</a:t>
            </a:r>
          </a:p>
        </p:txBody>
      </p:sp>
    </p:spTree>
    <p:extLst>
      <p:ext uri="{BB962C8B-B14F-4D97-AF65-F5344CB8AC3E}">
        <p14:creationId xmlns:p14="http://schemas.microsoft.com/office/powerpoint/2010/main" val="289058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4000" dirty="0">
                <a:latin typeface="標楷體" pitchFamily="65" charset="-120"/>
                <a:ea typeface="標楷體" pitchFamily="65" charset="-120"/>
              </a:rPr>
              <a:t>人權教育是希望老師從小灌輸學生尊重別人的概念。</a:t>
            </a:r>
          </a:p>
          <a:p>
            <a:r>
              <a:rPr lang="zh-TW" altLang="en-US" sz="4000" dirty="0">
                <a:latin typeface="標楷體" pitchFamily="65" charset="-120"/>
                <a:ea typeface="標楷體" pitchFamily="65" charset="-120"/>
              </a:rPr>
              <a:t>唯有知道自己有哪些權利，才會知道別人也擁有那些權利。</a:t>
            </a:r>
          </a:p>
          <a:p>
            <a:r>
              <a:rPr lang="zh-TW" altLang="en-US" sz="4000" dirty="0">
                <a:latin typeface="標楷體" pitchFamily="65" charset="-120"/>
                <a:ea typeface="標楷體" pitchFamily="65" charset="-120"/>
              </a:rPr>
              <a:t>人權教育不是唱高調的教育。</a:t>
            </a:r>
          </a:p>
          <a:p>
            <a:endParaRPr lang="zh-TW" altLang="en-US" dirty="0"/>
          </a:p>
        </p:txBody>
      </p:sp>
    </p:spTree>
    <p:extLst>
      <p:ext uri="{BB962C8B-B14F-4D97-AF65-F5344CB8AC3E}">
        <p14:creationId xmlns:p14="http://schemas.microsoft.com/office/powerpoint/2010/main" val="3114622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latin typeface="標楷體" panose="03000509000000000000" pitchFamily="65" charset="-120"/>
                <a:ea typeface="標楷體" panose="03000509000000000000" pitchFamily="65" charset="-120"/>
              </a:rPr>
              <a:t>想一</a:t>
            </a:r>
            <a:r>
              <a:rPr lang="zh-TW" altLang="en-US" sz="6000" dirty="0">
                <a:latin typeface="標楷體" panose="03000509000000000000" pitchFamily="65" charset="-120"/>
                <a:ea typeface="標楷體" panose="03000509000000000000" pitchFamily="65" charset="-120"/>
              </a:rPr>
              <a:t>想</a:t>
            </a:r>
          </a:p>
        </p:txBody>
      </p:sp>
      <p:sp>
        <p:nvSpPr>
          <p:cNvPr id="3" name="內容版面配置區 2"/>
          <p:cNvSpPr>
            <a:spLocks noGrp="1"/>
          </p:cNvSpPr>
          <p:nvPr>
            <p:ph idx="1"/>
          </p:nvPr>
        </p:nvSpPr>
        <p:spPr/>
        <p:txBody>
          <a:bodyPr/>
          <a:lstStyle/>
          <a:p>
            <a:r>
              <a:rPr lang="zh-TW" altLang="en-US" sz="3200" dirty="0" smtClean="0">
                <a:latin typeface="標楷體" panose="03000509000000000000" pitchFamily="65" charset="-120"/>
                <a:ea typeface="標楷體" panose="03000509000000000000" pitchFamily="65" charset="-120"/>
              </a:rPr>
              <a:t>學生身高體重總表公布？</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考卷依成績高低排序並依順序發下考卷？</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日記</a:t>
            </a:r>
            <a:r>
              <a:rPr lang="zh-TW" altLang="en-US" sz="3200" dirty="0">
                <a:latin typeface="標楷體" panose="03000509000000000000" pitchFamily="65" charset="-120"/>
                <a:ea typeface="標楷體" panose="03000509000000000000" pitchFamily="65" charset="-120"/>
              </a:rPr>
              <a:t>式</a:t>
            </a:r>
            <a:r>
              <a:rPr lang="zh-TW" altLang="en-US" sz="3200" dirty="0" smtClean="0">
                <a:latin typeface="標楷體" panose="03000509000000000000" pitchFamily="65" charset="-120"/>
                <a:ea typeface="標楷體" panose="03000509000000000000" pitchFamily="65" charset="-120"/>
              </a:rPr>
              <a:t>聯絡簿請學生翻開</a:t>
            </a:r>
            <a:r>
              <a:rPr lang="zh-TW" altLang="en-US" sz="3200" dirty="0">
                <a:latin typeface="標楷體" panose="03000509000000000000" pitchFamily="65" charset="-120"/>
                <a:ea typeface="標楷體" panose="03000509000000000000" pitchFamily="65" charset="-120"/>
              </a:rPr>
              <a:t>再</a:t>
            </a:r>
            <a:r>
              <a:rPr lang="zh-TW" altLang="en-US" sz="3200" dirty="0" smtClean="0">
                <a:latin typeface="標楷體" panose="03000509000000000000" pitchFamily="65" charset="-120"/>
                <a:ea typeface="標楷體" panose="03000509000000000000" pitchFamily="65" charset="-120"/>
              </a:rPr>
              <a:t>批閱？</a:t>
            </a:r>
            <a:endParaRPr lang="en-US" altLang="zh-TW" sz="3200" dirty="0" smtClean="0">
              <a:latin typeface="標楷體" panose="03000509000000000000" pitchFamily="65" charset="-120"/>
              <a:ea typeface="標楷體" panose="03000509000000000000" pitchFamily="65" charset="-120"/>
            </a:endParaRPr>
          </a:p>
          <a:p>
            <a:r>
              <a:rPr lang="zh-TW" altLang="en-US" sz="3200" dirty="0" smtClean="0">
                <a:latin typeface="標楷體" panose="03000509000000000000" pitchFamily="65" charset="-120"/>
                <a:ea typeface="標楷體" panose="03000509000000000000" pitchFamily="65" charset="-120"/>
              </a:rPr>
              <a:t>直接公開調查中低收入戶、低收入戶或家庭背景？</a:t>
            </a:r>
            <a:endParaRPr lang="en-US" altLang="zh-TW" sz="3200"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Tree>
    <p:extLst>
      <p:ext uri="{BB962C8B-B14F-4D97-AF65-F5344CB8AC3E}">
        <p14:creationId xmlns:p14="http://schemas.microsoft.com/office/powerpoint/2010/main" val="213134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400746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666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2" y="970966"/>
            <a:ext cx="71262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73" y="2595229"/>
            <a:ext cx="8278813"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008062" y="5582653"/>
            <a:ext cx="2457033" cy="369332"/>
          </a:xfrm>
          <a:prstGeom prst="rect">
            <a:avLst/>
          </a:prstGeom>
          <a:noFill/>
        </p:spPr>
        <p:txBody>
          <a:bodyPr wrap="square" rtlCol="0">
            <a:spAutoFit/>
          </a:bodyPr>
          <a:lstStyle/>
          <a:p>
            <a:r>
              <a:rPr lang="zh-TW" altLang="en-US" dirty="0" smtClean="0">
                <a:solidFill>
                  <a:schemeClr val="bg1"/>
                </a:solidFill>
              </a:rPr>
              <a:t>黃美廉博士</a:t>
            </a:r>
            <a:endParaRPr lang="zh-TW" altLang="en-US" dirty="0">
              <a:solidFill>
                <a:schemeClr val="bg1"/>
              </a:solidFill>
            </a:endParaRPr>
          </a:p>
        </p:txBody>
      </p:sp>
      <p:pic>
        <p:nvPicPr>
          <p:cNvPr id="1029" name="Picture 5">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4301" y="5582653"/>
            <a:ext cx="65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671227" y="5586846"/>
            <a:ext cx="1338828" cy="369332"/>
          </a:xfrm>
          <a:prstGeom prst="rect">
            <a:avLst/>
          </a:prstGeom>
        </p:spPr>
        <p:txBody>
          <a:bodyPr wrap="none">
            <a:spAutoFit/>
          </a:bodyPr>
          <a:lstStyle/>
          <a:p>
            <a:r>
              <a:rPr lang="zh-TW" altLang="en-US" dirty="0">
                <a:solidFill>
                  <a:schemeClr val="bg1"/>
                </a:solidFill>
              </a:rPr>
              <a:t>◎菲爾普斯</a:t>
            </a:r>
          </a:p>
        </p:txBody>
      </p:sp>
      <p:pic>
        <p:nvPicPr>
          <p:cNvPr id="1030" name="Picture 6">
            <a:hlinkClick r:id="rId6"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459" y="5498978"/>
            <a:ext cx="652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58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09" y="590383"/>
            <a:ext cx="8351837"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2024063"/>
            <a:ext cx="74072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868363" y="5305926"/>
            <a:ext cx="1826711" cy="369332"/>
          </a:xfrm>
          <a:prstGeom prst="rect">
            <a:avLst/>
          </a:prstGeom>
          <a:noFill/>
        </p:spPr>
        <p:txBody>
          <a:bodyPr wrap="square" rtlCol="0">
            <a:spAutoFit/>
          </a:bodyPr>
          <a:lstStyle/>
          <a:p>
            <a:endParaRPr lang="zh-TW" altLang="en-US" dirty="0"/>
          </a:p>
        </p:txBody>
      </p:sp>
      <p:sp>
        <p:nvSpPr>
          <p:cNvPr id="6" name="文字方塊 5"/>
          <p:cNvSpPr txBox="1"/>
          <p:nvPr/>
        </p:nvSpPr>
        <p:spPr>
          <a:xfrm>
            <a:off x="1010653" y="5161547"/>
            <a:ext cx="1684421" cy="369332"/>
          </a:xfrm>
          <a:prstGeom prst="rect">
            <a:avLst/>
          </a:prstGeom>
          <a:noFill/>
        </p:spPr>
        <p:txBody>
          <a:bodyPr wrap="square" rtlCol="0">
            <a:spAutoFit/>
          </a:bodyPr>
          <a:lstStyle/>
          <a:p>
            <a:r>
              <a:rPr lang="zh-TW" altLang="zh-TW" dirty="0">
                <a:solidFill>
                  <a:schemeClr val="bg1"/>
                </a:solidFill>
                <a:hlinkClick r:id="rId4" action="ppaction://hlinkpres?slideindex=1&amp;slidetitle="/>
              </a:rPr>
              <a:t>◎</a:t>
            </a:r>
            <a:r>
              <a:rPr lang="zh-TW" altLang="en-US" dirty="0" smtClean="0">
                <a:solidFill>
                  <a:schemeClr val="bg1"/>
                </a:solidFill>
              </a:rPr>
              <a:t>有色人種</a:t>
            </a:r>
            <a:endParaRPr lang="zh-TW" altLang="en-US" dirty="0">
              <a:solidFill>
                <a:schemeClr val="bg1"/>
              </a:solidFill>
            </a:endParaRPr>
          </a:p>
        </p:txBody>
      </p:sp>
      <p:sp>
        <p:nvSpPr>
          <p:cNvPr id="7" name="文字方塊 6"/>
          <p:cNvSpPr txBox="1"/>
          <p:nvPr/>
        </p:nvSpPr>
        <p:spPr>
          <a:xfrm>
            <a:off x="3068053" y="5161547"/>
            <a:ext cx="1768642" cy="646331"/>
          </a:xfrm>
          <a:prstGeom prst="rect">
            <a:avLst/>
          </a:prstGeom>
          <a:noFill/>
        </p:spPr>
        <p:txBody>
          <a:bodyPr wrap="square" rtlCol="0">
            <a:spAutoFit/>
          </a:bodyPr>
          <a:lstStyle/>
          <a:p>
            <a:r>
              <a:rPr lang="zh-TW" altLang="zh-TW" dirty="0">
                <a:solidFill>
                  <a:schemeClr val="bg1"/>
                </a:solidFill>
                <a:hlinkClick r:id="rId5" action="ppaction://hlinkpres?slideindex=1&amp;slidetitle="/>
              </a:rPr>
              <a:t>◎</a:t>
            </a:r>
            <a:r>
              <a:rPr lang="zh-TW" altLang="en-US" dirty="0" smtClean="0">
                <a:solidFill>
                  <a:schemeClr val="bg1"/>
                </a:solidFill>
              </a:rPr>
              <a:t>你最重要的東西是什麼</a:t>
            </a:r>
            <a:endParaRPr lang="zh-TW" altLang="en-US" dirty="0">
              <a:solidFill>
                <a:schemeClr val="bg1"/>
              </a:solidFill>
            </a:endParaRPr>
          </a:p>
        </p:txBody>
      </p:sp>
      <p:sp>
        <p:nvSpPr>
          <p:cNvPr id="8" name="文字方塊 7"/>
          <p:cNvSpPr txBox="1"/>
          <p:nvPr/>
        </p:nvSpPr>
        <p:spPr>
          <a:xfrm>
            <a:off x="5342021" y="5305926"/>
            <a:ext cx="1648326" cy="369332"/>
          </a:xfrm>
          <a:prstGeom prst="rect">
            <a:avLst/>
          </a:prstGeom>
          <a:noFill/>
        </p:spPr>
        <p:txBody>
          <a:bodyPr wrap="square" rtlCol="0">
            <a:spAutoFit/>
          </a:bodyPr>
          <a:lstStyle/>
          <a:p>
            <a:r>
              <a:rPr lang="zh-TW" altLang="zh-TW" dirty="0">
                <a:solidFill>
                  <a:schemeClr val="bg1"/>
                </a:solidFill>
                <a:hlinkClick r:id="rId6" action="ppaction://hlinkfile"/>
              </a:rPr>
              <a:t>◎</a:t>
            </a:r>
            <a:r>
              <a:rPr lang="zh-TW" altLang="en-US" dirty="0" smtClean="0">
                <a:solidFill>
                  <a:schemeClr val="bg1"/>
                </a:solidFill>
              </a:rPr>
              <a:t>叫我第一名</a:t>
            </a:r>
            <a:endParaRPr lang="zh-TW" altLang="en-US" dirty="0">
              <a:solidFill>
                <a:schemeClr val="bg1"/>
              </a:solidFill>
            </a:endParaRPr>
          </a:p>
        </p:txBody>
      </p:sp>
      <p:sp>
        <p:nvSpPr>
          <p:cNvPr id="9" name="文字方塊 8"/>
          <p:cNvSpPr txBox="1"/>
          <p:nvPr/>
        </p:nvSpPr>
        <p:spPr>
          <a:xfrm>
            <a:off x="7194884" y="5305926"/>
            <a:ext cx="1431758" cy="369332"/>
          </a:xfrm>
          <a:prstGeom prst="rect">
            <a:avLst/>
          </a:prstGeom>
          <a:noFill/>
        </p:spPr>
        <p:txBody>
          <a:bodyPr wrap="square" rtlCol="0">
            <a:spAutoFit/>
          </a:bodyPr>
          <a:lstStyle/>
          <a:p>
            <a:r>
              <a:rPr lang="zh-TW" altLang="zh-TW" dirty="0">
                <a:solidFill>
                  <a:schemeClr val="bg1"/>
                </a:solidFill>
                <a:hlinkClick r:id="rId7" action="ppaction://hlinkpres?slideindex=1&amp;slidetitle="/>
              </a:rPr>
              <a:t>◎</a:t>
            </a:r>
            <a:r>
              <a:rPr lang="zh-TW" altLang="en-US" dirty="0" smtClean="0">
                <a:solidFill>
                  <a:schemeClr val="bg1"/>
                </a:solidFill>
              </a:rPr>
              <a:t>啞巴父親</a:t>
            </a:r>
            <a:endParaRPr lang="zh-TW" altLang="en-US" dirty="0">
              <a:solidFill>
                <a:schemeClr val="bg1"/>
              </a:solidFill>
            </a:endParaRPr>
          </a:p>
        </p:txBody>
      </p:sp>
      <p:sp>
        <p:nvSpPr>
          <p:cNvPr id="10" name="文字方塊 9"/>
          <p:cNvSpPr txBox="1"/>
          <p:nvPr/>
        </p:nvSpPr>
        <p:spPr>
          <a:xfrm>
            <a:off x="1335504" y="6208295"/>
            <a:ext cx="1864896" cy="369332"/>
          </a:xfrm>
          <a:prstGeom prst="rect">
            <a:avLst/>
          </a:prstGeom>
          <a:noFill/>
        </p:spPr>
        <p:txBody>
          <a:bodyPr wrap="square" rtlCol="0">
            <a:spAutoFit/>
          </a:bodyPr>
          <a:lstStyle/>
          <a:p>
            <a:r>
              <a:rPr lang="zh-TW" altLang="zh-TW" dirty="0">
                <a:solidFill>
                  <a:schemeClr val="bg1"/>
                </a:solidFill>
                <a:hlinkClick r:id="rId8" action="ppaction://hlinkfile"/>
              </a:rPr>
              <a:t>◎</a:t>
            </a:r>
            <a:r>
              <a:rPr lang="zh-TW" altLang="en-US" dirty="0" smtClean="0">
                <a:solidFill>
                  <a:schemeClr val="bg1"/>
                </a:solidFill>
              </a:rPr>
              <a:t>吃不飽的童年</a:t>
            </a:r>
            <a:endParaRPr lang="zh-TW" altLang="en-US" dirty="0">
              <a:solidFill>
                <a:schemeClr val="bg1"/>
              </a:solidFill>
            </a:endParaRPr>
          </a:p>
        </p:txBody>
      </p:sp>
      <p:sp>
        <p:nvSpPr>
          <p:cNvPr id="11" name="文字方塊 10"/>
          <p:cNvSpPr txBox="1"/>
          <p:nvPr/>
        </p:nvSpPr>
        <p:spPr>
          <a:xfrm>
            <a:off x="4054642" y="6208295"/>
            <a:ext cx="1431758" cy="369332"/>
          </a:xfrm>
          <a:prstGeom prst="rect">
            <a:avLst/>
          </a:prstGeom>
          <a:noFill/>
        </p:spPr>
        <p:txBody>
          <a:bodyPr wrap="square" rtlCol="0">
            <a:spAutoFit/>
          </a:bodyPr>
          <a:lstStyle/>
          <a:p>
            <a:r>
              <a:rPr lang="zh-TW" altLang="zh-TW" dirty="0">
                <a:solidFill>
                  <a:schemeClr val="bg1"/>
                </a:solidFill>
                <a:hlinkClick r:id="rId9" action="ppaction://hlinkfile"/>
              </a:rPr>
              <a:t>◎</a:t>
            </a:r>
            <a:r>
              <a:rPr lang="zh-TW" altLang="en-US" dirty="0" smtClean="0">
                <a:solidFill>
                  <a:schemeClr val="bg1"/>
                </a:solidFill>
              </a:rPr>
              <a:t>獨居老人</a:t>
            </a:r>
            <a:endParaRPr lang="zh-TW" altLang="en-US" dirty="0">
              <a:solidFill>
                <a:schemeClr val="bg1"/>
              </a:solidFill>
            </a:endParaRPr>
          </a:p>
        </p:txBody>
      </p:sp>
    </p:spTree>
    <p:extLst>
      <p:ext uri="{BB962C8B-B14F-4D97-AF65-F5344CB8AC3E}">
        <p14:creationId xmlns:p14="http://schemas.microsoft.com/office/powerpoint/2010/main" val="379505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542</Words>
  <Application>Microsoft Office PowerPoint</Application>
  <PresentationFormat>如螢幕大小 (4:3)</PresentationFormat>
  <Paragraphs>72</Paragraphs>
  <Slides>19</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新細明體</vt:lpstr>
      <vt:lpstr>標楷體</vt:lpstr>
      <vt:lpstr>Arial</vt:lpstr>
      <vt:lpstr>Calibri</vt:lpstr>
      <vt:lpstr>Calibri Light</vt:lpstr>
      <vt:lpstr>Times New Roman</vt:lpstr>
      <vt:lpstr>Office 佈景主題</vt:lpstr>
      <vt:lpstr>人權教育 教學活動設計分享</vt:lpstr>
      <vt:lpstr>講綱大要</vt:lpstr>
      <vt:lpstr>PowerPoint 簡報</vt:lpstr>
      <vt:lpstr>PowerPoint 簡報</vt:lpstr>
      <vt:lpstr>想一想</vt:lpstr>
      <vt:lpstr>PowerPoint 簡報</vt:lpstr>
      <vt:lpstr>PowerPoint 簡報</vt:lpstr>
      <vt:lpstr>PowerPoint 簡報</vt:lpstr>
      <vt:lpstr>PowerPoint 簡報</vt:lpstr>
      <vt:lpstr>PowerPoint 簡報</vt:lpstr>
      <vt:lpstr>PowerPoint 簡報</vt:lpstr>
      <vt:lpstr>PowerPoint 簡報</vt:lpstr>
      <vt:lpstr>人權課程的漸進式</vt:lpstr>
      <vt:lpstr>何謂人權教育？</vt:lpstr>
      <vt:lpstr>PowerPoint 簡報</vt:lpstr>
      <vt:lpstr>人權教育教學策略參考</vt:lpstr>
      <vt:lpstr>PowerPoint 簡報</vt:lpstr>
      <vt:lpstr>結   語</vt:lpstr>
      <vt:lpstr>感謝各位的聆聽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dc:creator>
  <cp:lastModifiedBy>5a88</cp:lastModifiedBy>
  <cp:revision>52</cp:revision>
  <dcterms:created xsi:type="dcterms:W3CDTF">2015-12-16T01:31:11Z</dcterms:created>
  <dcterms:modified xsi:type="dcterms:W3CDTF">2018-09-17T06:07:08Z</dcterms:modified>
</cp:coreProperties>
</file>