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6" r:id="rId4"/>
    <p:sldId id="296" r:id="rId5"/>
    <p:sldId id="303" r:id="rId6"/>
    <p:sldId id="304" r:id="rId7"/>
    <p:sldId id="28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61424"/>
    <a:srgbClr val="000000"/>
    <a:srgbClr val="BE0F02"/>
    <a:srgbClr val="BDBFB9"/>
    <a:srgbClr val="8FD1B5"/>
    <a:srgbClr val="E3ECD0"/>
    <a:srgbClr val="E9F0DC"/>
    <a:srgbClr val="F3F7ED"/>
    <a:srgbClr val="F0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 autoAdjust="0"/>
  </p:normalViewPr>
  <p:slideViewPr>
    <p:cSldViewPr>
      <p:cViewPr varScale="1">
        <p:scale>
          <a:sx n="79" d="100"/>
          <a:sy n="79" d="100"/>
        </p:scale>
        <p:origin x="158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F6AAF-7A01-45BE-8608-20FCA3859257}" type="datetimeFigureOut">
              <a:rPr lang="zh-TW" altLang="en-US" smtClean="0"/>
              <a:t>2023/4/12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61F9F-EDD5-4A3D-B5C9-6B31745F0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244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3" name="Group 131"/>
          <p:cNvGrpSpPr>
            <a:grpSpLocks/>
          </p:cNvGrpSpPr>
          <p:nvPr/>
        </p:nvGrpSpPr>
        <p:grpSpPr bwMode="auto">
          <a:xfrm flipH="1">
            <a:off x="12700" y="692150"/>
            <a:ext cx="9093200" cy="6165850"/>
            <a:chOff x="0" y="436"/>
            <a:chExt cx="5760" cy="3884"/>
          </a:xfrm>
        </p:grpSpPr>
        <p:sp>
          <p:nvSpPr>
            <p:cNvPr id="3204" name="Line 13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94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5" name="Line 13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347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6" name="Line 13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06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7" name="Line 13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340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8" name="Line 13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78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9" name="Line 13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16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0" name="Line 13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61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1" name="Line 13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065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2" name="Line 140"/>
            <p:cNvSpPr>
              <a:spLocks noChangeShapeType="1"/>
            </p:cNvSpPr>
            <p:nvPr userDrawn="1"/>
          </p:nvSpPr>
          <p:spPr bwMode="gray">
            <a:xfrm>
              <a:off x="1472" y="448"/>
              <a:ext cx="514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3" name="Line 14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0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4" name="Line 14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4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5" name="Line 14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19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6" name="Line 14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89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7" name="Line 14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58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8" name="Line 146"/>
            <p:cNvSpPr>
              <a:spLocks noChangeShapeType="1"/>
            </p:cNvSpPr>
            <p:nvPr userDrawn="1"/>
          </p:nvSpPr>
          <p:spPr bwMode="gray">
            <a:xfrm>
              <a:off x="1515" y="462"/>
              <a:ext cx="4245" cy="130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9" name="Line 14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0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0" name="Line 14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83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1" name="Line 14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61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2" name="Line 150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43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3" name="Line 15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4" name="Line 15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3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5" name="Line 153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6" name="Line 154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251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7" name="Line 155"/>
            <p:cNvSpPr>
              <a:spLocks noChangeShapeType="1"/>
            </p:cNvSpPr>
            <p:nvPr userDrawn="1"/>
          </p:nvSpPr>
          <p:spPr bwMode="gray">
            <a:xfrm flipH="1">
              <a:off x="0" y="462"/>
              <a:ext cx="1461" cy="346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8" name="Line 156"/>
            <p:cNvSpPr>
              <a:spLocks noChangeShapeType="1"/>
            </p:cNvSpPr>
            <p:nvPr userDrawn="1"/>
          </p:nvSpPr>
          <p:spPr bwMode="gray">
            <a:xfrm flipH="1">
              <a:off x="249" y="463"/>
              <a:ext cx="1215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9" name="Line 157"/>
            <p:cNvSpPr>
              <a:spLocks noChangeShapeType="1"/>
            </p:cNvSpPr>
            <p:nvPr userDrawn="1"/>
          </p:nvSpPr>
          <p:spPr bwMode="gray">
            <a:xfrm flipH="1">
              <a:off x="657" y="472"/>
              <a:ext cx="808" cy="384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0" name="Line 158"/>
            <p:cNvSpPr>
              <a:spLocks noChangeShapeType="1"/>
            </p:cNvSpPr>
            <p:nvPr userDrawn="1"/>
          </p:nvSpPr>
          <p:spPr bwMode="gray">
            <a:xfrm flipH="1">
              <a:off x="1066" y="463"/>
              <a:ext cx="404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1" name="Line 159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87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2" name="Line 160"/>
            <p:cNvSpPr>
              <a:spLocks noChangeShapeType="1"/>
            </p:cNvSpPr>
            <p:nvPr userDrawn="1"/>
          </p:nvSpPr>
          <p:spPr bwMode="gray">
            <a:xfrm flipH="1">
              <a:off x="0" y="466"/>
              <a:ext cx="1447" cy="132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3" name="Line 161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89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4" name="Line 162"/>
            <p:cNvSpPr>
              <a:spLocks noChangeShapeType="1"/>
            </p:cNvSpPr>
            <p:nvPr userDrawn="1"/>
          </p:nvSpPr>
          <p:spPr bwMode="gray">
            <a:xfrm flipH="1">
              <a:off x="0" y="471"/>
              <a:ext cx="1435" cy="50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5" name="Line 163"/>
            <p:cNvSpPr>
              <a:spLocks noChangeShapeType="1"/>
            </p:cNvSpPr>
            <p:nvPr userDrawn="1"/>
          </p:nvSpPr>
          <p:spPr bwMode="gray">
            <a:xfrm flipH="1">
              <a:off x="0" y="463"/>
              <a:ext cx="1464" cy="20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6" name="Line 164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2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237" name="Group 165"/>
            <p:cNvGrpSpPr>
              <a:grpSpLocks/>
            </p:cNvGrpSpPr>
            <p:nvPr userDrawn="1"/>
          </p:nvGrpSpPr>
          <p:grpSpPr bwMode="auto">
            <a:xfrm>
              <a:off x="0" y="2063"/>
              <a:ext cx="5760" cy="1220"/>
              <a:chOff x="235" y="2750"/>
              <a:chExt cx="5241" cy="699"/>
            </a:xfrm>
          </p:grpSpPr>
          <p:sp>
            <p:nvSpPr>
              <p:cNvPr id="3238" name="Line 166"/>
              <p:cNvSpPr>
                <a:spLocks noChangeShapeType="1"/>
              </p:cNvSpPr>
              <p:nvPr/>
            </p:nvSpPr>
            <p:spPr bwMode="gray">
              <a:xfrm>
                <a:off x="235" y="3449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39" name="Line 167"/>
              <p:cNvSpPr>
                <a:spLocks noChangeShapeType="1"/>
              </p:cNvSpPr>
              <p:nvPr/>
            </p:nvSpPr>
            <p:spPr bwMode="gray">
              <a:xfrm>
                <a:off x="235" y="3191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40" name="Line 168"/>
              <p:cNvSpPr>
                <a:spLocks noChangeShapeType="1"/>
              </p:cNvSpPr>
              <p:nvPr/>
            </p:nvSpPr>
            <p:spPr bwMode="gray">
              <a:xfrm>
                <a:off x="235" y="2958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41" name="Line 169"/>
              <p:cNvSpPr>
                <a:spLocks noChangeShapeType="1"/>
              </p:cNvSpPr>
              <p:nvPr/>
            </p:nvSpPr>
            <p:spPr bwMode="gray">
              <a:xfrm>
                <a:off x="235" y="2750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3242" name="Line 170"/>
            <p:cNvSpPr>
              <a:spLocks noChangeShapeType="1"/>
            </p:cNvSpPr>
            <p:nvPr userDrawn="1"/>
          </p:nvSpPr>
          <p:spPr bwMode="gray">
            <a:xfrm>
              <a:off x="0" y="1753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3" name="Line 171"/>
            <p:cNvSpPr>
              <a:spLocks noChangeShapeType="1"/>
            </p:cNvSpPr>
            <p:nvPr userDrawn="1"/>
          </p:nvSpPr>
          <p:spPr bwMode="gray">
            <a:xfrm flipV="1">
              <a:off x="0" y="1455"/>
              <a:ext cx="5760" cy="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4" name="Line 172"/>
            <p:cNvSpPr>
              <a:spLocks noChangeShapeType="1"/>
            </p:cNvSpPr>
            <p:nvPr userDrawn="1"/>
          </p:nvSpPr>
          <p:spPr bwMode="gray">
            <a:xfrm>
              <a:off x="0" y="1182"/>
              <a:ext cx="5760" cy="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5" name="Line 173"/>
            <p:cNvSpPr>
              <a:spLocks noChangeShapeType="1"/>
            </p:cNvSpPr>
            <p:nvPr userDrawn="1"/>
          </p:nvSpPr>
          <p:spPr bwMode="gray">
            <a:xfrm>
              <a:off x="0" y="965"/>
              <a:ext cx="573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6" name="Line 174"/>
            <p:cNvSpPr>
              <a:spLocks noChangeShapeType="1"/>
            </p:cNvSpPr>
            <p:nvPr userDrawn="1"/>
          </p:nvSpPr>
          <p:spPr bwMode="gray">
            <a:xfrm flipV="1">
              <a:off x="0" y="780"/>
              <a:ext cx="5760" cy="1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7" name="Line 175"/>
            <p:cNvSpPr>
              <a:spLocks noChangeShapeType="1"/>
            </p:cNvSpPr>
            <p:nvPr userDrawn="1"/>
          </p:nvSpPr>
          <p:spPr bwMode="gray">
            <a:xfrm>
              <a:off x="0" y="661"/>
              <a:ext cx="5760" cy="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8" name="Line 176"/>
            <p:cNvSpPr>
              <a:spLocks noChangeShapeType="1"/>
            </p:cNvSpPr>
            <p:nvPr userDrawn="1"/>
          </p:nvSpPr>
          <p:spPr bwMode="gray">
            <a:xfrm flipV="1">
              <a:off x="0" y="558"/>
              <a:ext cx="5760" cy="1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9" name="Line 177"/>
            <p:cNvSpPr>
              <a:spLocks noChangeShapeType="1"/>
            </p:cNvSpPr>
            <p:nvPr userDrawn="1"/>
          </p:nvSpPr>
          <p:spPr bwMode="gray">
            <a:xfrm>
              <a:off x="25" y="521"/>
              <a:ext cx="5735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0" name="Line 178"/>
            <p:cNvSpPr>
              <a:spLocks noChangeShapeType="1"/>
            </p:cNvSpPr>
            <p:nvPr userDrawn="1"/>
          </p:nvSpPr>
          <p:spPr bwMode="gray">
            <a:xfrm>
              <a:off x="0" y="482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457200" y="5334000"/>
            <a:ext cx="70866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en-US" altLang="zh-TW" noProof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F93A1EC3-9442-4A3F-B7DF-514ACCCEFCCB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3251" name="Group 179"/>
          <p:cNvGrpSpPr>
            <a:grpSpLocks/>
          </p:cNvGrpSpPr>
          <p:nvPr/>
        </p:nvGrpSpPr>
        <p:grpSpPr bwMode="auto">
          <a:xfrm flipH="1">
            <a:off x="0" y="0"/>
            <a:ext cx="9144000" cy="2159000"/>
            <a:chOff x="-1" y="0"/>
            <a:chExt cx="5769" cy="1360"/>
          </a:xfrm>
        </p:grpSpPr>
        <p:sp>
          <p:nvSpPr>
            <p:cNvPr id="3252" name="Freeform 180"/>
            <p:cNvSpPr>
              <a:spLocks/>
            </p:cNvSpPr>
            <p:nvPr/>
          </p:nvSpPr>
          <p:spPr bwMode="gray">
            <a:xfrm>
              <a:off x="0" y="0"/>
              <a:ext cx="5768" cy="1360"/>
            </a:xfrm>
            <a:custGeom>
              <a:avLst/>
              <a:gdLst>
                <a:gd name="T0" fmla="*/ 0 w 5768"/>
                <a:gd name="T1" fmla="*/ 0 h 1360"/>
                <a:gd name="T2" fmla="*/ 0 w 5768"/>
                <a:gd name="T3" fmla="*/ 616 h 1360"/>
                <a:gd name="T4" fmla="*/ 1496 w 5768"/>
                <a:gd name="T5" fmla="*/ 460 h 1360"/>
                <a:gd name="T6" fmla="*/ 5768 w 5768"/>
                <a:gd name="T7" fmla="*/ 1360 h 1360"/>
                <a:gd name="T8" fmla="*/ 5768 w 5768"/>
                <a:gd name="T9" fmla="*/ 0 h 1360"/>
                <a:gd name="T10" fmla="*/ 0 w 5768"/>
                <a:gd name="T11" fmla="*/ 0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8" h="1360">
                  <a:moveTo>
                    <a:pt x="0" y="0"/>
                  </a:moveTo>
                  <a:lnTo>
                    <a:pt x="0" y="616"/>
                  </a:lnTo>
                  <a:cubicBezTo>
                    <a:pt x="72" y="608"/>
                    <a:pt x="264" y="510"/>
                    <a:pt x="1496" y="460"/>
                  </a:cubicBezTo>
                  <a:cubicBezTo>
                    <a:pt x="2728" y="411"/>
                    <a:pt x="4632" y="672"/>
                    <a:pt x="5768" y="1360"/>
                  </a:cubicBezTo>
                  <a:lnTo>
                    <a:pt x="5768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253" name="Freeform 181"/>
            <p:cNvSpPr>
              <a:spLocks/>
            </p:cNvSpPr>
            <p:nvPr/>
          </p:nvSpPr>
          <p:spPr bwMode="gray">
            <a:xfrm>
              <a:off x="-1" y="0"/>
              <a:ext cx="5761" cy="1104"/>
            </a:xfrm>
            <a:custGeom>
              <a:avLst/>
              <a:gdLst>
                <a:gd name="T0" fmla="*/ 0 w 5761"/>
                <a:gd name="T1" fmla="*/ 0 h 1104"/>
                <a:gd name="T2" fmla="*/ 0 w 5761"/>
                <a:gd name="T3" fmla="*/ 632 h 1104"/>
                <a:gd name="T4" fmla="*/ 1521 w 5761"/>
                <a:gd name="T5" fmla="*/ 448 h 1104"/>
                <a:gd name="T6" fmla="*/ 5761 w 5761"/>
                <a:gd name="T7" fmla="*/ 1104 h 1104"/>
                <a:gd name="T8" fmla="*/ 5760 w 5761"/>
                <a:gd name="T9" fmla="*/ 8 h 1104"/>
                <a:gd name="T10" fmla="*/ 0 w 5761"/>
                <a:gd name="T11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1" h="1104">
                  <a:moveTo>
                    <a:pt x="0" y="0"/>
                  </a:moveTo>
                  <a:lnTo>
                    <a:pt x="0" y="632"/>
                  </a:lnTo>
                  <a:cubicBezTo>
                    <a:pt x="72" y="625"/>
                    <a:pt x="401" y="504"/>
                    <a:pt x="1521" y="448"/>
                  </a:cubicBezTo>
                  <a:cubicBezTo>
                    <a:pt x="2641" y="392"/>
                    <a:pt x="4505" y="504"/>
                    <a:pt x="5761" y="1104"/>
                  </a:cubicBezTo>
                  <a:lnTo>
                    <a:pt x="5760" y="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pic>
        <p:nvPicPr>
          <p:cNvPr id="3254" name="Picture 182" descr="figure07_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638800" y="3124200"/>
            <a:ext cx="2447925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55" name="Picture 183" descr="figure07_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019925" y="4005263"/>
            <a:ext cx="2124075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56" name="Picture 184" descr="figure07_o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227763" y="4868863"/>
            <a:ext cx="16192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58" name="Rectangle 186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457200" y="4191000"/>
            <a:ext cx="5410200" cy="1219200"/>
          </a:xfrm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tx1"/>
                    </a:gs>
                    <a:gs pos="50000">
                      <a:schemeClr val="hlink"/>
                    </a:gs>
                    <a:gs pos="100000">
                      <a:schemeClr val="tx1"/>
                    </a:gs>
                  </a:gsLst>
                  <a:lin ang="0" scaled="1"/>
                </a:gradFill>
              </a14:hiddenFill>
            </a:ext>
          </a:extLst>
        </p:spPr>
        <p:txBody>
          <a:bodyPr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zh-TW" altLang="en-US" noProof="0"/>
              <a:t>按一下以編輯母片標題樣式</a:t>
            </a:r>
            <a:endParaRPr lang="en-US" altLang="ko-KR" noProof="0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white">
          <a:xfrm>
            <a:off x="228600" y="3048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3200" b="1">
                <a:solidFill>
                  <a:srgbClr val="FFFFFF"/>
                </a:solidFill>
                <a:latin typeface="Verdana" pitchFamily="34" charset="0"/>
                <a:ea typeface="新細明體" charset="-120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F4E75-5594-4192-9611-84F0E72785E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347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3238" y="209550"/>
            <a:ext cx="2024062" cy="60531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76288" y="209550"/>
            <a:ext cx="5924550" cy="60531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D139D-73ED-4A22-954B-FA4DD352F1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892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5900" y="209550"/>
            <a:ext cx="7391400" cy="563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76288" y="1347788"/>
            <a:ext cx="7758112" cy="4914900"/>
          </a:xfrm>
        </p:spPr>
        <p:txBody>
          <a:bodyPr/>
          <a:lstStyle/>
          <a:p>
            <a:r>
              <a:rPr lang="zh-TW" altLang="en-US"/>
              <a:t>按一下圖示以新增表格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42937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42937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DB61B05-766C-4354-88EE-84B7F2231CD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3908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5D8EE-0D50-41F0-B096-93B0EC782A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1464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15A25-53FE-48D1-941D-7C63EB85B8D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292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76288" y="1347788"/>
            <a:ext cx="3802062" cy="491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750" y="1347788"/>
            <a:ext cx="3803650" cy="491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9EAB9-CF75-42F7-95AE-447F92074BE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814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3EC8A-B339-4777-90B2-802636188AD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818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4084A-0743-4F2A-9185-F91E451CD5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692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B5982-F9D6-4930-A2E3-78FF92283FD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084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931A3-F95F-478D-8C64-25DEC05367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267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FF348-6D85-48C9-871B-AD36444D0C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784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0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-12700" y="692150"/>
            <a:ext cx="9144000" cy="6165850"/>
            <a:chOff x="0" y="436"/>
            <a:chExt cx="5760" cy="3884"/>
          </a:xfrm>
        </p:grpSpPr>
        <p:sp>
          <p:nvSpPr>
            <p:cNvPr id="1040" name="Line 1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94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" name="Line 1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347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2" name="Line 1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06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3" name="Line 1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340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4" name="Line 20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78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" name="Line 2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216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6" name="Line 2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61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Line 2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1065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8" name="Line 2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514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" name="Line 2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0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0" name="Line 2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4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1" name="Line 27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19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2" name="Line 28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89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3" name="Line 29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58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4" name="Line 30"/>
            <p:cNvSpPr>
              <a:spLocks noChangeShapeType="1"/>
            </p:cNvSpPr>
            <p:nvPr userDrawn="1"/>
          </p:nvSpPr>
          <p:spPr bwMode="gray">
            <a:xfrm>
              <a:off x="1515" y="462"/>
              <a:ext cx="4245" cy="130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5" name="Line 31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0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6" name="Line 32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83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7" name="Line 33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61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8" name="Line 34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43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3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1" name="Line 37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2" name="Line 38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251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3" name="Line 39"/>
            <p:cNvSpPr>
              <a:spLocks noChangeShapeType="1"/>
            </p:cNvSpPr>
            <p:nvPr userDrawn="1"/>
          </p:nvSpPr>
          <p:spPr bwMode="gray">
            <a:xfrm flipH="1">
              <a:off x="0" y="462"/>
              <a:ext cx="1461" cy="346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4" name="Line 40"/>
            <p:cNvSpPr>
              <a:spLocks noChangeShapeType="1"/>
            </p:cNvSpPr>
            <p:nvPr userDrawn="1"/>
          </p:nvSpPr>
          <p:spPr bwMode="gray">
            <a:xfrm flipH="1">
              <a:off x="249" y="463"/>
              <a:ext cx="1215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5" name="Line 41"/>
            <p:cNvSpPr>
              <a:spLocks noChangeShapeType="1"/>
            </p:cNvSpPr>
            <p:nvPr userDrawn="1"/>
          </p:nvSpPr>
          <p:spPr bwMode="gray">
            <a:xfrm flipH="1">
              <a:off x="657" y="472"/>
              <a:ext cx="808" cy="384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6" name="Line 42"/>
            <p:cNvSpPr>
              <a:spLocks noChangeShapeType="1"/>
            </p:cNvSpPr>
            <p:nvPr userDrawn="1"/>
          </p:nvSpPr>
          <p:spPr bwMode="gray">
            <a:xfrm flipH="1">
              <a:off x="1066" y="463"/>
              <a:ext cx="404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7" name="Line 43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87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8" name="Line 44"/>
            <p:cNvSpPr>
              <a:spLocks noChangeShapeType="1"/>
            </p:cNvSpPr>
            <p:nvPr userDrawn="1"/>
          </p:nvSpPr>
          <p:spPr bwMode="gray">
            <a:xfrm flipH="1">
              <a:off x="0" y="466"/>
              <a:ext cx="1447" cy="132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9" name="Line 45"/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89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0" name="Line 46"/>
            <p:cNvSpPr>
              <a:spLocks noChangeShapeType="1"/>
            </p:cNvSpPr>
            <p:nvPr userDrawn="1"/>
          </p:nvSpPr>
          <p:spPr bwMode="gray">
            <a:xfrm flipH="1">
              <a:off x="0" y="471"/>
              <a:ext cx="1435" cy="50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1" name="Line 47"/>
            <p:cNvSpPr>
              <a:spLocks noChangeShapeType="1"/>
            </p:cNvSpPr>
            <p:nvPr userDrawn="1"/>
          </p:nvSpPr>
          <p:spPr bwMode="gray">
            <a:xfrm flipH="1">
              <a:off x="0" y="463"/>
              <a:ext cx="1464" cy="20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2" name="Line 48"/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2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1073" name="Group 49"/>
            <p:cNvGrpSpPr>
              <a:grpSpLocks/>
            </p:cNvGrpSpPr>
            <p:nvPr userDrawn="1"/>
          </p:nvGrpSpPr>
          <p:grpSpPr bwMode="auto">
            <a:xfrm>
              <a:off x="0" y="2063"/>
              <a:ext cx="5760" cy="1220"/>
              <a:chOff x="235" y="2750"/>
              <a:chExt cx="5241" cy="699"/>
            </a:xfrm>
          </p:grpSpPr>
          <p:sp>
            <p:nvSpPr>
              <p:cNvPr id="1074" name="Line 50"/>
              <p:cNvSpPr>
                <a:spLocks noChangeShapeType="1"/>
              </p:cNvSpPr>
              <p:nvPr/>
            </p:nvSpPr>
            <p:spPr bwMode="gray">
              <a:xfrm>
                <a:off x="235" y="3449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75" name="Line 51"/>
              <p:cNvSpPr>
                <a:spLocks noChangeShapeType="1"/>
              </p:cNvSpPr>
              <p:nvPr/>
            </p:nvSpPr>
            <p:spPr bwMode="gray">
              <a:xfrm>
                <a:off x="235" y="3191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76" name="Line 52"/>
              <p:cNvSpPr>
                <a:spLocks noChangeShapeType="1"/>
              </p:cNvSpPr>
              <p:nvPr/>
            </p:nvSpPr>
            <p:spPr bwMode="gray">
              <a:xfrm>
                <a:off x="235" y="2958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77" name="Line 53"/>
              <p:cNvSpPr>
                <a:spLocks noChangeShapeType="1"/>
              </p:cNvSpPr>
              <p:nvPr/>
            </p:nvSpPr>
            <p:spPr bwMode="gray">
              <a:xfrm>
                <a:off x="235" y="2750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1078" name="Line 54"/>
            <p:cNvSpPr>
              <a:spLocks noChangeShapeType="1"/>
            </p:cNvSpPr>
            <p:nvPr userDrawn="1"/>
          </p:nvSpPr>
          <p:spPr bwMode="gray">
            <a:xfrm>
              <a:off x="0" y="1753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9" name="Line 55"/>
            <p:cNvSpPr>
              <a:spLocks noChangeShapeType="1"/>
            </p:cNvSpPr>
            <p:nvPr userDrawn="1"/>
          </p:nvSpPr>
          <p:spPr bwMode="gray">
            <a:xfrm flipV="1">
              <a:off x="0" y="1455"/>
              <a:ext cx="5760" cy="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0" name="Line 56"/>
            <p:cNvSpPr>
              <a:spLocks noChangeShapeType="1"/>
            </p:cNvSpPr>
            <p:nvPr userDrawn="1"/>
          </p:nvSpPr>
          <p:spPr bwMode="gray">
            <a:xfrm>
              <a:off x="0" y="1182"/>
              <a:ext cx="5760" cy="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1" name="Line 57"/>
            <p:cNvSpPr>
              <a:spLocks noChangeShapeType="1"/>
            </p:cNvSpPr>
            <p:nvPr userDrawn="1"/>
          </p:nvSpPr>
          <p:spPr bwMode="gray">
            <a:xfrm>
              <a:off x="0" y="965"/>
              <a:ext cx="573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2" name="Line 58"/>
            <p:cNvSpPr>
              <a:spLocks noChangeShapeType="1"/>
            </p:cNvSpPr>
            <p:nvPr userDrawn="1"/>
          </p:nvSpPr>
          <p:spPr bwMode="gray">
            <a:xfrm flipV="1">
              <a:off x="0" y="780"/>
              <a:ext cx="5760" cy="1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3" name="Line 59"/>
            <p:cNvSpPr>
              <a:spLocks noChangeShapeType="1"/>
            </p:cNvSpPr>
            <p:nvPr userDrawn="1"/>
          </p:nvSpPr>
          <p:spPr bwMode="gray">
            <a:xfrm>
              <a:off x="0" y="661"/>
              <a:ext cx="5760" cy="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4" name="Line 60"/>
            <p:cNvSpPr>
              <a:spLocks noChangeShapeType="1"/>
            </p:cNvSpPr>
            <p:nvPr userDrawn="1"/>
          </p:nvSpPr>
          <p:spPr bwMode="gray">
            <a:xfrm flipV="1">
              <a:off x="0" y="558"/>
              <a:ext cx="5760" cy="1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5" name="Line 61"/>
            <p:cNvSpPr>
              <a:spLocks noChangeShapeType="1"/>
            </p:cNvSpPr>
            <p:nvPr userDrawn="1"/>
          </p:nvSpPr>
          <p:spPr bwMode="gray">
            <a:xfrm>
              <a:off x="25" y="521"/>
              <a:ext cx="5735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6" name="Line 62"/>
            <p:cNvSpPr>
              <a:spLocks noChangeShapeType="1"/>
            </p:cNvSpPr>
            <p:nvPr userDrawn="1"/>
          </p:nvSpPr>
          <p:spPr bwMode="gray">
            <a:xfrm>
              <a:off x="0" y="482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87" name="Line 63"/>
          <p:cNvSpPr>
            <a:spLocks noChangeShapeType="1"/>
          </p:cNvSpPr>
          <p:nvPr/>
        </p:nvSpPr>
        <p:spPr bwMode="gray">
          <a:xfrm flipH="1">
            <a:off x="-12700" y="712788"/>
            <a:ext cx="2339975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8" name="Line 64"/>
          <p:cNvSpPr>
            <a:spLocks noChangeShapeType="1"/>
          </p:cNvSpPr>
          <p:nvPr/>
        </p:nvSpPr>
        <p:spPr bwMode="gray">
          <a:xfrm flipH="1">
            <a:off x="-12700" y="712788"/>
            <a:ext cx="2339975" cy="34925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89" name="Line 65"/>
          <p:cNvSpPr>
            <a:spLocks noChangeShapeType="1"/>
          </p:cNvSpPr>
          <p:nvPr/>
        </p:nvSpPr>
        <p:spPr bwMode="gray">
          <a:xfrm flipH="1">
            <a:off x="-12700" y="692150"/>
            <a:ext cx="2339975" cy="19685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90" name="Line 66"/>
          <p:cNvSpPr>
            <a:spLocks noChangeShapeType="1"/>
          </p:cNvSpPr>
          <p:nvPr/>
        </p:nvSpPr>
        <p:spPr bwMode="gray">
          <a:xfrm>
            <a:off x="-12700" y="765175"/>
            <a:ext cx="91440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91" name="Freeform 67"/>
          <p:cNvSpPr>
            <a:spLocks/>
          </p:cNvSpPr>
          <p:nvPr/>
        </p:nvSpPr>
        <p:spPr bwMode="gray">
          <a:xfrm>
            <a:off x="-12700" y="0"/>
            <a:ext cx="9156700" cy="1600200"/>
          </a:xfrm>
          <a:custGeom>
            <a:avLst/>
            <a:gdLst>
              <a:gd name="T0" fmla="*/ 0 w 5768"/>
              <a:gd name="T1" fmla="*/ 0 h 1008"/>
              <a:gd name="T2" fmla="*/ 0 w 5768"/>
              <a:gd name="T3" fmla="*/ 688 h 1008"/>
              <a:gd name="T4" fmla="*/ 2008 w 5768"/>
              <a:gd name="T5" fmla="*/ 492 h 1008"/>
              <a:gd name="T6" fmla="*/ 5768 w 5768"/>
              <a:gd name="T7" fmla="*/ 1008 h 1008"/>
              <a:gd name="T8" fmla="*/ 5768 w 5768"/>
              <a:gd name="T9" fmla="*/ 0 h 1008"/>
              <a:gd name="T10" fmla="*/ 0 w 5768"/>
              <a:gd name="T11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8" h="1008">
                <a:moveTo>
                  <a:pt x="0" y="0"/>
                </a:moveTo>
                <a:lnTo>
                  <a:pt x="0" y="688"/>
                </a:lnTo>
                <a:cubicBezTo>
                  <a:pt x="72" y="682"/>
                  <a:pt x="776" y="535"/>
                  <a:pt x="2008" y="492"/>
                </a:cubicBezTo>
                <a:cubicBezTo>
                  <a:pt x="3240" y="449"/>
                  <a:pt x="4792" y="608"/>
                  <a:pt x="5768" y="1008"/>
                </a:cubicBezTo>
                <a:lnTo>
                  <a:pt x="5768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92" name="Freeform 68"/>
          <p:cNvSpPr>
            <a:spLocks/>
          </p:cNvSpPr>
          <p:nvPr/>
        </p:nvSpPr>
        <p:spPr bwMode="gray">
          <a:xfrm>
            <a:off x="-12700" y="-12700"/>
            <a:ext cx="9156700" cy="1354138"/>
          </a:xfrm>
          <a:custGeom>
            <a:avLst/>
            <a:gdLst>
              <a:gd name="T0" fmla="*/ 0 w 5768"/>
              <a:gd name="T1" fmla="*/ 0 h 848"/>
              <a:gd name="T2" fmla="*/ 0 w 5768"/>
              <a:gd name="T3" fmla="*/ 767 h 848"/>
              <a:gd name="T4" fmla="*/ 2104 w 5768"/>
              <a:gd name="T5" fmla="*/ 448 h 848"/>
              <a:gd name="T6" fmla="*/ 5768 w 5768"/>
              <a:gd name="T7" fmla="*/ 848 h 848"/>
              <a:gd name="T8" fmla="*/ 5760 w 5768"/>
              <a:gd name="T9" fmla="*/ 8 h 848"/>
              <a:gd name="T10" fmla="*/ 0 w 5768"/>
              <a:gd name="T11" fmla="*/ 0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8" h="848">
                <a:moveTo>
                  <a:pt x="0" y="0"/>
                </a:moveTo>
                <a:lnTo>
                  <a:pt x="0" y="767"/>
                </a:lnTo>
                <a:cubicBezTo>
                  <a:pt x="72" y="760"/>
                  <a:pt x="879" y="496"/>
                  <a:pt x="2104" y="448"/>
                </a:cubicBezTo>
                <a:cubicBezTo>
                  <a:pt x="3330" y="401"/>
                  <a:pt x="4792" y="472"/>
                  <a:pt x="5768" y="848"/>
                </a:cubicBezTo>
                <a:lnTo>
                  <a:pt x="5760" y="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1093" name="Picture 69" descr="figure07_o copy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00075" y="115888"/>
            <a:ext cx="1079500" cy="79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figure07_b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-12700" y="333375"/>
            <a:ext cx="1439863" cy="120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" name="Picture 71" descr="figure07_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174750" y="404813"/>
            <a:ext cx="649288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6288" y="1347788"/>
            <a:ext cx="7758112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fld id="{67D8BA92-EE1B-4D55-BE1D-9B9F191B3772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485900" y="209550"/>
            <a:ext cx="73914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111&#19979;&#19977;&#24180;&#32026;&#24615;&#24179;&#22238;&#39243;&#21934;ppt.pptx" TargetMode="External"/><Relationship Id="rId7" Type="http://schemas.microsoft.com/office/2007/relationships/hdphoto" Target="../media/hdphoto1.wdp"/><Relationship Id="rId2" Type="http://schemas.openxmlformats.org/officeDocument/2006/relationships/hyperlink" Target="111&#19979;&#19977;&#24180;&#32026;&#24615;&#24179;&#23459;&#35611;ppt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&#20841;&#24615;&#38364;&#20418;(&#21191;&#25954;+&#28331;&#26580;)2-4.12&#31777;&#26696;.doc" TargetMode="External"/><Relationship Id="rId4" Type="http://schemas.openxmlformats.org/officeDocument/2006/relationships/hyperlink" Target="&#24615;&#21029;&#21051;&#26495;&#21360;&#35937;&#33287;&#24615;&#21029;&#27495;&#35222;.mp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版面配置區 7">
            <a:extLst>
              <a:ext uri="{FF2B5EF4-FFF2-40B4-BE49-F238E27FC236}">
                <a16:creationId xmlns:a16="http://schemas.microsoft.com/office/drawing/2014/main" id="{4DA45063-7AF2-47D9-B611-A39815C51347}"/>
              </a:ext>
            </a:extLst>
          </p:cNvPr>
          <p:cNvSpPr txBox="1">
            <a:spLocks/>
          </p:cNvSpPr>
          <p:nvPr/>
        </p:nvSpPr>
        <p:spPr>
          <a:xfrm>
            <a:off x="0" y="2060848"/>
            <a:ext cx="8352928" cy="15727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zh-TW" sz="4000" b="1" kern="0" dirty="0"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111</a:t>
            </a:r>
            <a:r>
              <a:rPr lang="zh-TW" altLang="en-US" sz="4000" b="1" kern="0" dirty="0"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學年度國教輔導團</a:t>
            </a:r>
            <a:r>
              <a:rPr lang="en-US" altLang="zh-TW" sz="4000" b="1" kern="0" dirty="0"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~</a:t>
            </a:r>
            <a:r>
              <a:rPr lang="zh-TW" altLang="en-US" sz="4000" b="1" kern="0" dirty="0"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性平議題</a:t>
            </a:r>
            <a:br>
              <a:rPr lang="zh-TW" altLang="en-US" sz="4000" b="1" kern="0" dirty="0">
                <a:latin typeface="王漢宗細黑體繁" panose="02000500000000000000" pitchFamily="2" charset="-120"/>
                <a:ea typeface="王漢宗細黑體繁" panose="02000500000000000000" pitchFamily="2" charset="-120"/>
              </a:rPr>
            </a:br>
            <a:r>
              <a:rPr lang="zh-TW" altLang="en-US" sz="4000" b="1" kern="0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心得報告</a:t>
            </a:r>
            <a:endParaRPr lang="zh-TW" altLang="en-US" sz="4000" kern="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5DC4B97-7E15-49CC-9C7C-2C3A5F058FE6}"/>
              </a:ext>
            </a:extLst>
          </p:cNvPr>
          <p:cNvSpPr/>
          <p:nvPr/>
        </p:nvSpPr>
        <p:spPr>
          <a:xfrm>
            <a:off x="0" y="5013176"/>
            <a:ext cx="6927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buClr>
                <a:srgbClr val="0070C0"/>
              </a:buClr>
              <a:buSzPts val="3200"/>
            </a:pPr>
            <a:r>
              <a:rPr lang="zh-TW" altLang="en-US" sz="2400" b="1" dirty="0">
                <a:solidFill>
                  <a:srgbClr val="002060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報告者：永信</a:t>
            </a:r>
            <a:r>
              <a:rPr lang="zh-TW" altLang="zh-TW" sz="2400" b="1" dirty="0">
                <a:solidFill>
                  <a:srgbClr val="002060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國小</a:t>
            </a:r>
            <a:r>
              <a:rPr lang="zh-TW" altLang="en-US" sz="2400" b="1" dirty="0">
                <a:solidFill>
                  <a:srgbClr val="002060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 </a:t>
            </a:r>
            <a:endParaRPr lang="en-US" altLang="zh-TW" sz="2400" b="1" dirty="0">
              <a:solidFill>
                <a:srgbClr val="002060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</a:endParaRPr>
          </a:p>
          <a:p>
            <a:pPr algn="ctr">
              <a:lnSpc>
                <a:spcPct val="90000"/>
              </a:lnSpc>
              <a:buClr>
                <a:srgbClr val="0070C0"/>
              </a:buClr>
              <a:buSzPts val="3200"/>
            </a:pPr>
            <a:r>
              <a:rPr lang="zh-TW" altLang="en-US" sz="2400" b="1" dirty="0">
                <a:solidFill>
                  <a:srgbClr val="002060"/>
                </a:solidFill>
                <a:latin typeface="王漢宗細黑體繁" panose="02000500000000000000" pitchFamily="2" charset="-120"/>
                <a:ea typeface="王漢宗細黑體繁" panose="02000500000000000000" pitchFamily="2" charset="-120"/>
              </a:rPr>
              <a:t>王義忠                                </a:t>
            </a:r>
            <a:endParaRPr lang="en-US" altLang="zh-TW" sz="2400" b="1" dirty="0">
              <a:solidFill>
                <a:srgbClr val="002060"/>
              </a:solidFill>
              <a:latin typeface="王漢宗細黑體繁" panose="02000500000000000000" pitchFamily="2" charset="-120"/>
              <a:ea typeface="王漢宗細黑體繁" panose="02000500000000000000" pitchFamily="2" charset="-120"/>
            </a:endParaRPr>
          </a:p>
        </p:txBody>
      </p:sp>
      <p:pic>
        <p:nvPicPr>
          <p:cNvPr id="5" name="Picture 2" descr="市立永信國小/選擇學校資料庫-親子天下選擇學校平台">
            <a:extLst>
              <a:ext uri="{FF2B5EF4-FFF2-40B4-BE49-F238E27FC236}">
                <a16:creationId xmlns:a16="http://schemas.microsoft.com/office/drawing/2014/main" id="{11BDDC77-5AC0-B64A-3307-534681051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64" y="5589240"/>
            <a:ext cx="1113232" cy="11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116632"/>
            <a:ext cx="4896544" cy="563563"/>
          </a:xfrm>
        </p:spPr>
        <p:txBody>
          <a:bodyPr/>
          <a:lstStyle/>
          <a:p>
            <a:r>
              <a:rPr lang="en-US" altLang="zh-TW" sz="4000" dirty="0">
                <a:ea typeface="新細明體" charset="-120"/>
              </a:rPr>
              <a:t>【</a:t>
            </a:r>
            <a:r>
              <a:rPr lang="zh-TW" altLang="en-US" sz="4000" dirty="0">
                <a:ea typeface="新細明體" charset="-120"/>
              </a:rPr>
              <a:t>為何選這個主題？</a:t>
            </a:r>
            <a:r>
              <a:rPr lang="en-US" altLang="zh-TW" sz="4000" dirty="0">
                <a:ea typeface="新細明體" charset="-120"/>
              </a:rPr>
              <a:t>】</a:t>
            </a:r>
          </a:p>
        </p:txBody>
      </p:sp>
      <p:pic>
        <p:nvPicPr>
          <p:cNvPr id="90117" name="Picture 5" descr="D:\1各項資料\義忠資料\研究所\ppt圖檔-超讚喔\可愛圖\2001-03-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124744"/>
            <a:ext cx="130574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39382" y="2337495"/>
            <a:ext cx="6945064" cy="88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zh-TW" altLang="en-US" sz="4400" b="0" i="0" dirty="0">
                <a:solidFill>
                  <a:srgbClr val="202124"/>
                </a:solidFill>
                <a:effectLst/>
                <a:latin typeface="Google Sans"/>
              </a:rPr>
              <a:t>何謂校園性別平等事件：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026952" y="3106994"/>
            <a:ext cx="7177666" cy="2986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zh-TW" altLang="en-US" sz="3200" b="0" i="0" dirty="0">
                <a:solidFill>
                  <a:srgbClr val="202124"/>
                </a:solidFill>
                <a:effectLst/>
                <a:latin typeface="Google Sans"/>
              </a:rPr>
              <a:t>校園性別平等事件，</a:t>
            </a:r>
            <a:r>
              <a:rPr lang="zh-TW" altLang="en-US" sz="3200" b="0" i="0" dirty="0">
                <a:solidFill>
                  <a:srgbClr val="040C28"/>
                </a:solidFill>
                <a:effectLst/>
                <a:latin typeface="Google Sans"/>
              </a:rPr>
              <a:t>指</a:t>
            </a:r>
            <a:r>
              <a:rPr lang="zh-TW" altLang="en-US" sz="3200" b="0" i="0" dirty="0">
                <a:solidFill>
                  <a:srgbClr val="FF0000"/>
                </a:solidFill>
                <a:effectLst/>
                <a:latin typeface="Google Sans"/>
              </a:rPr>
              <a:t>性侵害</a:t>
            </a:r>
            <a:r>
              <a:rPr lang="zh-TW" altLang="en-US" sz="3200" b="0" i="0" dirty="0">
                <a:solidFill>
                  <a:srgbClr val="040C28"/>
                </a:solidFill>
                <a:effectLst/>
                <a:latin typeface="Google Sans"/>
              </a:rPr>
              <a:t>、</a:t>
            </a:r>
            <a:r>
              <a:rPr lang="zh-TW" altLang="en-US" sz="3200" b="0" i="0" dirty="0">
                <a:solidFill>
                  <a:srgbClr val="FF0000"/>
                </a:solidFill>
                <a:effectLst/>
                <a:latin typeface="Google Sans"/>
              </a:rPr>
              <a:t>性騷擾</a:t>
            </a:r>
            <a:r>
              <a:rPr lang="zh-TW" altLang="en-US" sz="3200" b="0" i="0" dirty="0">
                <a:solidFill>
                  <a:srgbClr val="040C28"/>
                </a:solidFill>
                <a:effectLst/>
                <a:latin typeface="Google Sans"/>
              </a:rPr>
              <a:t>或性</a:t>
            </a:r>
            <a:r>
              <a:rPr lang="zh-TW" altLang="en-US" sz="3200" b="0" i="0" dirty="0">
                <a:solidFill>
                  <a:srgbClr val="FF0000"/>
                </a:solidFill>
                <a:effectLst/>
                <a:latin typeface="Google Sans"/>
              </a:rPr>
              <a:t>霸凌</a:t>
            </a:r>
            <a:r>
              <a:rPr lang="zh-TW" altLang="en-US" sz="3200" b="0" i="0" dirty="0">
                <a:solidFill>
                  <a:srgbClr val="040C28"/>
                </a:solidFill>
                <a:effectLst/>
                <a:latin typeface="Google Sans"/>
              </a:rPr>
              <a:t>事件之一方為學校校長、教師、職員、工友或學生，他方為學生者</a:t>
            </a:r>
            <a:r>
              <a:rPr lang="zh-TW" altLang="en-US" sz="3200" b="0" i="0" dirty="0">
                <a:solidFill>
                  <a:srgbClr val="202124"/>
                </a:solidFill>
                <a:effectLst/>
                <a:latin typeface="Google Sans"/>
              </a:rPr>
              <a:t>。 性侵害：指性侵害犯罪防治法所稱性侵害犯罪之行為。</a:t>
            </a:r>
            <a:endParaRPr lang="en-US" altLang="zh-TW" sz="4400" b="1" kern="0" dirty="0">
              <a:solidFill>
                <a:srgbClr val="FF0000"/>
              </a:solidFill>
              <a:ea typeface="華康行書體" panose="02010609000101010101" pitchFamily="49" charset="-120"/>
            </a:endParaRPr>
          </a:p>
        </p:txBody>
      </p:sp>
      <p:pic>
        <p:nvPicPr>
          <p:cNvPr id="2" name="Picture 2" descr="市立永信國小/選擇學校資料庫-親子天下選擇學校平台">
            <a:extLst>
              <a:ext uri="{FF2B5EF4-FFF2-40B4-BE49-F238E27FC236}">
                <a16:creationId xmlns:a16="http://schemas.microsoft.com/office/drawing/2014/main" id="{11BDDC77-5AC0-B64A-3307-534681051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826294" y="116632"/>
            <a:ext cx="7391400" cy="563563"/>
          </a:xfrm>
        </p:spPr>
        <p:txBody>
          <a:bodyPr/>
          <a:lstStyle/>
          <a:p>
            <a:r>
              <a:rPr lang="en-US" altLang="zh-TW" sz="4000" dirty="0">
                <a:ea typeface="新細明體" charset="-120"/>
              </a:rPr>
              <a:t>【</a:t>
            </a:r>
            <a:r>
              <a:rPr lang="zh-TW" altLang="en-US" sz="4000" dirty="0">
                <a:ea typeface="新細明體" charset="-120"/>
              </a:rPr>
              <a:t>為何選這個主題？</a:t>
            </a:r>
            <a:r>
              <a:rPr lang="en-US" altLang="zh-TW" sz="4000" dirty="0">
                <a:ea typeface="新細明體" charset="-120"/>
              </a:rPr>
              <a:t>】</a:t>
            </a:r>
            <a:endParaRPr lang="en-US" altLang="zh-TW" sz="40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grpSp>
        <p:nvGrpSpPr>
          <p:cNvPr id="97283" name="Group 3"/>
          <p:cNvGrpSpPr>
            <a:grpSpLocks/>
          </p:cNvGrpSpPr>
          <p:nvPr/>
        </p:nvGrpSpPr>
        <p:grpSpPr bwMode="auto">
          <a:xfrm>
            <a:off x="1605670" y="2366820"/>
            <a:ext cx="5832648" cy="3654468"/>
            <a:chOff x="977" y="1536"/>
            <a:chExt cx="4451" cy="2222"/>
          </a:xfrm>
        </p:grpSpPr>
        <p:sp>
          <p:nvSpPr>
            <p:cNvPr id="97285" name="AutoShape 5"/>
            <p:cNvSpPr>
              <a:spLocks noChangeArrowheads="1"/>
            </p:cNvSpPr>
            <p:nvPr/>
          </p:nvSpPr>
          <p:spPr bwMode="gray">
            <a:xfrm>
              <a:off x="3202" y="2569"/>
              <a:ext cx="292" cy="335"/>
            </a:xfrm>
            <a:prstGeom prst="chevron">
              <a:avLst>
                <a:gd name="adj" fmla="val 52514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286" name="Oval 6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TW" altLang="en-US"/>
            </a:p>
          </p:txBody>
        </p:sp>
        <p:sp>
          <p:nvSpPr>
            <p:cNvPr id="97287" name="Oval 7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TW" altLang="en-US"/>
            </a:p>
          </p:txBody>
        </p:sp>
        <p:sp>
          <p:nvSpPr>
            <p:cNvPr id="97288" name="Oval 8"/>
            <p:cNvSpPr>
              <a:spLocks noChangeArrowheads="1"/>
            </p:cNvSpPr>
            <p:nvPr/>
          </p:nvSpPr>
          <p:spPr bwMode="gray">
            <a:xfrm>
              <a:off x="4259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TW" altLang="en-US"/>
            </a:p>
          </p:txBody>
        </p:sp>
        <p:sp>
          <p:nvSpPr>
            <p:cNvPr id="97289" name="Oval 9"/>
            <p:cNvSpPr>
              <a:spLocks noChangeArrowheads="1"/>
            </p:cNvSpPr>
            <p:nvPr/>
          </p:nvSpPr>
          <p:spPr bwMode="gray">
            <a:xfrm>
              <a:off x="4277" y="1628"/>
              <a:ext cx="1088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TW" altLang="en-US"/>
            </a:p>
          </p:txBody>
        </p:sp>
        <p:sp>
          <p:nvSpPr>
            <p:cNvPr id="97290" name="Oval 10"/>
            <p:cNvSpPr>
              <a:spLocks noChangeArrowheads="1"/>
            </p:cNvSpPr>
            <p:nvPr/>
          </p:nvSpPr>
          <p:spPr bwMode="gray">
            <a:xfrm>
              <a:off x="4317" y="1676"/>
              <a:ext cx="980" cy="98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TW" altLang="en-US"/>
            </a:p>
          </p:txBody>
        </p:sp>
        <p:sp>
          <p:nvSpPr>
            <p:cNvPr id="97291" name="Oval 11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TW" altLang="en-US"/>
            </a:p>
          </p:txBody>
        </p:sp>
        <p:sp>
          <p:nvSpPr>
            <p:cNvPr id="97292" name="Oval 12"/>
            <p:cNvSpPr>
              <a:spLocks noChangeArrowheads="1"/>
            </p:cNvSpPr>
            <p:nvPr/>
          </p:nvSpPr>
          <p:spPr bwMode="gray">
            <a:xfrm>
              <a:off x="9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TW" altLang="en-US"/>
            </a:p>
          </p:txBody>
        </p:sp>
        <p:grpSp>
          <p:nvGrpSpPr>
            <p:cNvPr id="97296" name="Group 16"/>
            <p:cNvGrpSpPr>
              <a:grpSpLocks/>
            </p:cNvGrpSpPr>
            <p:nvPr/>
          </p:nvGrpSpPr>
          <p:grpSpPr bwMode="auto">
            <a:xfrm>
              <a:off x="1160" y="1687"/>
              <a:ext cx="947" cy="952"/>
              <a:chOff x="4166" y="1706"/>
              <a:chExt cx="1252" cy="1252"/>
            </a:xfrm>
          </p:grpSpPr>
          <p:sp>
            <p:nvSpPr>
              <p:cNvPr id="97297" name="Oval 17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  <p:sp>
            <p:nvSpPr>
              <p:cNvPr id="97298" name="Oval 1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  <p:sp>
            <p:nvSpPr>
              <p:cNvPr id="97299" name="Oval 1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  <p:sp>
            <p:nvSpPr>
              <p:cNvPr id="97300" name="Oval 20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97308" name="Oval 28"/>
            <p:cNvSpPr>
              <a:spLocks noChangeArrowheads="1"/>
            </p:cNvSpPr>
            <p:nvPr/>
          </p:nvSpPr>
          <p:spPr bwMode="gray">
            <a:xfrm>
              <a:off x="2770" y="2584"/>
              <a:ext cx="924" cy="92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zh-TW" altLang="en-US"/>
            </a:p>
          </p:txBody>
        </p:sp>
        <p:grpSp>
          <p:nvGrpSpPr>
            <p:cNvPr id="97311" name="Group 31"/>
            <p:cNvGrpSpPr>
              <a:grpSpLocks/>
            </p:cNvGrpSpPr>
            <p:nvPr/>
          </p:nvGrpSpPr>
          <p:grpSpPr bwMode="auto">
            <a:xfrm>
              <a:off x="4335" y="1687"/>
              <a:ext cx="948" cy="952"/>
              <a:chOff x="4166" y="1706"/>
              <a:chExt cx="1252" cy="1252"/>
            </a:xfrm>
          </p:grpSpPr>
          <p:sp>
            <p:nvSpPr>
              <p:cNvPr id="97312" name="Oval 32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  <p:sp>
            <p:nvSpPr>
              <p:cNvPr id="97313" name="Oval 33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  <p:sp>
            <p:nvSpPr>
              <p:cNvPr id="97314" name="Oval 34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  <p:sp>
            <p:nvSpPr>
              <p:cNvPr id="97315" name="Oval 35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97316" name="AutoShape 36"/>
            <p:cNvSpPr>
              <a:spLocks noChangeArrowheads="1"/>
            </p:cNvSpPr>
            <p:nvPr/>
          </p:nvSpPr>
          <p:spPr bwMode="gray">
            <a:xfrm>
              <a:off x="1036" y="2883"/>
              <a:ext cx="1192" cy="8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3187806" algn="ctr" rotWithShape="0">
                      <a:srgbClr val="001D3A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TW" altLang="en-US" sz="3200" b="1" dirty="0">
                  <a:solidFill>
                    <a:srgbClr val="F61424"/>
                  </a:solidFill>
                  <a:latin typeface="Verdana" pitchFamily="34" charset="0"/>
                  <a:ea typeface="新細明體" charset="-120"/>
                </a:rPr>
                <a:t>認識身體界線</a:t>
              </a:r>
              <a:endParaRPr lang="en-US" altLang="zh-TW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97318" name="AutoShape 38"/>
            <p:cNvSpPr>
              <a:spLocks noChangeArrowheads="1"/>
            </p:cNvSpPr>
            <p:nvPr/>
          </p:nvSpPr>
          <p:spPr bwMode="gray">
            <a:xfrm>
              <a:off x="4214" y="2883"/>
              <a:ext cx="1191" cy="8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3187806" algn="ctr" rotWithShape="0">
                      <a:srgbClr val="001D3A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TW" alt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Verdana" pitchFamily="34" charset="0"/>
                  <a:ea typeface="新細明體" charset="-120"/>
                </a:rPr>
                <a:t>破除刻板印象</a:t>
              </a:r>
              <a:endParaRPr lang="en-US" altLang="zh-TW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97319" name="Text Box 39"/>
            <p:cNvSpPr txBox="1">
              <a:spLocks noChangeArrowheads="1"/>
            </p:cNvSpPr>
            <p:nvPr/>
          </p:nvSpPr>
          <p:spPr bwMode="gray">
            <a:xfrm>
              <a:off x="1208" y="2022"/>
              <a:ext cx="846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zh-TW" altLang="en-US" sz="2400" b="1" dirty="0">
                  <a:solidFill>
                    <a:srgbClr val="000000"/>
                  </a:solidFill>
                  <a:ea typeface="新細明體" charset="-120"/>
                </a:rPr>
                <a:t>上學期</a:t>
              </a:r>
              <a:endParaRPr lang="en-US" altLang="zh-TW" sz="2400" b="1" dirty="0">
                <a:solidFill>
                  <a:srgbClr val="000000"/>
                </a:solidFill>
                <a:ea typeface="新細明體" charset="-120"/>
              </a:endParaRPr>
            </a:p>
          </p:txBody>
        </p:sp>
        <p:sp>
          <p:nvSpPr>
            <p:cNvPr id="97321" name="Text Box 41"/>
            <p:cNvSpPr txBox="1">
              <a:spLocks noChangeArrowheads="1"/>
            </p:cNvSpPr>
            <p:nvPr/>
          </p:nvSpPr>
          <p:spPr bwMode="gray">
            <a:xfrm>
              <a:off x="4407" y="2011"/>
              <a:ext cx="846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zh-TW" altLang="en-US" sz="2400" b="1" dirty="0">
                  <a:solidFill>
                    <a:srgbClr val="000000"/>
                  </a:solidFill>
                  <a:ea typeface="新細明體" charset="-120"/>
                </a:rPr>
                <a:t>下學期</a:t>
              </a:r>
              <a:endParaRPr lang="en-US" altLang="zh-TW" sz="2400" b="1" dirty="0">
                <a:solidFill>
                  <a:srgbClr val="000000"/>
                </a:solidFill>
                <a:ea typeface="新細明體" charset="-120"/>
              </a:endParaRPr>
            </a:p>
          </p:txBody>
        </p:sp>
      </p:grpSp>
      <p:pic>
        <p:nvPicPr>
          <p:cNvPr id="97322" name="Picture 42" descr="D:\1各項資料\義忠資料\研究所\ppt圖檔-超讚喔\可愛圖\2001-03-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009" y="908720"/>
            <a:ext cx="897970" cy="119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市立永信國小/選擇學校資料庫-親子天下選擇學校平台">
            <a:extLst>
              <a:ext uri="{FF2B5EF4-FFF2-40B4-BE49-F238E27FC236}">
                <a16:creationId xmlns:a16="http://schemas.microsoft.com/office/drawing/2014/main" id="{DB52C842-97C2-0441-B108-4B5B9CA41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-99392"/>
            <a:ext cx="6513016" cy="948356"/>
          </a:xfrm>
        </p:spPr>
        <p:txBody>
          <a:bodyPr/>
          <a:lstStyle/>
          <a:p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教學流程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華康粗黑體" panose="020B0709000000000000" pitchFamily="49" charset="-120"/>
            </a:endParaRPr>
          </a:p>
        </p:txBody>
      </p:sp>
      <p:sp>
        <p:nvSpPr>
          <p:cNvPr id="4" name="內容版面配置區 1"/>
          <p:cNvSpPr txBox="1">
            <a:spLocks/>
          </p:cNvSpPr>
          <p:nvPr/>
        </p:nvSpPr>
        <p:spPr>
          <a:xfrm>
            <a:off x="2745693" y="1774170"/>
            <a:ext cx="5573672" cy="12968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分組</a:t>
            </a:r>
            <a:endParaRPr lang="en-US" altLang="zh-TW" sz="2800" dirty="0">
              <a:solidFill>
                <a:schemeClr val="tx2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比腕力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通常男生大於女生，但不一定</a:t>
            </a:r>
            <a:endParaRPr lang="en-US" altLang="zh-TW" sz="2800" dirty="0">
              <a:solidFill>
                <a:schemeClr val="tx2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99678" y="4037419"/>
            <a:ext cx="5692982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分組</a:t>
            </a:r>
            <a:endParaRPr lang="en-US" altLang="zh-TW" sz="2800" dirty="0">
              <a:solidFill>
                <a:schemeClr val="tx2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比穿針引線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通常女生比男生快，但不一定</a:t>
            </a:r>
            <a:endParaRPr lang="en-US" altLang="zh-TW" sz="2800" dirty="0">
              <a:solidFill>
                <a:schemeClr val="tx2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1980" y="2156134"/>
            <a:ext cx="1747037" cy="5232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2800" b="1" kern="100" dirty="0">
                <a:solidFill>
                  <a:srgbClr val="FF0000"/>
                </a:solidFill>
                <a:latin typeface="標楷體" panose="03000509000000000000" pitchFamily="65" charset="-120"/>
                <a:cs typeface="Times New Roman" panose="02020603050405020304" pitchFamily="18" charset="0"/>
              </a:rPr>
              <a:t>誰來挑戰</a:t>
            </a:r>
            <a:endParaRPr lang="zh-TW" altLang="en-US" sz="2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74656" y="4252863"/>
            <a:ext cx="1719996" cy="5232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2800" b="1" kern="100" dirty="0">
                <a:solidFill>
                  <a:srgbClr val="FF0000"/>
                </a:solidFill>
                <a:latin typeface="標楷體" panose="03000509000000000000" pitchFamily="65" charset="-120"/>
                <a:cs typeface="Times New Roman" panose="02020603050405020304" pitchFamily="18" charset="0"/>
              </a:rPr>
              <a:t>穿針引線</a:t>
            </a:r>
            <a:endParaRPr lang="zh-TW" altLang="en-US" sz="2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向右箭號 8"/>
          <p:cNvSpPr/>
          <p:nvPr/>
        </p:nvSpPr>
        <p:spPr>
          <a:xfrm>
            <a:off x="2189474" y="2263171"/>
            <a:ext cx="449502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>
            <a:off x="2150176" y="4334453"/>
            <a:ext cx="449502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Picture 2" descr="市立永信國小/選擇學校資料庫-親子天下選擇學校平台">
            <a:extLst>
              <a:ext uri="{FF2B5EF4-FFF2-40B4-BE49-F238E27FC236}">
                <a16:creationId xmlns:a16="http://schemas.microsoft.com/office/drawing/2014/main" id="{1DE43D13-B009-9E22-90EC-0048F722D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579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-99392"/>
            <a:ext cx="6513016" cy="948356"/>
          </a:xfrm>
        </p:spPr>
        <p:txBody>
          <a:bodyPr/>
          <a:lstStyle/>
          <a:p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教學流程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華康粗黑體" panose="020B0709000000000000" pitchFamily="49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2215044" y="4086074"/>
            <a:ext cx="449502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395536" y="2248707"/>
            <a:ext cx="1656184" cy="5232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2800" b="1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性平問卷</a:t>
            </a:r>
            <a:endParaRPr lang="zh-TW" altLang="en-US" sz="2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04804" y="1971708"/>
            <a:ext cx="5040560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2800" kern="1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．播放輔導室錄製之</a:t>
            </a:r>
            <a:r>
              <a:rPr lang="en-US" altLang="zh-TW" sz="2800" kern="1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  <a:hlinkClick r:id="rId2" action="ppaction://hlinkpres?slideindex=1&amp;slidetitle="/>
              </a:rPr>
              <a:t>PPT</a:t>
            </a:r>
            <a:endParaRPr lang="en-US" altLang="zh-TW" sz="2800" kern="100" dirty="0">
              <a:solidFill>
                <a:schemeClr val="tx2">
                  <a:lumMod val="60000"/>
                  <a:lumOff val="40000"/>
                </a:schemeClr>
              </a:solidFill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2800" kern="1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800" kern="1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‧</a:t>
            </a:r>
            <a:r>
              <a:rPr lang="zh-TW" altLang="en-US" sz="2800" kern="1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完成輔導室印製之</a:t>
            </a:r>
            <a:r>
              <a:rPr lang="zh-TW" altLang="en-US" sz="2800" kern="1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  <a:hlinkClick r:id="rId3" action="ppaction://hlinkpres?slideindex=1&amp;slidetitle="/>
              </a:rPr>
              <a:t>問卷</a:t>
            </a:r>
            <a:endParaRPr lang="en-US" altLang="zh-TW" sz="2800" kern="100" dirty="0"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95535" y="3789040"/>
            <a:ext cx="1757975" cy="94835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2800" b="1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學習單與分享</a:t>
            </a:r>
            <a:endParaRPr lang="zh-TW" altLang="en-US" sz="2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726080" y="3645024"/>
            <a:ext cx="6022384" cy="15967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．觀看</a:t>
            </a:r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hlinkClick r:id="rId4" action="ppaction://hlinkfile"/>
              </a:rPr>
              <a:t>影片</a:t>
            </a:r>
            <a:endParaRPr lang="en-US" altLang="zh-TW" sz="2800" dirty="0">
              <a:solidFill>
                <a:schemeClr val="tx2">
                  <a:lumMod val="60000"/>
                  <a:lumOff val="40000"/>
                </a:schemeClr>
              </a:solidFill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zh-TW" altLang="en-US" sz="2800" dirty="0">
                <a:solidFill>
                  <a:schemeClr val="tx1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．</a:t>
            </a:r>
            <a:r>
              <a:rPr lang="zh-TW" altLang="en-US" sz="2800" kern="100" dirty="0">
                <a:solidFill>
                  <a:schemeClr val="tx1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完成</a:t>
            </a:r>
            <a:r>
              <a:rPr lang="zh-TW" altLang="en-US" sz="2800" kern="100" dirty="0">
                <a:solidFill>
                  <a:schemeClr val="tx1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  <a:hlinkClick r:id="rId5" action="ppaction://hlinkfile"/>
              </a:rPr>
              <a:t>學習單</a:t>
            </a:r>
            <a:endParaRPr lang="en-US" altLang="zh-TW" sz="2800" kern="100" dirty="0">
              <a:solidFill>
                <a:schemeClr val="tx1"/>
              </a:solidFill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zh-TW" altLang="en-US" sz="2800" kern="1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800" kern="1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‧</a:t>
            </a:r>
            <a:r>
              <a:rPr lang="zh-TW" altLang="en-US" sz="2800" kern="1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分享</a:t>
            </a:r>
            <a:endParaRPr lang="zh-TW" altLang="en-US" sz="2800" dirty="0">
              <a:solidFill>
                <a:schemeClr val="tx2">
                  <a:lumMod val="60000"/>
                  <a:lumOff val="40000"/>
                </a:schemeClr>
              </a:solidFill>
              <a:highlight>
                <a:srgbClr val="FFFF00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向右箭號 15"/>
          <p:cNvSpPr/>
          <p:nvPr/>
        </p:nvSpPr>
        <p:spPr>
          <a:xfrm>
            <a:off x="2153511" y="2411887"/>
            <a:ext cx="449502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Picture 2" descr="市立永信國小/選擇學校資料庫-親子天下選擇學校平台">
            <a:extLst>
              <a:ext uri="{FF2B5EF4-FFF2-40B4-BE49-F238E27FC236}">
                <a16:creationId xmlns:a16="http://schemas.microsoft.com/office/drawing/2014/main" id="{571CF3DF-5226-92BB-27E2-9519599DE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3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22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0257B97-8483-33C2-1472-A59DB824DE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1097" y="116632"/>
            <a:ext cx="7391400" cy="563563"/>
          </a:xfrm>
        </p:spPr>
        <p:txBody>
          <a:bodyPr/>
          <a:lstStyle/>
          <a:p>
            <a:r>
              <a:rPr lang="en-US" altLang="zh-TW" sz="4000" dirty="0">
                <a:ea typeface="新細明體" charset="-120"/>
              </a:rPr>
              <a:t>【</a:t>
            </a:r>
            <a:r>
              <a:rPr lang="zh-TW" altLang="en-US" sz="4000" dirty="0">
                <a:ea typeface="新細明體" charset="-120"/>
              </a:rPr>
              <a:t>省思</a:t>
            </a:r>
            <a:r>
              <a:rPr lang="en-US" altLang="zh-TW" sz="4000" dirty="0">
                <a:ea typeface="新細明體" charset="-120"/>
              </a:rPr>
              <a:t>】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4CBDF8-FD70-F444-7171-8CF5233B605C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776288" y="1347788"/>
            <a:ext cx="7758112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l">
              <a:buNone/>
            </a:pPr>
            <a:r>
              <a:rPr lang="en-US" altLang="zh-TW" sz="4400" b="0" i="0" dirty="0">
                <a:solidFill>
                  <a:srgbClr val="FF0000"/>
                </a:solidFill>
                <a:effectLst/>
                <a:latin typeface="Google Sans"/>
              </a:rPr>
              <a:t>1.</a:t>
            </a:r>
            <a:r>
              <a:rPr lang="zh-TW" altLang="en-US" sz="4400" b="0" i="0" dirty="0">
                <a:solidFill>
                  <a:srgbClr val="FF0000"/>
                </a:solidFill>
                <a:effectLst/>
                <a:latin typeface="Google Sans"/>
              </a:rPr>
              <a:t>比腕力結果不如預期</a:t>
            </a:r>
            <a:r>
              <a:rPr lang="en-US" altLang="zh-TW" sz="4400" b="0" i="0" dirty="0">
                <a:solidFill>
                  <a:srgbClr val="FF0000"/>
                </a:solidFill>
                <a:effectLst/>
                <a:latin typeface="Google Sans"/>
              </a:rPr>
              <a:t>~</a:t>
            </a:r>
          </a:p>
          <a:p>
            <a:pPr marL="0" indent="0" algn="l">
              <a:buNone/>
            </a:pPr>
            <a:r>
              <a:rPr lang="zh-TW" altLang="en-US" sz="4400" dirty="0">
                <a:solidFill>
                  <a:srgbClr val="202124"/>
                </a:solidFill>
                <a:latin typeface="Google Sans"/>
              </a:rPr>
              <a:t>     </a:t>
            </a:r>
            <a:r>
              <a:rPr lang="zh-TW" altLang="en-US" dirty="0">
                <a:solidFill>
                  <a:schemeClr val="tx2">
                    <a:lumMod val="75000"/>
                  </a:schemeClr>
                </a:solidFill>
                <a:latin typeface="Google Sans"/>
              </a:rPr>
              <a:t>男生：</a:t>
            </a:r>
            <a:r>
              <a:rPr lang="zh-TW" altLang="en-US" b="0" i="0" dirty="0">
                <a:solidFill>
                  <a:schemeClr val="tx2">
                    <a:lumMod val="75000"/>
                  </a:schemeClr>
                </a:solidFill>
                <a:effectLst/>
                <a:latin typeface="Google Sans"/>
              </a:rPr>
              <a:t>尊重、保護、不能欺負</a:t>
            </a:r>
            <a:r>
              <a:rPr lang="en-US" altLang="zh-TW" b="0" i="0" dirty="0">
                <a:solidFill>
                  <a:schemeClr val="tx2">
                    <a:lumMod val="75000"/>
                  </a:schemeClr>
                </a:solidFill>
                <a:effectLst/>
                <a:latin typeface="Google Sans"/>
              </a:rPr>
              <a:t>……</a:t>
            </a:r>
          </a:p>
          <a:p>
            <a:pPr marL="0" indent="0" algn="l">
              <a:buNone/>
            </a:pPr>
            <a:r>
              <a:rPr lang="en-US" altLang="zh-TW" sz="4400" b="0" i="0" dirty="0">
                <a:solidFill>
                  <a:srgbClr val="FF0000"/>
                </a:solidFill>
                <a:effectLst/>
                <a:latin typeface="Google Sans"/>
              </a:rPr>
              <a:t>2.</a:t>
            </a:r>
            <a:r>
              <a:rPr lang="zh-TW" altLang="en-US" sz="4400" b="0" i="0" dirty="0">
                <a:solidFill>
                  <a:srgbClr val="FF0000"/>
                </a:solidFill>
                <a:effectLst/>
                <a:latin typeface="Google Sans"/>
              </a:rPr>
              <a:t>拍照</a:t>
            </a:r>
            <a:r>
              <a:rPr lang="en-US" altLang="zh-TW" sz="4400" b="0" i="0" dirty="0">
                <a:solidFill>
                  <a:srgbClr val="FF0000"/>
                </a:solidFill>
                <a:effectLst/>
                <a:latin typeface="Google Sans"/>
              </a:rPr>
              <a:t>~</a:t>
            </a:r>
            <a:r>
              <a:rPr lang="zh-TW" altLang="en-US" sz="4400" b="0" i="0">
                <a:solidFill>
                  <a:srgbClr val="FF0000"/>
                </a:solidFill>
                <a:effectLst/>
                <a:latin typeface="Google Sans"/>
              </a:rPr>
              <a:t>做成果</a:t>
            </a:r>
            <a:endParaRPr lang="zh-TW" altLang="en-US" sz="4400" b="0" i="0" dirty="0">
              <a:solidFill>
                <a:srgbClr val="FF0000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822342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0" name="Group 30"/>
          <p:cNvGrpSpPr>
            <a:grpSpLocks/>
          </p:cNvGrpSpPr>
          <p:nvPr/>
        </p:nvGrpSpPr>
        <p:grpSpPr bwMode="auto">
          <a:xfrm>
            <a:off x="765845" y="908720"/>
            <a:ext cx="7392988" cy="4156075"/>
            <a:chOff x="576" y="912"/>
            <a:chExt cx="4657" cy="2618"/>
          </a:xfrm>
        </p:grpSpPr>
        <p:sp>
          <p:nvSpPr>
            <p:cNvPr id="122883" name="AutoShape 3"/>
            <p:cNvSpPr>
              <a:spLocks noChangeArrowheads="1"/>
            </p:cNvSpPr>
            <p:nvPr/>
          </p:nvSpPr>
          <p:spPr bwMode="gray">
            <a:xfrm>
              <a:off x="1200" y="1392"/>
              <a:ext cx="3484" cy="1728"/>
            </a:xfrm>
            <a:prstGeom prst="upArrow">
              <a:avLst>
                <a:gd name="adj1" fmla="val 57824"/>
                <a:gd name="adj2" fmla="val 5439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39216"/>
                    <a:invGamma/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2884" name="AutoShape 4"/>
            <p:cNvSpPr>
              <a:spLocks noChangeArrowheads="1"/>
            </p:cNvSpPr>
            <p:nvPr/>
          </p:nvSpPr>
          <p:spPr bwMode="gray">
            <a:xfrm>
              <a:off x="1536" y="912"/>
              <a:ext cx="2784" cy="36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24314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1D3A"/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zh-TW" altLang="en-US" sz="4000" b="1" dirty="0">
                  <a:solidFill>
                    <a:srgbClr val="FF0000"/>
                  </a:solidFill>
                  <a:latin typeface="文鼎勘亭流" panose="02010609010101010101" pitchFamily="49" charset="-128"/>
                  <a:ea typeface="文鼎勘亭流" panose="02010609010101010101" pitchFamily="49" charset="-128"/>
                </a:rPr>
                <a:t>困境</a:t>
              </a:r>
              <a:r>
                <a:rPr lang="zh-TW" altLang="en-US" sz="4000" dirty="0">
                  <a:solidFill>
                    <a:srgbClr val="FF0000"/>
                  </a:solidFill>
                  <a:latin typeface="文鼎勘亭流" panose="02010609010101010101" pitchFamily="49" charset="-128"/>
                  <a:ea typeface="文鼎勘亭流" panose="02010609010101010101" pitchFamily="49" charset="-128"/>
                </a:rPr>
                <a:t>！</a:t>
              </a:r>
              <a:endParaRPr lang="en-US" altLang="zh-TW" sz="4000" dirty="0">
                <a:solidFill>
                  <a:srgbClr val="FF0000"/>
                </a:solidFill>
                <a:latin typeface="文鼎勘亭流" panose="02010609010101010101" pitchFamily="49" charset="-128"/>
                <a:ea typeface="文鼎勘亭流" panose="02010609010101010101" pitchFamily="49" charset="-128"/>
              </a:endParaRPr>
            </a:p>
          </p:txBody>
        </p:sp>
        <p:grpSp>
          <p:nvGrpSpPr>
            <p:cNvPr id="122886" name="Group 6"/>
            <p:cNvGrpSpPr>
              <a:grpSpLocks/>
            </p:cNvGrpSpPr>
            <p:nvPr/>
          </p:nvGrpSpPr>
          <p:grpSpPr bwMode="auto">
            <a:xfrm>
              <a:off x="576" y="2572"/>
              <a:ext cx="936" cy="954"/>
              <a:chOff x="624" y="1584"/>
              <a:chExt cx="1248" cy="1296"/>
            </a:xfrm>
          </p:grpSpPr>
          <p:grpSp>
            <p:nvGrpSpPr>
              <p:cNvPr id="122887" name="Group 7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22888" name="Oval 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3529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2889" name="Freeform 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122890" name="Text Box 10"/>
              <p:cNvSpPr txBox="1">
                <a:spLocks noChangeArrowheads="1"/>
              </p:cNvSpPr>
              <p:nvPr/>
            </p:nvSpPr>
            <p:spPr bwMode="gray">
              <a:xfrm>
                <a:off x="889" y="1988"/>
                <a:ext cx="758" cy="4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zh-TW" altLang="en-US" sz="28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ea typeface="新細明體" charset="-120"/>
                  </a:rPr>
                  <a:t>觀課</a:t>
                </a:r>
                <a:endParaRPr lang="en-US" altLang="zh-TW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ea typeface="新細明體" charset="-120"/>
                </a:endParaRPr>
              </a:p>
            </p:txBody>
          </p:sp>
        </p:grpSp>
        <p:grpSp>
          <p:nvGrpSpPr>
            <p:cNvPr id="122892" name="Group 12"/>
            <p:cNvGrpSpPr>
              <a:grpSpLocks/>
            </p:cNvGrpSpPr>
            <p:nvPr/>
          </p:nvGrpSpPr>
          <p:grpSpPr bwMode="auto">
            <a:xfrm>
              <a:off x="4273" y="2544"/>
              <a:ext cx="960" cy="965"/>
              <a:chOff x="2400" y="1488"/>
              <a:chExt cx="1152" cy="1152"/>
            </a:xfrm>
          </p:grpSpPr>
          <p:grpSp>
            <p:nvGrpSpPr>
              <p:cNvPr id="122893" name="Group 13"/>
              <p:cNvGrpSpPr>
                <a:grpSpLocks/>
              </p:cNvGrpSpPr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122894" name="Oval 1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2895" name="Freeform 15"/>
                <p:cNvSpPr>
                  <a:spLocks/>
                </p:cNvSpPr>
                <p:nvPr/>
              </p:nvSpPr>
              <p:spPr bwMode="gray">
                <a:xfrm>
                  <a:off x="2209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122896" name="Text Box 16"/>
              <p:cNvSpPr txBox="1">
                <a:spLocks noChangeArrowheads="1"/>
              </p:cNvSpPr>
              <p:nvPr/>
            </p:nvSpPr>
            <p:spPr bwMode="gray">
              <a:xfrm>
                <a:off x="2433" y="1756"/>
                <a:ext cx="1070" cy="6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zh-TW" altLang="en-US" sz="4800" b="1" dirty="0">
                    <a:solidFill>
                      <a:srgbClr val="FFFFFF"/>
                    </a:solidFill>
                    <a:ea typeface="新細明體" charset="-120"/>
                  </a:rPr>
                  <a:t>雙語</a:t>
                </a:r>
                <a:endParaRPr lang="en-US" altLang="zh-TW" sz="4800" b="1" dirty="0">
                  <a:solidFill>
                    <a:srgbClr val="FFFFFF"/>
                  </a:solidFill>
                  <a:ea typeface="新細明體" charset="-120"/>
                </a:endParaRPr>
              </a:p>
            </p:txBody>
          </p:sp>
        </p:grpSp>
        <p:grpSp>
          <p:nvGrpSpPr>
            <p:cNvPr id="122909" name="Group 29"/>
            <p:cNvGrpSpPr>
              <a:grpSpLocks/>
            </p:cNvGrpSpPr>
            <p:nvPr/>
          </p:nvGrpSpPr>
          <p:grpSpPr bwMode="auto">
            <a:xfrm>
              <a:off x="1776" y="2572"/>
              <a:ext cx="960" cy="958"/>
              <a:chOff x="1776" y="2572"/>
              <a:chExt cx="960" cy="958"/>
            </a:xfrm>
          </p:grpSpPr>
          <p:grpSp>
            <p:nvGrpSpPr>
              <p:cNvPr id="122898" name="Group 18"/>
              <p:cNvGrpSpPr>
                <a:grpSpLocks/>
              </p:cNvGrpSpPr>
              <p:nvPr/>
            </p:nvGrpSpPr>
            <p:grpSpPr bwMode="auto">
              <a:xfrm>
                <a:off x="1776" y="2572"/>
                <a:ext cx="960" cy="958"/>
                <a:chOff x="2016" y="1920"/>
                <a:chExt cx="1680" cy="1680"/>
              </a:xfrm>
            </p:grpSpPr>
            <p:sp>
              <p:nvSpPr>
                <p:cNvPr id="122899" name="Oval 1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51373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sy="50000" kx="-2453608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2900" name="Freeform 2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122901" name="Text Box 21"/>
              <p:cNvSpPr txBox="1">
                <a:spLocks noChangeArrowheads="1"/>
              </p:cNvSpPr>
              <p:nvPr/>
            </p:nvSpPr>
            <p:spPr bwMode="gray">
              <a:xfrm>
                <a:off x="1831" y="2831"/>
                <a:ext cx="86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zh-TW" altLang="en-US" sz="3600" b="1" dirty="0">
                    <a:solidFill>
                      <a:srgbClr val="FFFFFF"/>
                    </a:solidFill>
                    <a:ea typeface="新細明體" charset="-120"/>
                  </a:rPr>
                  <a:t>議題</a:t>
                </a:r>
                <a:endParaRPr lang="en-US" altLang="zh-TW" sz="3600" b="1" dirty="0">
                  <a:solidFill>
                    <a:srgbClr val="FFFFFF"/>
                  </a:solidFill>
                  <a:ea typeface="新細明體" charset="-120"/>
                </a:endParaRPr>
              </a:p>
            </p:txBody>
          </p:sp>
        </p:grpSp>
        <p:grpSp>
          <p:nvGrpSpPr>
            <p:cNvPr id="122903" name="Group 23"/>
            <p:cNvGrpSpPr>
              <a:grpSpLocks/>
            </p:cNvGrpSpPr>
            <p:nvPr/>
          </p:nvGrpSpPr>
          <p:grpSpPr bwMode="auto">
            <a:xfrm>
              <a:off x="3072" y="2544"/>
              <a:ext cx="960" cy="958"/>
              <a:chOff x="3072" y="2544"/>
              <a:chExt cx="960" cy="958"/>
            </a:xfrm>
          </p:grpSpPr>
          <p:grpSp>
            <p:nvGrpSpPr>
              <p:cNvPr id="122904" name="Group 24"/>
              <p:cNvGrpSpPr>
                <a:grpSpLocks/>
              </p:cNvGrpSpPr>
              <p:nvPr/>
            </p:nvGrpSpPr>
            <p:grpSpPr bwMode="auto">
              <a:xfrm>
                <a:off x="3072" y="2544"/>
                <a:ext cx="960" cy="958"/>
                <a:chOff x="2016" y="1920"/>
                <a:chExt cx="1680" cy="1680"/>
              </a:xfrm>
            </p:grpSpPr>
            <p:sp>
              <p:nvSpPr>
                <p:cNvPr id="122905" name="Oval 25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51373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sy="50000" kx="-2453608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2906" name="Freeform 26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122907" name="Text Box 27"/>
              <p:cNvSpPr txBox="1">
                <a:spLocks noChangeArrowheads="1"/>
              </p:cNvSpPr>
              <p:nvPr/>
            </p:nvSpPr>
            <p:spPr bwMode="gray">
              <a:xfrm>
                <a:off x="3120" y="2791"/>
                <a:ext cx="86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zh-TW" altLang="en-US" sz="4000" b="1" dirty="0">
                    <a:solidFill>
                      <a:srgbClr val="FFFFFF"/>
                    </a:solidFill>
                    <a:ea typeface="新細明體" charset="-120"/>
                  </a:rPr>
                  <a:t>校本</a:t>
                </a:r>
                <a:endParaRPr lang="en-US" altLang="zh-TW" sz="4000" b="1" dirty="0">
                  <a:solidFill>
                    <a:srgbClr val="FFFFFF"/>
                  </a:solidFill>
                  <a:ea typeface="新細明體" charset="-120"/>
                </a:endParaRPr>
              </a:p>
            </p:txBody>
          </p:sp>
        </p:grpSp>
      </p:grpSp>
      <p:sp>
        <p:nvSpPr>
          <p:cNvPr id="28" name="WordArt 3">
            <a:extLst>
              <a:ext uri="{FF2B5EF4-FFF2-40B4-BE49-F238E27FC236}">
                <a16:creationId xmlns:a16="http://schemas.microsoft.com/office/drawing/2014/main" id="{064FB31B-B91D-2913-21B4-9F76DC826DBC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56266" y="5531573"/>
            <a:ext cx="4802187" cy="8001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zh-TW" sz="5400" b="1" kern="10" dirty="0">
                <a:ln w="28575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0" scaled="1"/>
                </a:gradFill>
                <a:effectLst>
                  <a:outerShdw dist="107763" dir="2700000" algn="ctr" rotWithShape="0">
                    <a:srgbClr val="B2B2B2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Thank You !</a:t>
            </a:r>
            <a:endParaRPr lang="zh-TW" altLang="en-US" sz="5400" b="1" kern="10" dirty="0">
              <a:ln w="28575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hlink"/>
                  </a:gs>
                </a:gsLst>
                <a:lin ang="0" scaled="1"/>
              </a:gradFill>
              <a:effectLst>
                <a:outerShdw dist="107763" dir="2700000" algn="ctr" rotWithShape="0">
                  <a:srgbClr val="B2B2B2">
                    <a:alpha val="50000"/>
                  </a:srgbClr>
                </a:outerShdw>
              </a:effectLst>
              <a:latin typeface="Verdana"/>
              <a:cs typeface="Verdana"/>
            </a:endParaRPr>
          </a:p>
        </p:txBody>
      </p:sp>
      <p:pic>
        <p:nvPicPr>
          <p:cNvPr id="2" name="Picture 2" descr="市立永信國小/選擇學校資料庫-親子天下選擇學校平台">
            <a:extLst>
              <a:ext uri="{FF2B5EF4-FFF2-40B4-BE49-F238E27FC236}">
                <a16:creationId xmlns:a16="http://schemas.microsoft.com/office/drawing/2014/main" id="{25DC4DCE-EF67-720C-5614-88DF49839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Oval 19"/>
          <p:cNvSpPr>
            <a:spLocks noChangeArrowheads="1"/>
          </p:cNvSpPr>
          <p:nvPr/>
        </p:nvSpPr>
        <p:spPr bwMode="gray">
          <a:xfrm>
            <a:off x="319361" y="1844824"/>
            <a:ext cx="1524000" cy="15208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51373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gray">
          <a:xfrm>
            <a:off x="405132" y="2189737"/>
            <a:ext cx="14157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因材網</a:t>
            </a:r>
            <a:endParaRPr lang="en-US" altLang="zh-TW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algn="ctr" eaLnBrk="0" hangingPunct="0"/>
            <a:r>
              <a:rPr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布可星球</a:t>
            </a:r>
            <a:endParaRPr lang="en-US" altLang="zh-TW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gray">
          <a:xfrm>
            <a:off x="7118707" y="1823120"/>
            <a:ext cx="1524000" cy="15208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51373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gray">
          <a:xfrm>
            <a:off x="7157958" y="2060848"/>
            <a:ext cx="14157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成語</a:t>
            </a:r>
            <a:endParaRPr lang="en-US" altLang="zh-TW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algn="ctr" eaLnBrk="0" hangingPunct="0"/>
            <a:r>
              <a:rPr lang="zh-TW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學力檢測</a:t>
            </a:r>
            <a:endParaRPr lang="en-US" altLang="zh-TW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01TGp_figure_diagram_v2">
  <a:themeElements>
    <a:clrScheme name="sample 3">
      <a:dk1>
        <a:srgbClr val="335338"/>
      </a:dk1>
      <a:lt1>
        <a:srgbClr val="D7E4BE"/>
      </a:lt1>
      <a:dk2>
        <a:srgbClr val="000066"/>
      </a:dk2>
      <a:lt2>
        <a:srgbClr val="B2B2B2"/>
      </a:lt2>
      <a:accent1>
        <a:srgbClr val="2F86B1"/>
      </a:accent1>
      <a:accent2>
        <a:srgbClr val="D2761A"/>
      </a:accent2>
      <a:accent3>
        <a:srgbClr val="E8EFDB"/>
      </a:accent3>
      <a:accent4>
        <a:srgbClr val="2A462E"/>
      </a:accent4>
      <a:accent5>
        <a:srgbClr val="ADC3D5"/>
      </a:accent5>
      <a:accent6>
        <a:srgbClr val="BE6A16"/>
      </a:accent6>
      <a:hlink>
        <a:srgbClr val="368463"/>
      </a:hlink>
      <a:folHlink>
        <a:srgbClr val="481ECE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A3E86"/>
        </a:dk1>
        <a:lt1>
          <a:srgbClr val="C1CFDD"/>
        </a:lt1>
        <a:dk2>
          <a:srgbClr val="000000"/>
        </a:dk2>
        <a:lt2>
          <a:srgbClr val="B2B2B2"/>
        </a:lt2>
        <a:accent1>
          <a:srgbClr val="4AAAC0"/>
        </a:accent1>
        <a:accent2>
          <a:srgbClr val="6600FF"/>
        </a:accent2>
        <a:accent3>
          <a:srgbClr val="DDE4EB"/>
        </a:accent3>
        <a:accent4>
          <a:srgbClr val="143472"/>
        </a:accent4>
        <a:accent5>
          <a:srgbClr val="B1D2DC"/>
        </a:accent5>
        <a:accent6>
          <a:srgbClr val="5C00E7"/>
        </a:accent6>
        <a:hlink>
          <a:srgbClr val="0066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2B166E"/>
        </a:dk1>
        <a:lt1>
          <a:srgbClr val="AADBFC"/>
        </a:lt1>
        <a:dk2>
          <a:srgbClr val="003366"/>
        </a:dk2>
        <a:lt2>
          <a:srgbClr val="B2B2B2"/>
        </a:lt2>
        <a:accent1>
          <a:srgbClr val="19B17B"/>
        </a:accent1>
        <a:accent2>
          <a:srgbClr val="E57B1B"/>
        </a:accent2>
        <a:accent3>
          <a:srgbClr val="D2EAFD"/>
        </a:accent3>
        <a:accent4>
          <a:srgbClr val="23115D"/>
        </a:accent4>
        <a:accent5>
          <a:srgbClr val="ABD5BF"/>
        </a:accent5>
        <a:accent6>
          <a:srgbClr val="CF6F17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335338"/>
        </a:dk1>
        <a:lt1>
          <a:srgbClr val="D7E4BE"/>
        </a:lt1>
        <a:dk2>
          <a:srgbClr val="000066"/>
        </a:dk2>
        <a:lt2>
          <a:srgbClr val="B2B2B2"/>
        </a:lt2>
        <a:accent1>
          <a:srgbClr val="2F86B1"/>
        </a:accent1>
        <a:accent2>
          <a:srgbClr val="D2761A"/>
        </a:accent2>
        <a:accent3>
          <a:srgbClr val="E8EFDB"/>
        </a:accent3>
        <a:accent4>
          <a:srgbClr val="2A462E"/>
        </a:accent4>
        <a:accent5>
          <a:srgbClr val="ADC3D5"/>
        </a:accent5>
        <a:accent6>
          <a:srgbClr val="BE6A16"/>
        </a:accent6>
        <a:hlink>
          <a:srgbClr val="368463"/>
        </a:hlink>
        <a:folHlink>
          <a:srgbClr val="481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101TGp_figure_diagram_v2</Template>
  <TotalTime>499</TotalTime>
  <Words>215</Words>
  <Application>Microsoft Office PowerPoint</Application>
  <PresentationFormat>如螢幕大小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9" baseType="lpstr">
      <vt:lpstr>Google Sans</vt:lpstr>
      <vt:lpstr>文鼎勘亭流</vt:lpstr>
      <vt:lpstr>王漢宗細黑體繁</vt:lpstr>
      <vt:lpstr>微軟正黑體</vt:lpstr>
      <vt:lpstr>微軟正黑體</vt:lpstr>
      <vt:lpstr>新細明體</vt:lpstr>
      <vt:lpstr>標楷體</vt:lpstr>
      <vt:lpstr>Arial</vt:lpstr>
      <vt:lpstr>Calibri</vt:lpstr>
      <vt:lpstr>Verdana</vt:lpstr>
      <vt:lpstr>Wingdings</vt:lpstr>
      <vt:lpstr>101TGp_figure_diagram_v2</vt:lpstr>
      <vt:lpstr>PowerPoint 簡報</vt:lpstr>
      <vt:lpstr>【為何選這個主題？】</vt:lpstr>
      <vt:lpstr>【為何選這個主題？】</vt:lpstr>
      <vt:lpstr>【教學流程】</vt:lpstr>
      <vt:lpstr>【教學流程】</vt:lpstr>
      <vt:lpstr>【省思】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dc:creator>User</dc:creator>
  <cp:lastModifiedBy>蘇泰吉</cp:lastModifiedBy>
  <cp:revision>47</cp:revision>
  <dcterms:created xsi:type="dcterms:W3CDTF">2022-06-19T13:19:04Z</dcterms:created>
  <dcterms:modified xsi:type="dcterms:W3CDTF">2023-04-11T23:40:12Z</dcterms:modified>
</cp:coreProperties>
</file>