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1.xml" ContentType="application/vnd.ms-office.activeX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embeddings/oleObject2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68" r:id="rId3"/>
    <p:sldId id="273" r:id="rId4"/>
    <p:sldId id="338" r:id="rId5"/>
    <p:sldId id="271" r:id="rId6"/>
    <p:sldId id="336" r:id="rId7"/>
    <p:sldId id="310" r:id="rId8"/>
    <p:sldId id="340" r:id="rId9"/>
    <p:sldId id="289" r:id="rId10"/>
    <p:sldId id="319" r:id="rId11"/>
    <p:sldId id="339" r:id="rId12"/>
    <p:sldId id="272" r:id="rId13"/>
    <p:sldId id="291" r:id="rId14"/>
    <p:sldId id="297" r:id="rId15"/>
    <p:sldId id="298" r:id="rId16"/>
    <p:sldId id="341" r:id="rId17"/>
    <p:sldId id="356" r:id="rId18"/>
    <p:sldId id="344" r:id="rId19"/>
    <p:sldId id="345" r:id="rId20"/>
    <p:sldId id="343" r:id="rId21"/>
    <p:sldId id="346" r:id="rId22"/>
    <p:sldId id="347" r:id="rId23"/>
    <p:sldId id="348" r:id="rId24"/>
    <p:sldId id="350" r:id="rId25"/>
    <p:sldId id="349" r:id="rId26"/>
    <p:sldId id="351" r:id="rId27"/>
    <p:sldId id="276" r:id="rId28"/>
    <p:sldId id="322" r:id="rId29"/>
    <p:sldId id="283" r:id="rId30"/>
    <p:sldId id="326" r:id="rId31"/>
    <p:sldId id="353" r:id="rId32"/>
    <p:sldId id="352" r:id="rId33"/>
    <p:sldId id="358" r:id="rId34"/>
    <p:sldId id="311" r:id="rId35"/>
    <p:sldId id="292" r:id="rId36"/>
    <p:sldId id="307" r:id="rId37"/>
    <p:sldId id="354" r:id="rId38"/>
    <p:sldId id="357" r:id="rId39"/>
    <p:sldId id="316" r:id="rId40"/>
    <p:sldId id="342" r:id="rId41"/>
    <p:sldId id="355" r:id="rId42"/>
    <p:sldId id="360" r:id="rId43"/>
    <p:sldId id="362" r:id="rId44"/>
    <p:sldId id="361" r:id="rId45"/>
    <p:sldId id="363" r:id="rId46"/>
    <p:sldId id="364" r:id="rId47"/>
    <p:sldId id="365" r:id="rId48"/>
    <p:sldId id="366" r:id="rId49"/>
    <p:sldId id="369" r:id="rId50"/>
    <p:sldId id="367" r:id="rId51"/>
    <p:sldId id="359" r:id="rId52"/>
    <p:sldId id="368" r:id="rId53"/>
    <p:sldId id="318" r:id="rId54"/>
    <p:sldId id="317" r:id="rId55"/>
    <p:sldId id="293" r:id="rId56"/>
  </p:sldIdLst>
  <p:sldSz cx="9144000" cy="6858000" type="screen4x3"/>
  <p:notesSz cx="6889750" cy="1002188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2" autoAdjust="0"/>
  </p:normalViewPr>
  <p:slideViewPr>
    <p:cSldViewPr>
      <p:cViewPr>
        <p:scale>
          <a:sx n="60" d="100"/>
          <a:sy n="60" d="100"/>
        </p:scale>
        <p:origin x="-1662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19C93C50-A3C8-4965-B153-4B42035816E0}" type="datetimeFigureOut">
              <a:rPr lang="zh-TW" altLang="en-US" smtClean="0"/>
              <a:pPr/>
              <a:t>2012/11/16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vert="horz" lIns="96634" tIns="48317" rIns="96634" bIns="48317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902597" y="9519054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7B339572-0057-4852-BE7F-AAF06675D9E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336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E9804-8B1D-46BE-AEEA-E91561B6FB0D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E9804-8B1D-46BE-AEEA-E91561B6FB0D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smtClean="0">
              <a:ea typeface="新細明體" charset="-120"/>
            </a:endParaRPr>
          </a:p>
        </p:txBody>
      </p:sp>
      <p:sp>
        <p:nvSpPr>
          <p:cNvPr id="327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DE1FAB-DBCA-461C-AFE3-65F5F8F3EF2F}" type="slidenum">
              <a:rPr lang="en-US" altLang="zh-TW">
                <a:ea typeface="新細明體" charset="-120"/>
              </a:rPr>
              <a:pPr/>
              <a:t>39</a:t>
            </a:fld>
            <a:endParaRPr lang="en-US" altLang="zh-TW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39572-0057-4852-BE7F-AAF06675D9E8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B1D3-444F-4F90-8770-C8BF072BA2AF}" type="datetimeFigureOut">
              <a:rPr lang="zh-TW" altLang="en-US" smtClean="0"/>
              <a:pPr/>
              <a:t>2012/11/16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0D131-2DF6-4FAC-A36F-DDD5C32AA50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 descr="資訊多媒體輔導團內頁封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2" name="群組 11"/>
          <p:cNvGrpSpPr/>
          <p:nvPr userDrawn="1"/>
        </p:nvGrpSpPr>
        <p:grpSpPr>
          <a:xfrm>
            <a:off x="2483768" y="5919650"/>
            <a:ext cx="5438573" cy="938350"/>
            <a:chOff x="2483768" y="5919650"/>
            <a:chExt cx="5438573" cy="938350"/>
          </a:xfrm>
        </p:grpSpPr>
        <p:pic>
          <p:nvPicPr>
            <p:cNvPr id="8" name="圖片 7" descr="資訊多媒體輔導團內頁封.jpg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3768" y="5919651"/>
              <a:ext cx="1815738" cy="938349"/>
            </a:xfrm>
            <a:prstGeom prst="rect">
              <a:avLst/>
            </a:prstGeom>
          </p:spPr>
        </p:pic>
        <p:pic>
          <p:nvPicPr>
            <p:cNvPr id="9" name="圖片 8" descr="資訊多媒體輔導團內頁封.jpg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9506" y="5919650"/>
              <a:ext cx="1815738" cy="938349"/>
            </a:xfrm>
            <a:prstGeom prst="rect">
              <a:avLst/>
            </a:prstGeom>
          </p:spPr>
        </p:pic>
        <p:pic>
          <p:nvPicPr>
            <p:cNvPr id="10" name="圖片 9" descr="資訊多媒體輔導團內頁封.jpg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603" y="5919651"/>
              <a:ext cx="1815738" cy="93834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9B1D3-444F-4F90-8770-C8BF072BA2AF}" type="datetimeFigureOut">
              <a:rPr lang="zh-TW" altLang="en-US" smtClean="0"/>
              <a:pPr/>
              <a:t>2012/11/16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0D131-2DF6-4FAC-A36F-DDD5C32AA50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Picture 2" descr="C:\Users\VAIO\Desktop\未命名 - 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6219259"/>
            <a:ext cx="4824536" cy="63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9F4CE-D0C0-419A-B38E-6E5C01734D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9B1D3-444F-4F90-8770-C8BF072BA2AF}" type="datetimeFigureOut">
              <a:rPr lang="zh-TW" altLang="en-US" smtClean="0"/>
              <a:pPr/>
              <a:t>2012/11/16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0D131-2DF6-4FAC-A36F-DDD5C32AA50F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7" name="群組 6"/>
          <p:cNvGrpSpPr/>
          <p:nvPr userDrawn="1"/>
        </p:nvGrpSpPr>
        <p:grpSpPr>
          <a:xfrm>
            <a:off x="827584" y="5919651"/>
            <a:ext cx="5438573" cy="938350"/>
            <a:chOff x="2483768" y="5919650"/>
            <a:chExt cx="5438573" cy="938350"/>
          </a:xfrm>
        </p:grpSpPr>
        <p:pic>
          <p:nvPicPr>
            <p:cNvPr id="8" name="圖片 7" descr="資訊多媒體輔導團內頁封.jpg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3768" y="5919651"/>
              <a:ext cx="1815738" cy="938349"/>
            </a:xfrm>
            <a:prstGeom prst="rect">
              <a:avLst/>
            </a:prstGeom>
          </p:spPr>
        </p:pic>
        <p:pic>
          <p:nvPicPr>
            <p:cNvPr id="9" name="圖片 8" descr="資訊多媒體輔導團內頁封.jpg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9506" y="5919650"/>
              <a:ext cx="1815738" cy="938349"/>
            </a:xfrm>
            <a:prstGeom prst="rect">
              <a:avLst/>
            </a:prstGeom>
          </p:spPr>
        </p:pic>
        <p:pic>
          <p:nvPicPr>
            <p:cNvPr id="10" name="圖片 9" descr="資訊多媒體輔導團內頁封.jpg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6603" y="5919651"/>
              <a:ext cx="1815738" cy="938349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file:///C:\Program%20Files%20(x86)\XnView\xnview.exe" TargetMode="Externa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hyperlink" Target="1.&#29677;&#35242;&#26371;&#30340;&#25033;&#29992;/99&#29677;&#35242;&#26371;&#31777;&#22577;.swf" TargetMode="External"/><Relationship Id="rId4" Type="http://schemas.openxmlformats.org/officeDocument/2006/relationships/hyperlink" Target="1.&#29677;&#35242;&#26371;&#30340;&#25033;&#29992;/97&#29677;&#35242;&#26371;&#31777;&#22577;.sw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hyperlink" Target="file:///C:\Program%20Files%20(x86)\CyStudio\CyStudio.exe" TargetMode="Externa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2.&#29677;&#32026;&#25945;&#23416;&#19978;&#30340;&#25033;&#29992;&#31687;&#29992;/&#24471;&#19981;&#20767;&#22833;2.wmv" TargetMode="External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hyperlink" Target="2.&#29677;&#32026;&#25945;&#23416;&#19978;&#30340;&#25033;&#29992;&#31687;&#29992;/&#20845;&#20057;&#25163;&#29309;&#25163;.m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9.png"/><Relationship Id="rId4" Type="http://schemas.openxmlformats.org/officeDocument/2006/relationships/hyperlink" Target="1.&#29677;&#35242;&#26371;&#30340;&#25033;&#29992;/&#29677;&#32026;&#32147;&#29151;&#35336;&#30059;&#25104;&#26524;~&#30334;&#24180;&#23416;&#30002;&#65292;e&#23637;&#39080;&#33775;.m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twt.csie.ntnu.edu.tw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5.png"/><Relationship Id="rId4" Type="http://schemas.openxmlformats.org/officeDocument/2006/relationships/hyperlink" Target="2.&#29677;&#32026;&#25945;&#23416;&#19978;&#30340;&#25033;&#29992;&#31687;&#29992;/&#32147;&#36031;&#20840;&#29699;&#21270;&#30340;&#25361;&#25136;&#12302;&#20840;&#29699;&#21270;&#12303;&#22909;&#21966;&#65311;.sw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7.png"/><Relationship Id="rId4" Type="http://schemas.openxmlformats.org/officeDocument/2006/relationships/hyperlink" Target="2.&#29677;&#32026;&#25945;&#23416;&#19978;&#30340;&#25033;&#29992;&#31687;&#29992;/&#22283;&#38555;&#20132;&#27969;&#35336;&#30059;.sw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hyperlink" Target="http://163.26.161.2/~yilin/99motherdaywww/" TargetMode="External"/><Relationship Id="rId7" Type="http://schemas.openxmlformats.org/officeDocument/2006/relationships/hyperlink" Target="2.&#29677;&#32026;&#25945;&#23416;&#19978;&#30340;&#25033;&#29992;&#31687;&#29992;/99motherdaywww/index.ht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hyperlink" Target="2.&#29677;&#32026;&#25945;&#23416;&#19978;&#30340;&#25033;&#29992;&#31687;&#29992;/100motherdaywww/index.htm" TargetMode="External"/><Relationship Id="rId10" Type="http://schemas.openxmlformats.org/officeDocument/2006/relationships/image" Target="../media/image78.jpeg"/><Relationship Id="rId4" Type="http://schemas.openxmlformats.org/officeDocument/2006/relationships/image" Target="../media/image75.jpeg"/><Relationship Id="rId9" Type="http://schemas.openxmlformats.org/officeDocument/2006/relationships/hyperlink" Target="http://163.26.100.4/www2012mm/index.htm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163.26.100.4/www2012mm/index.htm" TargetMode="External"/><Relationship Id="rId3" Type="http://schemas.openxmlformats.org/officeDocument/2006/relationships/image" Target="../media/image79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2.&#29677;&#32026;&#25945;&#23416;&#19978;&#30340;&#25033;&#29992;&#31687;&#29992;/99motherdaywww/index.htm" TargetMode="External"/><Relationship Id="rId5" Type="http://schemas.openxmlformats.org/officeDocument/2006/relationships/image" Target="../media/image76.jpeg"/><Relationship Id="rId4" Type="http://schemas.openxmlformats.org/officeDocument/2006/relationships/hyperlink" Target="2.&#29677;&#32026;&#25945;&#23416;&#19978;&#30340;&#25033;&#29992;&#31687;&#29992;/100motherdaywww/index.htm" TargetMode="External"/><Relationship Id="rId9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2.&#29677;&#32026;&#25945;&#23416;&#19978;&#30340;&#25033;&#29992;&#31687;&#29992;/&#23416;&#30002;&#22283;&#23567;&#40180;&#34802;&#29305;&#23637;~&#34802;&#34802;&#22823;&#27138;&#22296;.exe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&#38651;&#23376;&#26360;&#23436;&#25104;&#20316;&#21697;&#31684;&#20363;/&#31278;&#31291;.exe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hyperlink" Target="&#38651;&#23376;&#26360;&#23436;&#25104;&#20316;&#21697;&#31684;&#20363;/&#24555;&#27138;&#23416;&#32722;2.exe" TargetMode="External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2.&#29677;&#32026;&#25945;&#23416;&#19978;&#30340;&#25033;&#29992;&#31687;&#29992;/&#31278;&#31291;.exe" TargetMode="External"/><Relationship Id="rId5" Type="http://schemas.openxmlformats.org/officeDocument/2006/relationships/hyperlink" Target="http://163.26.161.2/~rich/" TargetMode="External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2.&#29677;&#32026;&#25945;&#23416;&#19978;&#30340;&#25033;&#29992;&#31687;&#29992;/&#23416;&#31461;&#31278;&#31291;&#35336;&#30059;.wmv" TargetMode="Externa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163.26.100.4/www2012smart/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2.&#29677;&#32026;&#25945;&#23416;&#19978;&#30340;&#25033;&#29992;&#31687;&#29992;/&#12304;&#20114;&#21205;&#25945;&#23416;&#32068;&#12305;&#29579;&#29242;&#20659;&#22855;~&#26954;&#26131;&#38678;&#12289;&#38515;&#31168;&#26757;&#32769;&#24107;.notebook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2.&#29677;&#32026;&#25945;&#23416;&#19978;&#30340;&#25033;&#29992;&#31687;&#29992;/&#22291;&#23637;-&#32113;&#35336;&#22294;&#34920;&#30340;&#25945;&#23416;.flv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163.26.100.4/~view/htdocs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163.26.100.4/~yilinteacher/www20111225/20111225.html" TargetMode="External"/><Relationship Id="rId7" Type="http://schemas.openxmlformats.org/officeDocument/2006/relationships/image" Target="../media/image100.png"/><Relationship Id="rId2" Type="http://schemas.openxmlformats.org/officeDocument/2006/relationships/hyperlink" Target="http://163.26.100.4/~yilinteacher/schoolbook/ebook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hyperlink" Target="http://163.26.100.4/peport/1.htm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163.26.100.4/photo/photo_thumb.php?dir=e59084e78fade78fade7b49ae7b6b2e9a0812fe887aae784b6e5afa6e9a997" TargetMode="External"/><Relationship Id="rId3" Type="http://schemas.openxmlformats.org/officeDocument/2006/relationships/hyperlink" Target="http://www.babyhome.com.tw/bb/690352" TargetMode="External"/><Relationship Id="rId7" Type="http://schemas.openxmlformats.org/officeDocument/2006/relationships/hyperlink" Target="http://163.26.100.4/photo/photo_thumb.php?dir=e59084e78fade78fade7b49ae7b6b2e9a0812fe585ade5b9b4e7b49a2f313031e4b88a" TargetMode="External"/><Relationship Id="rId12" Type="http://schemas.openxmlformats.org/officeDocument/2006/relationships/image" Target="../media/image103.png"/><Relationship Id="rId2" Type="http://schemas.openxmlformats.org/officeDocument/2006/relationships/hyperlink" Target="https://www.evernote.com/pub/sun2581/1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163.26.100.4/photo/photo_thumb.php?dir=e59084e78fade78fade7b49ae7b6b2e9a0812fe4ba94e5b9b4e7b49a2f313031e4b88a" TargetMode="External"/><Relationship Id="rId11" Type="http://schemas.openxmlformats.org/officeDocument/2006/relationships/image" Target="../media/image102.png"/><Relationship Id="rId5" Type="http://schemas.openxmlformats.org/officeDocument/2006/relationships/hyperlink" Target="http://163.26.100.4/photo/photo_thumb.php?dir=e59084e78fade78fade7b49ae7b6b2e9a0812fe59b9be5b9b4e7b49a2f313031e4b88a" TargetMode="External"/><Relationship Id="rId10" Type="http://schemas.openxmlformats.org/officeDocument/2006/relationships/hyperlink" Target="http://shuanly1.blogspot.com/" TargetMode="External"/><Relationship Id="rId4" Type="http://schemas.openxmlformats.org/officeDocument/2006/relationships/hyperlink" Target="http://163.26.100.4/photo/photo_thumb.php?dir=e59084e78fade78fade7b49ae7b6b2e9a0812fe4b889e5b9b4e7b49a2f313031e4b88a" TargetMode="External"/><Relationship Id="rId9" Type="http://schemas.openxmlformats.org/officeDocument/2006/relationships/hyperlink" Target="http://blog.yam.com/yilinteacher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://163.26.100.4/photo/photo_thumb.php?dir=313031e5adb8e5b9b4e5baa6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a/sl1es.tnc.edu.tw/wo-shi-neng-yuan-xiao-jian-bing/" TargetMode="External"/><Relationship Id="rId2" Type="http://schemas.openxmlformats.org/officeDocument/2006/relationships/hyperlink" Target="https://sites.google.com/a/sl1es.tnc.edu.tw/jiao-shi-she-qun-ke-cheng-fa-zhan-ji-lu-ping-ta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hyperlink" Target="https://sites.google.com/a/sl1es.tnc.edu.tw/shu-lin-xiao-shi-diao-cha-yuan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a/sl1es.tnc.edu.tw/shu-lin-zi-xun-jiao-yu-cheng/" TargetMode="External"/><Relationship Id="rId2" Type="http://schemas.openxmlformats.org/officeDocument/2006/relationships/hyperlink" Target="https://sites.google.com/a/sl1es.tnc.edu.tw/shu-lin-mu-yu-ri-wang-zhan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://163.26.100.4/work/work_list.php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09.jpeg"/><Relationship Id="rId2" Type="http://schemas.openxmlformats.org/officeDocument/2006/relationships/hyperlink" Target="http://163.26.161.1/~yilinteacher/www88s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163.26.161.1/~yilinteacher/wwwhyang/" TargetMode="External"/><Relationship Id="rId5" Type="http://schemas.openxmlformats.org/officeDocument/2006/relationships/image" Target="../media/image108.jpeg"/><Relationship Id="rId4" Type="http://schemas.openxmlformats.org/officeDocument/2006/relationships/hyperlink" Target="http://163.26.161.1/~yilinteacher/wwwsf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163.26.100.4/wwwfscu/index.htm" TargetMode="External"/><Relationship Id="rId13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2.jpeg"/><Relationship Id="rId12" Type="http://schemas.openxmlformats.org/officeDocument/2006/relationships/hyperlink" Target="http://163.26.100.4/www2012mm/index.htm" TargetMode="External"/><Relationship Id="rId2" Type="http://schemas.openxmlformats.org/officeDocument/2006/relationships/hyperlink" Target="http://163.26.100.4/www2012Friendlyschool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163.26.100.4/wwwlocal/" TargetMode="External"/><Relationship Id="rId11" Type="http://schemas.openxmlformats.org/officeDocument/2006/relationships/image" Target="../media/image114.jpeg"/><Relationship Id="rId5" Type="http://schemas.openxmlformats.org/officeDocument/2006/relationships/image" Target="../media/image111.jpeg"/><Relationship Id="rId10" Type="http://schemas.openxmlformats.org/officeDocument/2006/relationships/hyperlink" Target="http://163.26.100.4/wwwstudentday/index.htm" TargetMode="External"/><Relationship Id="rId4" Type="http://schemas.openxmlformats.org/officeDocument/2006/relationships/hyperlink" Target="http://163.26.100.4/www2012teacher/online.html" TargetMode="External"/><Relationship Id="rId9" Type="http://schemas.openxmlformats.org/officeDocument/2006/relationships/image" Target="../media/image1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yam.com/yilinteacher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1.&#29677;&#35242;&#26371;&#30340;&#25033;&#29992;/&#29677;&#35242;&#26371;&#24433;&#29255;~&#29031;&#29255;1.m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1.&#29677;&#35242;&#26371;&#30340;&#25033;&#29992;/&#29677;&#35242;&#26371;&#24433;&#29255;~&#29031;&#29255;&#21152;&#25991;&#23383;.mpg" TargetMode="External"/><Relationship Id="rId4" Type="http://schemas.openxmlformats.org/officeDocument/2006/relationships/hyperlink" Target="1.&#29677;&#35242;&#26371;&#30340;&#25033;&#29992;/&#29677;&#35242;&#26371;&#24433;&#29255;~&#29031;&#29255;2.m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67544" y="1916832"/>
            <a:ext cx="7920880" cy="288032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latin typeface="微軟正黑體" pitchFamily="34" charset="-120"/>
                <a:ea typeface="微軟正黑體" pitchFamily="34" charset="-120"/>
              </a:rPr>
              <a:t>資訊科技在學校</a:t>
            </a:r>
            <a:r>
              <a:rPr lang="zh-TW" altLang="en-US" sz="6000" b="1" dirty="0">
                <a:latin typeface="微軟正黑體" pitchFamily="34" charset="-120"/>
                <a:ea typeface="微軟正黑體" pitchFamily="34" charset="-120"/>
              </a:rPr>
              <a:t>與</a:t>
            </a:r>
            <a:r>
              <a:rPr lang="zh-TW" altLang="en-US" sz="6000" b="1" dirty="0" smtClean="0">
                <a:latin typeface="微軟正黑體" pitchFamily="34" charset="-120"/>
                <a:ea typeface="微軟正黑體" pitchFamily="34" charset="-120"/>
              </a:rPr>
              <a:t>班級</a:t>
            </a:r>
            <a:r>
              <a:rPr lang="en-US" altLang="zh-TW" sz="60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60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6000" b="1" dirty="0" smtClean="0">
                <a:latin typeface="微軟正黑體" pitchFamily="34" charset="-120"/>
                <a:ea typeface="微軟正黑體" pitchFamily="34" charset="-120"/>
              </a:rPr>
              <a:t>的應用及推動模式</a:t>
            </a:r>
            <a:r>
              <a:rPr lang="en-US" altLang="zh-TW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4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&lt;&lt;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應用與分享</a:t>
            </a:r>
            <a:r>
              <a:rPr lang="en-US" altLang="zh-TW" sz="4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&gt;&gt;</a:t>
            </a:r>
            <a:endParaRPr lang="zh-TW" altLang="en-US" sz="40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411760" y="5013176"/>
            <a:ext cx="4257660" cy="648072"/>
          </a:xfrm>
        </p:spPr>
        <p:txBody>
          <a:bodyPr>
            <a:noAutofit/>
          </a:bodyPr>
          <a:lstStyle/>
          <a:p>
            <a:r>
              <a:rPr lang="zh-TW" altLang="en-US" sz="2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報告人</a:t>
            </a:r>
            <a:r>
              <a:rPr lang="en-US" altLang="zh-TW" sz="2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楊易霖</a:t>
            </a:r>
            <a:endParaRPr lang="en-US" altLang="zh-TW" sz="28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3186" name="Picture 2" descr="C:\Users\VAIO\Desktop\未命名 - 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9752" y="6043725"/>
            <a:ext cx="4824536" cy="63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779912" y="1628800"/>
            <a:ext cx="46805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除了轉檔的功能，當然 </a:t>
            </a:r>
            <a:r>
              <a:rPr lang="en-US" altLang="zh-TW" sz="2000" dirty="0" err="1" smtClean="0">
                <a:latin typeface="微軟正黑體" pitchFamily="34" charset="-120"/>
                <a:ea typeface="微軟正黑體" pitchFamily="34" charset="-120"/>
              </a:rPr>
              <a:t>XNview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也具有瀏覽圖檔的功能，所以您也可以當它是個秀圖管理的程式來加以使用。</a:t>
            </a:r>
            <a:r>
              <a:rPr lang="en-US" altLang="zh-TW" sz="2000" dirty="0" err="1" smtClean="0">
                <a:latin typeface="微軟正黑體" pitchFamily="34" charset="-120"/>
                <a:ea typeface="微軟正黑體" pitchFamily="34" charset="-120"/>
              </a:rPr>
              <a:t>XNview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還內建了多種的影像特效功能如模糊化、均化、浮雕等眾多的特效，讓你的創意可以更加的延展而不受任何拘束。</a:t>
            </a:r>
            <a:b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優秀的 </a:t>
            </a:r>
            <a:r>
              <a:rPr lang="en-US" altLang="zh-TW" sz="2000" dirty="0" err="1" smtClean="0">
                <a:latin typeface="微軟正黑體" pitchFamily="34" charset="-120"/>
                <a:ea typeface="微軟正黑體" pitchFamily="34" charset="-120"/>
              </a:rPr>
              <a:t>XNview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還有許多好用的功能喔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!!!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如幻燈片播放的功能可以方便您作簡報，螢幕補捉的功能可以讓您的網頁或者文件更加生動，另外如果您慣於使用其它語系的操作介面，</a:t>
            </a:r>
            <a:r>
              <a:rPr lang="en-US" altLang="zh-TW" sz="2000" dirty="0" err="1" smtClean="0">
                <a:latin typeface="微軟正黑體" pitchFamily="34" charset="-120"/>
                <a:ea typeface="微軟正黑體" pitchFamily="34" charset="-120"/>
              </a:rPr>
              <a:t>XNview</a:t>
            </a:r>
            <a:r>
              <a:rPr lang="en-US" altLang="zh-TW" sz="20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dirty="0" smtClean="0">
                <a:latin typeface="微軟正黑體" pitchFamily="34" charset="-120"/>
                <a:ea typeface="微軟正黑體" pitchFamily="34" charset="-120"/>
              </a:rPr>
              <a:t>還內建了包含簡繁中文等四十多國語言介面可供挑選。</a:t>
            </a:r>
            <a:endParaRPr lang="zh-TW" altLang="en-US" sz="2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60032" y="5661248"/>
            <a:ext cx="2697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err="1" smtClean="0"/>
              <a:t>http://www.xnview.com/</a:t>
            </a:r>
            <a:r>
              <a:rPr lang="en-US" altLang="zh-TW" b="1" dirty="0" smtClean="0"/>
              <a:t> </a:t>
            </a:r>
            <a:endParaRPr lang="zh-TW" altLang="en-US" b="1" dirty="0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323528" y="692696"/>
            <a:ext cx="8229600" cy="86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資訊科技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-</a:t>
            </a: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可搭配的軟體介紹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661530"/>
            <a:ext cx="2592288" cy="241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4221088"/>
            <a:ext cx="2707501" cy="16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2">
            <a:hlinkClick r:id="rId5" action="ppaction://program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5159410"/>
            <a:ext cx="711200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1475656" y="188640"/>
            <a:ext cx="176683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班親會的應用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75656" y="188640"/>
            <a:ext cx="176683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班親會的應用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995936" y="257889"/>
            <a:ext cx="3256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97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班親會資料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hlinkClick r:id="rId5" action="ppaction://hlinkfile"/>
              </a:rPr>
              <a:t>99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hlinkClick r:id="rId5" action="ppaction://hlinkfile"/>
              </a:rPr>
              <a:t>班親會資料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96266" name="ShockwaveFlash1" r:id="rId2" imgW="7777601" imgH="5255752"/>
        </mc:Choice>
        <mc:Fallback>
          <p:control name="ShockwaveFlash1" r:id="rId2" imgW="7777601" imgH="5255752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750" y="765175"/>
                  <a:ext cx="7777163" cy="5256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89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4848" y="620688"/>
            <a:ext cx="8229600" cy="868346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資訊科技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可搭配的軟體介紹</a:t>
            </a:r>
            <a:endParaRPr lang="zh-TW" altLang="en-US" sz="4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889002" y="5712430"/>
            <a:ext cx="364715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編輯照片製作成果，非常的方便。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02" y="2024044"/>
            <a:ext cx="4909252" cy="370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683568" y="148478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2800" b="1" dirty="0" err="1" smtClean="0">
                <a:latin typeface="微軟正黑體" pitchFamily="34" charset="-120"/>
                <a:ea typeface="微軟正黑體" pitchFamily="34" charset="-120"/>
              </a:rPr>
              <a:t>CyStudio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迷你藝術家</a:t>
            </a:r>
            <a:b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</a:b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2051" name="Object 3">
            <a:hlinkClick r:id="rId5" action="ppaction://program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372607"/>
              </p:ext>
            </p:extLst>
          </p:nvPr>
        </p:nvGraphicFramePr>
        <p:xfrm>
          <a:off x="912347" y="4980417"/>
          <a:ext cx="1075485" cy="752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封裝" r:id="rId6" imgW="666720" imgH="466560" progId="Package">
                  <p:embed/>
                </p:oleObj>
              </mc:Choice>
              <mc:Fallback>
                <p:oleObj name="封裝" r:id="rId6" imgW="666720" imgH="466560" progId="Package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347" y="4980417"/>
                        <a:ext cx="1075485" cy="7528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6"/>
          <p:cNvSpPr/>
          <p:nvPr/>
        </p:nvSpPr>
        <p:spPr>
          <a:xfrm>
            <a:off x="6084168" y="1556792"/>
            <a:ext cx="25202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err="1" smtClean="0">
                <a:latin typeface="微軟正黑體" pitchFamily="34" charset="-120"/>
                <a:ea typeface="微軟正黑體" pitchFamily="34" charset="-120"/>
              </a:rPr>
              <a:t>CyStudio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迷你藝術家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還提供許多現成工具，包括要進行多張照片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組合排版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、合成小道具到照片裡、為人物加上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漫畫式的對話框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等等，全都僅需簡單的滑鼠點選動作就能完成，就像玩大頭貼一樣簡單哩！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自動搜尋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編輯圖片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美術拼貼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Flash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功能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5.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直接上傳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6.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製作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CD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475656" y="188640"/>
            <a:ext cx="176683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班親會的應用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6856" y="760454"/>
            <a:ext cx="8229600" cy="868346"/>
          </a:xfrm>
        </p:spPr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資訊科技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用在攝影介紹 篇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64088" y="1700808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數位相機</a:t>
            </a:r>
            <a:endParaRPr lang="en-US" altLang="zh-TW" sz="3600" b="1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75656" y="1772816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手機</a:t>
            </a:r>
            <a:endParaRPr lang="en-US" altLang="zh-TW" sz="3600" b="1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71800" y="3356992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攝影機</a:t>
            </a:r>
            <a:endParaRPr lang="en-US" altLang="zh-TW" sz="3600" b="1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87624" y="2420888"/>
            <a:ext cx="162095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畫質較差</a:t>
            </a:r>
            <a:endParaRPr lang="en-US" altLang="zh-TW" sz="28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應急可以</a:t>
            </a:r>
            <a:endParaRPr lang="en-US" altLang="zh-TW" sz="28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932040" y="2276872"/>
            <a:ext cx="34563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錄製時間有限制</a:t>
            </a:r>
            <a:endParaRPr lang="en-US" altLang="zh-TW" sz="28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也有高畫質的錄製</a:t>
            </a:r>
            <a:endParaRPr lang="en-US" altLang="zh-TW" sz="28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方便，</a:t>
            </a:r>
            <a:r>
              <a:rPr lang="en-US" altLang="zh-TW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分鐘內</a:t>
            </a:r>
            <a:endParaRPr lang="en-US" altLang="zh-TW" sz="28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收音</a:t>
            </a:r>
            <a:endParaRPr lang="en-US" altLang="zh-TW" sz="28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95736" y="3933056"/>
            <a:ext cx="305724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長時間錄製</a:t>
            </a:r>
            <a:endParaRPr lang="en-US" altLang="zh-TW" sz="28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攜帶部分較不方便</a:t>
            </a:r>
            <a:endParaRPr lang="en-US" altLang="zh-TW" sz="28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2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效果較好</a:t>
            </a:r>
            <a:endParaRPr lang="en-US" altLang="zh-TW" sz="28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619672" y="5589240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數位相機兼具照相及錄影，非常適合班級老師使用。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92080" y="4221088"/>
            <a:ext cx="800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卡帶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光碟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硬碟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SCF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412776"/>
            <a:ext cx="2952328" cy="2214246"/>
          </a:xfrm>
          <a:prstGeom prst="rect">
            <a:avLst/>
          </a:prstGeom>
          <a:noFill/>
        </p:spPr>
      </p:pic>
      <p:pic>
        <p:nvPicPr>
          <p:cNvPr id="6" name="Picture 7" descr="DSCF00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412776"/>
            <a:ext cx="2952328" cy="2214246"/>
          </a:xfrm>
          <a:prstGeom prst="rect">
            <a:avLst/>
          </a:prstGeom>
          <a:noFill/>
        </p:spPr>
      </p:pic>
      <p:pic>
        <p:nvPicPr>
          <p:cNvPr id="7" name="Picture 4" descr="DSCF0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17032"/>
            <a:ext cx="2784309" cy="2088232"/>
          </a:xfrm>
          <a:prstGeom prst="rect">
            <a:avLst/>
          </a:prstGeom>
          <a:noFill/>
        </p:spPr>
      </p:pic>
      <p:pic>
        <p:nvPicPr>
          <p:cNvPr id="8" name="Picture 6" descr="DSCF004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717032"/>
            <a:ext cx="2784310" cy="2088232"/>
          </a:xfrm>
          <a:prstGeom prst="rect">
            <a:avLst/>
          </a:prstGeom>
          <a:noFill/>
        </p:spPr>
      </p:pic>
      <p:pic>
        <p:nvPicPr>
          <p:cNvPr id="9" name="Picture 5" descr="DSCF00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3717032"/>
            <a:ext cx="2804931" cy="2103698"/>
          </a:xfrm>
          <a:prstGeom prst="rect">
            <a:avLst/>
          </a:prstGeom>
          <a:noFill/>
        </p:spPr>
      </p:pic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1475656" y="692696"/>
            <a:ext cx="6156176" cy="868346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資訊科技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應用於班級經營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936131" y="1988840"/>
            <a:ext cx="1826141" cy="1479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  <a:hlinkClick r:id="rId8" action="ppaction://hlinkfile"/>
              </a:rPr>
              <a:t>得不償失</a:t>
            </a:r>
            <a:endParaRPr lang="en-US" altLang="zh-TW" sz="32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  <a:hlinkClick r:id="rId9" action="ppaction://hlinkfile"/>
              </a:rPr>
              <a:t>手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  <a:hlinkClick r:id="rId9" action="ppaction://hlinkfile"/>
              </a:rPr>
              <a:t>牽手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4c791d7e1ed3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340768"/>
            <a:ext cx="5952661" cy="4464496"/>
          </a:xfrm>
          <a:prstGeom prst="rect">
            <a:avLst/>
          </a:prstGeom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10" y="4941168"/>
            <a:ext cx="852094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6156176" cy="868346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資訊科技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應用於班級經營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331640" y="4437112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分隔八年後，與孩子的聚會</a:t>
            </a:r>
            <a:endParaRPr lang="zh-TW" altLang="en-US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1520" y="5517232"/>
            <a:ext cx="4900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班級經營成果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~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百年學甲，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e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展風華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98313" name="ShockwaveFlash1" r:id="rId2" imgW="6912457" imgH="4465485"/>
        </mc:Choice>
        <mc:Fallback>
          <p:control name="ShockwaveFlash1" r:id="rId2" imgW="6912457" imgH="4465485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6013" y="908050"/>
                  <a:ext cx="6911975" cy="446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6505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4581128"/>
            <a:ext cx="7155543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032" y="892573"/>
            <a:ext cx="7492415" cy="3031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81489" y="4044434"/>
            <a:ext cx="5030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http://</a:t>
            </a:r>
            <a:r>
              <a:rPr lang="en-US" altLang="zh-TW" sz="2400" dirty="0" err="1">
                <a:latin typeface="微軟正黑體" pitchFamily="34" charset="-120"/>
                <a:ea typeface="微軟正黑體" pitchFamily="34" charset="-120"/>
              </a:rPr>
              <a:t>www.ispringsolutions.com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/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6922" y="2132856"/>
            <a:ext cx="4729134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000" b="1" dirty="0" err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iSpring</a:t>
            </a:r>
            <a:r>
              <a:rPr lang="zh-TW" altLang="en-US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能將你的</a:t>
            </a:r>
            <a:r>
              <a:rPr lang="en-US" altLang="zh-TW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PowerPoint</a:t>
            </a:r>
            <a:r>
              <a:rPr lang="zh-TW" altLang="en-US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投影片轉換成高品質的</a:t>
            </a:r>
            <a:r>
              <a:rPr lang="en-US" altLang="zh-TW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Flash</a:t>
            </a:r>
            <a:r>
              <a:rPr lang="zh-TW" altLang="en-US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影片，還能保留原本的動畫效果，能讓你的投影片的用途更為廣泛、更容易散佈，而且相容於更多的瀏覽器及作業系統</a:t>
            </a: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0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20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295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994" y="764704"/>
            <a:ext cx="6791201" cy="499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67744" y="5637939"/>
            <a:ext cx="4487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hlinkClick r:id="rId3"/>
              </a:rPr>
              <a:t>http://</a:t>
            </a:r>
            <a:r>
              <a:rPr lang="en-US" altLang="zh-TW" sz="2800" b="1" dirty="0" err="1">
                <a:hlinkClick r:id="rId3"/>
              </a:rPr>
              <a:t>twt.csie.ntnu.edu.tw</a:t>
            </a:r>
            <a:r>
              <a:rPr lang="en-US" altLang="zh-TW" sz="2800" b="1" dirty="0">
                <a:hlinkClick r:id="rId3"/>
              </a:rPr>
              <a:t>/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3603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980728"/>
            <a:ext cx="7508957" cy="501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144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868346"/>
          </a:xfrm>
        </p:spPr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班級應用篇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763688" y="2132856"/>
            <a:ext cx="52373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班親會的應用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班級教學上的應用篇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115616" y="5373216"/>
            <a:ext cx="6806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『</a:t>
            </a:r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經貿全球化的挑戰』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/</a:t>
            </a:r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『全球化』好嗎</a:t>
            </a:r>
            <a:r>
              <a:rPr lang="zh-TW" altLang="zh-TW" sz="2800" b="1" dirty="0" smtClean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？</a:t>
            </a:r>
            <a:endParaRPr lang="zh-TW" altLang="zh-TW" sz="28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0359" name="ShockwaveFlash1" r:id="rId2" imgW="6047619" imgH="4679905"/>
        </mc:Choice>
        <mc:Fallback>
          <p:control name="ShockwaveFlash1" r:id="rId2" imgW="6047619" imgH="4679905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1913" y="765175"/>
                  <a:ext cx="6048375" cy="46799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876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987824" y="5445224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國際交流計畫</a:t>
            </a:r>
            <a:endParaRPr lang="zh-TW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431" name="ShockwaveFlash1" r:id="rId2" imgW="6409524" imgH="4535733"/>
        </mc:Choice>
        <mc:Fallback>
          <p:control name="ShockwaveFlash1" r:id="rId2" imgW="6409524" imgH="453573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31913" y="981075"/>
                  <a:ext cx="6408737" cy="45354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812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IMG_303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905264"/>
            <a:ext cx="4135934" cy="122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G_30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9112" y="4439286"/>
            <a:ext cx="4067264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IMG_3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363313"/>
            <a:ext cx="3384376" cy="253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G_30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710" y="1889225"/>
            <a:ext cx="3312666" cy="24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148064" y="871400"/>
            <a:ext cx="2389273" cy="432593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跨校</a:t>
            </a:r>
            <a:r>
              <a:rPr lang="zh-TW" altLang="en-US" sz="20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視訊、辯論</a:t>
            </a:r>
            <a:r>
              <a:rPr lang="zh-TW" altLang="en-US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比賽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907704" y="836712"/>
            <a:ext cx="5904656" cy="105251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</p:spPr>
        <p:txBody>
          <a:bodyPr anchor="b"/>
          <a:lstStyle/>
          <a:p>
            <a:r>
              <a:rPr lang="zh-TW" altLang="en-US" sz="32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學生整合性活動</a:t>
            </a:r>
            <a:br>
              <a:rPr lang="zh-TW" altLang="en-US" sz="32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200" b="1" dirty="0" smtClean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課程</a:t>
            </a:r>
            <a:r>
              <a:rPr lang="zh-TW" altLang="en-US" sz="32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應用資訊融入教學現況概述</a:t>
            </a:r>
          </a:p>
        </p:txBody>
      </p:sp>
      <p:sp>
        <p:nvSpPr>
          <p:cNvPr id="11" name="矩形 10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55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207306"/>
              </p:ext>
            </p:extLst>
          </p:nvPr>
        </p:nvGraphicFramePr>
        <p:xfrm>
          <a:off x="120650" y="919162"/>
          <a:ext cx="7318375" cy="451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8" name="PhotoImpact" r:id="rId3" imgW="7885714" imgH="4863492" progId="PI3.Image">
                  <p:embed/>
                </p:oleObj>
              </mc:Choice>
              <mc:Fallback>
                <p:oleObj name="PhotoImpact" r:id="rId3" imgW="7885714" imgH="4863492" progId="PI3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650" y="919162"/>
                        <a:ext cx="7318375" cy="451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3688" y="2996952"/>
            <a:ext cx="4895850" cy="28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51050" y="3644900"/>
            <a:ext cx="1727200" cy="43180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成語接龍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627313" y="2781300"/>
            <a:ext cx="1152525" cy="792163"/>
          </a:xfrm>
          <a:prstGeom prst="rect">
            <a:avLst/>
          </a:prstGeom>
          <a:solidFill>
            <a:srgbClr val="FFCCFF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網路</a:t>
            </a:r>
            <a:r>
              <a:rPr lang="en-US" altLang="zh-TW" sz="2000" b="1" dirty="0" err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PK</a:t>
            </a:r>
            <a:r>
              <a:rPr lang="zh-TW" altLang="en-US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賽</a:t>
            </a:r>
          </a:p>
          <a:p>
            <a:pPr algn="ctr"/>
            <a:r>
              <a:rPr lang="zh-TW" altLang="en-US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國際</a:t>
            </a:r>
          </a:p>
        </p:txBody>
      </p:sp>
      <p:pic>
        <p:nvPicPr>
          <p:cNvPr id="7" name="Picture 7" descr="100_72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947813"/>
            <a:ext cx="3469466" cy="260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78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3" descr="投影片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730" y="1419126"/>
            <a:ext cx="2989262" cy="22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投影片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4" y="1412776"/>
            <a:ext cx="2989263" cy="22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投影片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549" y="3789040"/>
            <a:ext cx="2989262" cy="224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投影片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7" y="746602"/>
            <a:ext cx="2700337" cy="20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2798677"/>
            <a:ext cx="4717851" cy="32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384550" y="2721647"/>
            <a:ext cx="2160588" cy="1439863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跨國交流</a:t>
            </a:r>
          </a:p>
          <a:p>
            <a:pPr algn="ctr"/>
            <a:r>
              <a:rPr lang="zh-TW" altLang="en-US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賀卡製作</a:t>
            </a:r>
          </a:p>
          <a:p>
            <a:pPr algn="ctr"/>
            <a:r>
              <a:rPr lang="zh-TW" altLang="en-US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自我介紹</a:t>
            </a:r>
          </a:p>
          <a:p>
            <a:pPr algn="ctr"/>
            <a:r>
              <a:rPr lang="zh-TW" altLang="en-US" sz="2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吉祥話活動</a:t>
            </a:r>
          </a:p>
        </p:txBody>
      </p:sp>
    </p:spTree>
    <p:extLst>
      <p:ext uri="{BB962C8B-B14F-4D97-AF65-F5344CB8AC3E}">
        <p14:creationId xmlns:p14="http://schemas.microsoft.com/office/powerpoint/2010/main" val="3068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Picture 14" descr="100_56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1270" y="980728"/>
            <a:ext cx="280828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100_75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395" y="980728"/>
            <a:ext cx="2160588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100_75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7445" y="4004916"/>
            <a:ext cx="2668588" cy="18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未命名 -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3345" y="980728"/>
            <a:ext cx="2287588" cy="287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未命名 -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723803"/>
            <a:ext cx="28829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未命名 -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5733" y="3212753"/>
            <a:ext cx="2646362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26133" y="2060228"/>
            <a:ext cx="1800225" cy="576263"/>
          </a:xfrm>
          <a:prstGeom prst="rect">
            <a:avLst/>
          </a:prstGeom>
          <a:solidFill>
            <a:srgbClr val="FFCC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上大國小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710683" y="4004916"/>
            <a:ext cx="1800225" cy="576262"/>
          </a:xfrm>
          <a:prstGeom prst="rect">
            <a:avLst/>
          </a:prstGeom>
          <a:solidFill>
            <a:srgbClr val="FFCC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學甲國小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447533" y="2493616"/>
            <a:ext cx="1944687" cy="576262"/>
          </a:xfrm>
          <a:prstGeom prst="rect">
            <a:avLst/>
          </a:prstGeom>
          <a:solidFill>
            <a:srgbClr val="FFCC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 b="1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粉嶺公立學校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207445" y="3285778"/>
            <a:ext cx="4319588" cy="614363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zh-TW" altLang="en-US" sz="3200" b="1">
                <a:solidFill>
                  <a:srgbClr val="FF33CC"/>
                </a:solidFill>
                <a:latin typeface="微軟正黑體" pitchFamily="34" charset="-120"/>
                <a:ea typeface="微軟正黑體" pitchFamily="34" charset="-120"/>
              </a:rPr>
              <a:t>國際交流卡片製作競賽</a:t>
            </a:r>
          </a:p>
        </p:txBody>
      </p:sp>
    </p:spTree>
    <p:extLst>
      <p:ext uri="{BB962C8B-B14F-4D97-AF65-F5344CB8AC3E}">
        <p14:creationId xmlns:p14="http://schemas.microsoft.com/office/powerpoint/2010/main" val="327001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85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0766" y="1278353"/>
            <a:ext cx="274906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848" y="1278353"/>
            <a:ext cx="288721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0766" y="3501008"/>
            <a:ext cx="3981405" cy="236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5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184" y="1278353"/>
            <a:ext cx="234976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5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3524" y="3501008"/>
            <a:ext cx="3461691" cy="236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986748" y="715108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香港交流課程訪問團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97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99motherdaywww\ind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556792"/>
            <a:ext cx="3384376" cy="33843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矩形 7"/>
          <p:cNvSpPr/>
          <p:nvPr/>
        </p:nvSpPr>
        <p:spPr>
          <a:xfrm>
            <a:off x="4211959" y="4251194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教學活動個案分享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362190" y="4936811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愛的製造機</a:t>
            </a:r>
            <a:endParaRPr lang="zh-TW" altLang="en-US" sz="54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5474" name="Picture 2" descr="\\yilin-home\web\100motherdaywww\inde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3488" y="1661013"/>
            <a:ext cx="3005294" cy="25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873" y="1173455"/>
            <a:ext cx="7128792" cy="47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圓角矩形 4"/>
          <p:cNvSpPr/>
          <p:nvPr/>
        </p:nvSpPr>
        <p:spPr>
          <a:xfrm>
            <a:off x="2715065" y="2109559"/>
            <a:ext cx="1643074" cy="266429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67544" y="227687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家人</a:t>
            </a:r>
            <a:endParaRPr lang="zh-TW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067944" y="4221088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自己</a:t>
            </a:r>
            <a:endParaRPr lang="zh-TW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635896" y="551723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同學</a:t>
            </a:r>
            <a:endParaRPr lang="zh-TW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635896" y="692696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社區</a:t>
            </a:r>
            <a:endParaRPr lang="zh-TW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等腰三角形 8"/>
          <p:cNvSpPr/>
          <p:nvPr/>
        </p:nvSpPr>
        <p:spPr>
          <a:xfrm rot="11019715">
            <a:off x="1508091" y="2840380"/>
            <a:ext cx="5047376" cy="1628134"/>
          </a:xfrm>
          <a:prstGeom prst="triangl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/>
          <p:cNvCxnSpPr>
            <a:stCxn id="9" idx="4"/>
            <a:endCxn id="8" idx="2"/>
          </p:cNvCxnSpPr>
          <p:nvPr/>
        </p:nvCxnSpPr>
        <p:spPr>
          <a:xfrm rot="5400000" flipH="1" flipV="1">
            <a:off x="2206650" y="697614"/>
            <a:ext cx="1341830" cy="2624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stCxn id="8" idx="2"/>
            <a:endCxn id="9" idx="0"/>
          </p:cNvCxnSpPr>
          <p:nvPr/>
        </p:nvCxnSpPr>
        <p:spPr>
          <a:xfrm rot="5400000">
            <a:off x="2520928" y="2797885"/>
            <a:ext cx="3127825" cy="210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>
            <a:stCxn id="8" idx="2"/>
            <a:endCxn id="9" idx="2"/>
          </p:cNvCxnSpPr>
          <p:nvPr/>
        </p:nvCxnSpPr>
        <p:spPr>
          <a:xfrm rot="16200000" flipH="1">
            <a:off x="4564001" y="964920"/>
            <a:ext cx="1664201" cy="2412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>
            <a:stCxn id="9" idx="4"/>
            <a:endCxn id="7" idx="0"/>
          </p:cNvCxnSpPr>
          <p:nvPr/>
        </p:nvCxnSpPr>
        <p:spPr>
          <a:xfrm rot="16200000" flipH="1">
            <a:off x="1459377" y="2786716"/>
            <a:ext cx="2836375" cy="2624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>
            <a:stCxn id="7" idx="0"/>
            <a:endCxn id="9" idx="0"/>
          </p:cNvCxnSpPr>
          <p:nvPr/>
        </p:nvCxnSpPr>
        <p:spPr>
          <a:xfrm rot="16200000" flipV="1">
            <a:off x="3559650" y="4886987"/>
            <a:ext cx="1050380" cy="2101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>
            <a:stCxn id="7" idx="0"/>
            <a:endCxn id="9" idx="2"/>
          </p:cNvCxnSpPr>
          <p:nvPr/>
        </p:nvCxnSpPr>
        <p:spPr>
          <a:xfrm rot="5400000" flipH="1" flipV="1">
            <a:off x="4139099" y="3054023"/>
            <a:ext cx="2514004" cy="2412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向下箭號 23"/>
          <p:cNvSpPr/>
          <p:nvPr/>
        </p:nvSpPr>
        <p:spPr>
          <a:xfrm rot="18940055">
            <a:off x="5652509" y="3982514"/>
            <a:ext cx="1414896" cy="1607971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5292080" y="5445224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畢業系列活動</a:t>
            </a:r>
            <a:endParaRPr lang="zh-TW" altLang="en-US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7319166" y="473429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祝福</a:t>
            </a:r>
            <a:endParaRPr lang="zh-TW" altLang="en-US" sz="36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890010" y="294834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感恩</a:t>
            </a:r>
            <a:endParaRPr lang="zh-TW" altLang="en-US" sz="36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23528" y="4509120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母親節系列活動</a:t>
            </a:r>
            <a:endParaRPr lang="zh-TW" altLang="en-US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251520" y="5157192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語文、藝文、資訊、綜合</a:t>
            </a:r>
            <a:endParaRPr lang="zh-TW" altLang="en-US" sz="24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4716016" y="908720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語文領域課程</a:t>
            </a:r>
            <a:endParaRPr lang="zh-TW" altLang="en-US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588224" y="270892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老師</a:t>
            </a:r>
            <a:endParaRPr lang="zh-TW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188640"/>
            <a:ext cx="176683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班親會的應用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705421"/>
            <a:ext cx="7148978" cy="547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99motherdaywww\index\index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493495"/>
            <a:ext cx="5976664" cy="4482497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1259632" y="908720"/>
            <a:ext cx="7056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教學活動個案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分享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班級上的教學應用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2" descr="\\yilin-home\web\100motherdaywww\index.jp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75" y="3740989"/>
            <a:ext cx="1146849" cy="96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9" name="Picture 3" descr="H:\演講資料\2012資訊科技在學校與班級的應用及推動模式\2.班級教學上的應用篇用\99motherdaywww\index.jpg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412" y="2407427"/>
            <a:ext cx="1133711" cy="113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412" y="4821109"/>
            <a:ext cx="1139371" cy="6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59632" y="908720"/>
            <a:ext cx="7056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教學活動個案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分享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班級上的教學應用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7664" y="1388467"/>
            <a:ext cx="6336682" cy="462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\\yilin-home\web\100motherdaywww\index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275" y="3740989"/>
            <a:ext cx="1146849" cy="96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:\演講資料\2012資訊科技在學校與班級的應用及推動模式\2.班級教學上的應用篇用\99motherdaywww\index.jp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412" y="2407427"/>
            <a:ext cx="1133711" cy="113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412" y="4821109"/>
            <a:ext cx="1139371" cy="62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501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5474" name="Picture 2" descr="H:\2012\2011易霖資料\設計\a3鳴蟲班刊-學甲楊老師\網奕\1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645560"/>
            <a:ext cx="7733207" cy="54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539552" y="5589240"/>
            <a:ext cx="23391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hlinkClick r:id="rId3" action="ppaction://hlinkfile"/>
              </a:rPr>
              <a:t>鳴蟲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hlinkClick r:id="rId3" action="ppaction://hlinkfile"/>
              </a:rPr>
              <a:t>展電子書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317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1186848"/>
            <a:ext cx="7614839" cy="375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006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3785988"/>
            <a:ext cx="1566862" cy="22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 descr="封面小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1549400" cy="22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2987824" y="908720"/>
            <a:ext cx="4552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 err="1" smtClean="0">
                <a:latin typeface="微軟正黑體" pitchFamily="34" charset="-120"/>
                <a:ea typeface="微軟正黑體" pitchFamily="34" charset="-120"/>
              </a:rPr>
              <a:t>Zmaker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電子書製作軟體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03413" y="4941168"/>
            <a:ext cx="50290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此軟體適合以製作行銷電子雜誌的專業電子雜誌製作團隊、廣告設計公司、網路行銷公司使用；也適合從事電子雜誌製作的個人和愛好者使用。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61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556792"/>
            <a:ext cx="8295134" cy="339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3226121"/>
            <a:ext cx="3124450" cy="280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175026" y="5445224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hlinkClick r:id="rId5"/>
              </a:rPr>
              <a:t>http://163.26.161.2/~rich/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724128" y="95284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  <a:hlinkClick r:id="rId6" action="ppaction://hlinkfile"/>
              </a:rPr>
              <a:t>種稻電子書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1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3962434" cy="4464496"/>
          </a:xfrm>
          <a:prstGeom prst="rect">
            <a:avLst/>
          </a:prstGeom>
          <a:noFill/>
        </p:spPr>
      </p:pic>
      <p:pic>
        <p:nvPicPr>
          <p:cNvPr id="3" name="圖片 2" descr="DSC0019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268760"/>
            <a:ext cx="2880320" cy="2160240"/>
          </a:xfrm>
          <a:prstGeom prst="rect">
            <a:avLst/>
          </a:prstGeom>
        </p:spPr>
      </p:pic>
      <p:pic>
        <p:nvPicPr>
          <p:cNvPr id="4" name="圖片 3" descr="DSC_027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32"/>
          <a:stretch>
            <a:fillRect/>
          </a:stretch>
        </p:blipFill>
        <p:spPr>
          <a:xfrm>
            <a:off x="5612193" y="3051265"/>
            <a:ext cx="1939806" cy="25122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00426" y="807095"/>
            <a:ext cx="58239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幫孩子完成夢想是老師最快樂的一件事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15616" y="5733256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軟體也可以教學生使用在創作上。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260852" y="5519039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hlinkClick r:id="rId6" action="ppaction://hlinkfile"/>
              </a:rPr>
              <a:t>種稻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hlinkClick r:id="rId6" action="ppaction://hlinkfile"/>
              </a:rPr>
              <a:t>影紀錄片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864" y="692696"/>
            <a:ext cx="8229600" cy="868346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資訊科技</a:t>
            </a: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可搭配的硬體介紹</a:t>
            </a:r>
            <a:endParaRPr lang="zh-TW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51520" y="5661248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老師教學的重要利器，可以減少授課時間。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11560" y="1556792"/>
            <a:ext cx="2160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電子白板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1520" y="5085184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1991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年互動式電子白板的問世，引起了各界人士的轟動。 </a:t>
            </a:r>
            <a:b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</a:b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0594" name="Picture 2" descr="H:\2012樹林國小的照片\20120921wed能源小尖兵課程(1)\DSC055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1705163"/>
            <a:ext cx="4748988" cy="315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817458"/>
            <a:ext cx="7997371" cy="529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627784" y="5615672"/>
            <a:ext cx="565571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hlinkClick r:id="rId3"/>
              </a:rPr>
              <a:t>http://163.26.100.4/</a:t>
            </a:r>
            <a:r>
              <a:rPr lang="en-US" altLang="zh-TW" sz="2400" b="1" dirty="0" err="1">
                <a:latin typeface="微軟正黑體" pitchFamily="34" charset="-120"/>
                <a:ea typeface="微軟正黑體" pitchFamily="34" charset="-120"/>
                <a:hlinkClick r:id="rId3"/>
              </a:rPr>
              <a:t>www2012smart</a:t>
            </a:r>
            <a:r>
              <a:rPr lang="en-US" altLang="zh-TW" sz="2400" b="1" dirty="0">
                <a:latin typeface="微軟正黑體" pitchFamily="34" charset="-120"/>
                <a:ea typeface="微軟正黑體" pitchFamily="34" charset="-120"/>
                <a:hlinkClick r:id="rId3"/>
              </a:rPr>
              <a:t>/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241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685851"/>
            <a:ext cx="768460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771800" y="908720"/>
            <a:ext cx="43440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  <a:hlinkClick r:id="rId3" action="ppaction://hlinkfile"/>
              </a:rPr>
              <a:t>SMART Notebook 11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073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矩形 4"/>
          <p:cNvSpPr>
            <a:spLocks noChangeArrowheads="1"/>
          </p:cNvSpPr>
          <p:nvPr/>
        </p:nvSpPr>
        <p:spPr bwMode="auto">
          <a:xfrm>
            <a:off x="1115616" y="908720"/>
            <a:ext cx="30572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電子白板融入教學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259632" y="3140968"/>
          <a:ext cx="5249863" cy="1371600"/>
        </p:xfrm>
        <a:graphic>
          <a:graphicData uri="http://schemas.openxmlformats.org/drawingml/2006/table">
            <a:tbl>
              <a:tblPr/>
              <a:tblGrid>
                <a:gridCol w="1238250"/>
                <a:gridCol w="868363"/>
                <a:gridCol w="1036637"/>
                <a:gridCol w="1038225"/>
                <a:gridCol w="1068388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組別</a:t>
                      </a:r>
                      <a:endParaRPr kumimoji="0" 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人數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平均數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標準差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t</a:t>
                      </a: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值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標楷體" pitchFamily="65" charset="-120"/>
                        </a:rPr>
                        <a:t>IWB </a:t>
                      </a: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標楷體" pitchFamily="65" charset="-120"/>
                        </a:rPr>
                        <a:t>融入教學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（實驗組）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92.20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8.04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2.05*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標楷體" pitchFamily="65" charset="-120"/>
                        </a:rPr>
                        <a:t>傳統講述法教學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（對照組）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26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87.50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8.27</a:t>
                      </a:r>
                      <a:endParaRPr kumimoji="0" lang="zh-TW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265435" y="4652938"/>
          <a:ext cx="5249863" cy="1371600"/>
        </p:xfrm>
        <a:graphic>
          <a:graphicData uri="http://schemas.openxmlformats.org/drawingml/2006/table">
            <a:tbl>
              <a:tblPr/>
              <a:tblGrid>
                <a:gridCol w="1238250"/>
                <a:gridCol w="868363"/>
                <a:gridCol w="1036637"/>
                <a:gridCol w="1038225"/>
                <a:gridCol w="1068388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組別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人數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平均數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標準差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t</a:t>
                      </a: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值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標楷體" pitchFamily="65" charset="-120"/>
                        </a:rPr>
                        <a:t>IWB </a:t>
                      </a: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標楷體" pitchFamily="65" charset="-120"/>
                        </a:rPr>
                        <a:t>融入教學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（實驗組）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89.60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11.4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44.515</a:t>
                      </a: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＊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標楷體" pitchFamily="65" charset="-120"/>
                        </a:rPr>
                        <a:t>傳統講述法教學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（對照組）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26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80.76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16.5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1259632" y="1700808"/>
          <a:ext cx="5249863" cy="1371600"/>
        </p:xfrm>
        <a:graphic>
          <a:graphicData uri="http://schemas.openxmlformats.org/drawingml/2006/table">
            <a:tbl>
              <a:tblPr/>
              <a:tblGrid>
                <a:gridCol w="1238250"/>
                <a:gridCol w="868363"/>
                <a:gridCol w="1036637"/>
                <a:gridCol w="1038225"/>
                <a:gridCol w="1068388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組別</a:t>
                      </a:r>
                      <a:endParaRPr kumimoji="0" 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人數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平均數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標準差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t</a:t>
                      </a: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值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標楷體" pitchFamily="65" charset="-120"/>
                        </a:rPr>
                        <a:t>IWB </a:t>
                      </a: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標楷體" pitchFamily="65" charset="-120"/>
                        </a:rPr>
                        <a:t>融入教學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（實驗組）</a:t>
                      </a:r>
                      <a:endParaRPr kumimoji="0" 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89.44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9.67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.236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標楷體" pitchFamily="65" charset="-120"/>
                        </a:rPr>
                        <a:t>傳統講述法教學</a:t>
                      </a:r>
                      <a:endParaRPr kumimoji="0" 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（對照組）</a:t>
                      </a:r>
                      <a:endParaRPr kumimoji="0" 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26</a:t>
                      </a:r>
                      <a:endParaRPr kumimoji="0" lang="zh-TW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90.00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7.11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420" name="文字方塊 10"/>
          <p:cNvSpPr txBox="1">
            <a:spLocks noChangeArrowheads="1"/>
          </p:cNvSpPr>
          <p:nvPr/>
        </p:nvSpPr>
        <p:spPr bwMode="auto">
          <a:xfrm>
            <a:off x="755576" y="2060848"/>
            <a:ext cx="2880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前測</a:t>
            </a:r>
          </a:p>
        </p:txBody>
      </p:sp>
      <p:sp>
        <p:nvSpPr>
          <p:cNvPr id="15421" name="文字方塊 11"/>
          <p:cNvSpPr txBox="1">
            <a:spLocks noChangeArrowheads="1"/>
          </p:cNvSpPr>
          <p:nvPr/>
        </p:nvSpPr>
        <p:spPr bwMode="auto">
          <a:xfrm>
            <a:off x="755576" y="3429000"/>
            <a:ext cx="3605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後測</a:t>
            </a:r>
          </a:p>
        </p:txBody>
      </p:sp>
      <p:sp>
        <p:nvSpPr>
          <p:cNvPr id="15422" name="文字方塊 12"/>
          <p:cNvSpPr txBox="1">
            <a:spLocks noChangeArrowheads="1"/>
          </p:cNvSpPr>
          <p:nvPr/>
        </p:nvSpPr>
        <p:spPr bwMode="auto">
          <a:xfrm>
            <a:off x="755576" y="4725144"/>
            <a:ext cx="2880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b="1">
                <a:latin typeface="微軟正黑體" pitchFamily="34" charset="-120"/>
                <a:ea typeface="微軟正黑體" pitchFamily="34" charset="-120"/>
              </a:rPr>
              <a:t>學習保留</a:t>
            </a:r>
          </a:p>
        </p:txBody>
      </p:sp>
      <p:sp>
        <p:nvSpPr>
          <p:cNvPr id="15423" name="矩形 13"/>
          <p:cNvSpPr>
            <a:spLocks noChangeArrowheads="1"/>
          </p:cNvSpPr>
          <p:nvPr/>
        </p:nvSpPr>
        <p:spPr bwMode="auto">
          <a:xfrm>
            <a:off x="3491880" y="1741752"/>
            <a:ext cx="792163" cy="1223963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424" name="矩形 14"/>
          <p:cNvSpPr>
            <a:spLocks noChangeArrowheads="1"/>
          </p:cNvSpPr>
          <p:nvPr/>
        </p:nvSpPr>
        <p:spPr bwMode="auto">
          <a:xfrm>
            <a:off x="3478232" y="3168264"/>
            <a:ext cx="792163" cy="1223962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425" name="矩形 15"/>
          <p:cNvSpPr>
            <a:spLocks noChangeArrowheads="1"/>
          </p:cNvSpPr>
          <p:nvPr/>
        </p:nvSpPr>
        <p:spPr bwMode="auto">
          <a:xfrm>
            <a:off x="3460816" y="4680432"/>
            <a:ext cx="792163" cy="1223962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426" name="文字方塊 16"/>
          <p:cNvSpPr txBox="1">
            <a:spLocks noChangeArrowheads="1"/>
          </p:cNvSpPr>
          <p:nvPr/>
        </p:nvSpPr>
        <p:spPr bwMode="auto">
          <a:xfrm>
            <a:off x="6660232" y="2276872"/>
            <a:ext cx="1801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兩班成績差不多</a:t>
            </a:r>
          </a:p>
        </p:txBody>
      </p:sp>
      <p:sp>
        <p:nvSpPr>
          <p:cNvPr id="15427" name="文字方塊 17"/>
          <p:cNvSpPr txBox="1">
            <a:spLocks noChangeArrowheads="1"/>
          </p:cNvSpPr>
          <p:nvPr/>
        </p:nvSpPr>
        <p:spPr bwMode="auto">
          <a:xfrm>
            <a:off x="6732240" y="3717032"/>
            <a:ext cx="784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差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分</a:t>
            </a:r>
          </a:p>
        </p:txBody>
      </p:sp>
      <p:sp>
        <p:nvSpPr>
          <p:cNvPr id="15428" name="文字方塊 18"/>
          <p:cNvSpPr txBox="1">
            <a:spLocks noChangeArrowheads="1"/>
          </p:cNvSpPr>
          <p:nvPr/>
        </p:nvSpPr>
        <p:spPr bwMode="auto">
          <a:xfrm>
            <a:off x="6804248" y="5229200"/>
            <a:ext cx="784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差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9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分</a:t>
            </a:r>
          </a:p>
        </p:txBody>
      </p:sp>
      <p:sp>
        <p:nvSpPr>
          <p:cNvPr id="15" name="標題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868346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資訊科技</a:t>
            </a:r>
            <a:r>
              <a:rPr lang="en-US" altLang="zh-TW" sz="36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可搭配的硬體介紹</a:t>
            </a:r>
            <a:endParaRPr lang="zh-TW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497" y1="66825" x2="24497" y2="66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896" y="2777446"/>
            <a:ext cx="4121187" cy="292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868346"/>
          </a:xfrm>
        </p:spPr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老師的好幫手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相機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24061" y="1476073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數位相機</a:t>
            </a:r>
            <a:endParaRPr lang="en-US" altLang="zh-TW" sz="3600" b="1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3569" y="148478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一般相機</a:t>
            </a:r>
            <a:endParaRPr lang="en-US" altLang="zh-TW" sz="3600" b="1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83568" y="2131115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單眼相機</a:t>
            </a:r>
            <a:endParaRPr lang="en-US" altLang="zh-TW" sz="3600" b="1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24061" y="2124145"/>
            <a:ext cx="223651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2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儲存空間多</a:t>
            </a:r>
            <a:endParaRPr lang="en-US" altLang="zh-TW" sz="32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32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保存容易</a:t>
            </a:r>
            <a:endParaRPr lang="en-US" altLang="zh-TW" sz="32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32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可修改</a:t>
            </a:r>
            <a:endParaRPr lang="en-US" altLang="zh-TW" sz="32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84301" y="2268161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紀錄</a:t>
            </a:r>
            <a:endPara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92213" y="4428401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保存</a:t>
            </a:r>
            <a:endPara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652120" y="544522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建議可以給老師每人一台</a:t>
            </a:r>
            <a:endParaRPr lang="en-US" altLang="zh-TW" b="1" dirty="0" smtClean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rPr>
              <a:t>讓老師方便紀錄</a:t>
            </a:r>
            <a:endParaRPr lang="zh-TW" altLang="en-US" b="1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" name="圖片 13" descr="DSC_00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96269" y="3060249"/>
            <a:ext cx="1680187" cy="1368152"/>
          </a:xfrm>
          <a:prstGeom prst="rect">
            <a:avLst/>
          </a:prstGeom>
        </p:spPr>
      </p:pic>
      <p:pic>
        <p:nvPicPr>
          <p:cNvPr id="15" name="圖片 14" descr="IMG_139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107" y="1484784"/>
            <a:ext cx="2086625" cy="156496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475656" y="188640"/>
            <a:ext cx="176683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班親會的應用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159130" y="5374957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類單眼相機</a:t>
            </a:r>
            <a:endParaRPr lang="en-US" altLang="zh-TW" sz="3600" b="1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181970" y="4727258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b="1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手機相機</a:t>
            </a:r>
            <a:endParaRPr lang="en-US" altLang="zh-TW" sz="3600" b="1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712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361" y="1498195"/>
            <a:ext cx="826110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475656" y="188640"/>
            <a:ext cx="3168352" cy="456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班級教學上的應用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篇用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909752" y="5301208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hlinkClick r:id="rId3" action="ppaction://hlinkfile"/>
              </a:rPr>
              <a:t>統計圖表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hlinkClick r:id="rId3" action="ppaction://hlinkfile"/>
              </a:rPr>
              <a:t>的教學</a:t>
            </a:r>
            <a:endParaRPr lang="zh-TW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31640" y="892304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實物提示機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124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868346"/>
          </a:xfrm>
        </p:spPr>
        <p:txBody>
          <a:bodyPr/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行政規劃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應用篇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322799" y="1628800"/>
            <a:ext cx="6776214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智慧教室策略聯盟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電子</a:t>
            </a: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刊物的應用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4000" b="1" dirty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班級網站的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應用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4000" b="1" dirty="0"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課程開發及協作平台的應用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4000" b="1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成果建置的應用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4000" b="1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主題週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4000" b="1" dirty="0" smtClean="0">
                <a:latin typeface="微軟正黑體" pitchFamily="34" charset="-120"/>
                <a:ea typeface="微軟正黑體" pitchFamily="34" charset="-120"/>
              </a:rPr>
              <a:t>7.</a:t>
            </a: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其他</a:t>
            </a:r>
            <a:endParaRPr lang="en-US" altLang="zh-TW" sz="40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571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869549"/>
            <a:ext cx="4673780" cy="511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2336489"/>
            <a:ext cx="4494084" cy="32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2910" y="1052736"/>
            <a:ext cx="250828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1475656" y="323364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智慧教室策略聯盟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829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980728"/>
            <a:ext cx="7202659" cy="495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4966" y="1254027"/>
            <a:ext cx="4671489" cy="40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475656" y="323364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智慧教室策略聯盟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47664" y="5468998"/>
            <a:ext cx="622292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hlinkClick r:id="rId4"/>
              </a:rPr>
              <a:t>http://163.26.100.4/~view/</a:t>
            </a:r>
            <a:r>
              <a:rPr lang="en-US" altLang="zh-TW" sz="2800" b="1" dirty="0" err="1">
                <a:latin typeface="微軟正黑體" pitchFamily="34" charset="-120"/>
                <a:ea typeface="微軟正黑體" pitchFamily="34" charset="-120"/>
                <a:hlinkClick r:id="rId4"/>
              </a:rPr>
              <a:t>htdocs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hlinkClick r:id="rId4"/>
              </a:rPr>
              <a:t>/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301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3281234"/>
            <a:ext cx="3807453" cy="24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hlinkClick r:id="rId2"/>
              </a:rPr>
              <a:t>樹林兒童電子報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hlinkClick r:id="rId3"/>
            </a:endParaRPr>
          </a:p>
          <a:p>
            <a:pPr>
              <a:lnSpc>
                <a:spcPct val="150000"/>
              </a:lnSpc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hlinkClick r:id="rId3"/>
              </a:rPr>
              <a:t>教學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hlinkClick r:id="rId3"/>
              </a:rPr>
              <a:t>電子報第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  <a:hlinkClick r:id="rId3"/>
              </a:rPr>
              <a:t>2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hlinkClick r:id="rId3"/>
              </a:rPr>
              <a:t>期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  <a:hlinkClick r:id="rId4"/>
            </a:endParaRPr>
          </a:p>
          <a:p>
            <a:pPr>
              <a:lnSpc>
                <a:spcPct val="150000"/>
              </a:lnSpc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  <a:hlinkClick r:id="rId4"/>
              </a:rPr>
              <a:t>教學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hlinkClick r:id="rId4"/>
              </a:rPr>
              <a:t>電子報第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  <a:hlinkClick r:id="rId4"/>
              </a:rPr>
              <a:t>1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  <a:hlinkClick r:id="rId4"/>
              </a:rPr>
              <a:t>期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086" y="959320"/>
            <a:ext cx="4372937" cy="232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86964" y="3657939"/>
            <a:ext cx="4761499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3215" y="404664"/>
            <a:ext cx="3815249" cy="313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475656" y="323364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電子刊物的應用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720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7892050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4197545" y="836712"/>
            <a:ext cx="2269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CorelDraw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75656" y="323364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電子刊物的應用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339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777115"/>
              </p:ext>
            </p:extLst>
          </p:nvPr>
        </p:nvGraphicFramePr>
        <p:xfrm>
          <a:off x="304907" y="2654828"/>
          <a:ext cx="2308874" cy="3291840"/>
        </p:xfrm>
        <a:graphic>
          <a:graphicData uri="http://schemas.openxmlformats.org/drawingml/2006/table">
            <a:tbl>
              <a:tblPr/>
              <a:tblGrid>
                <a:gridCol w="1372770"/>
                <a:gridCol w="93610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一甲導師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微軟正黑體" pitchFamily="34" charset="-120"/>
                          <a:ea typeface="微軟正黑體" pitchFamily="34" charset="-120"/>
                          <a:hlinkClick r:id="rId2"/>
                        </a:rPr>
                        <a:t>李重陽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二甲導師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微軟正黑體" pitchFamily="34" charset="-120"/>
                          <a:ea typeface="微軟正黑體" pitchFamily="34" charset="-120"/>
                          <a:hlinkClick r:id="rId3"/>
                        </a:rPr>
                        <a:t>何筠潔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三甲導師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>
                          <a:effectLst/>
                          <a:latin typeface="微軟正黑體" pitchFamily="34" charset="-120"/>
                          <a:ea typeface="微軟正黑體" pitchFamily="34" charset="-120"/>
                          <a:hlinkClick r:id="rId4"/>
                        </a:rPr>
                        <a:t>楊毓娟</a:t>
                      </a:r>
                      <a:endParaRPr lang="zh-TW" altLang="en-US" sz="240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四甲導師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hlinkClick r:id="rId5"/>
                        </a:rPr>
                        <a:t>葉俊利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五甲導師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微軟正黑體" pitchFamily="34" charset="-120"/>
                          <a:ea typeface="微軟正黑體" pitchFamily="34" charset="-120"/>
                          <a:hlinkClick r:id="rId6"/>
                        </a:rPr>
                        <a:t>石添勝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六甲導師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微軟正黑體" pitchFamily="34" charset="-120"/>
                          <a:ea typeface="微軟正黑體" pitchFamily="34" charset="-120"/>
                          <a:hlinkClick r:id="rId7"/>
                        </a:rPr>
                        <a:t>楊子毅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自然科任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微軟正黑體" pitchFamily="34" charset="-120"/>
                          <a:ea typeface="微軟正黑體" pitchFamily="34" charset="-120"/>
                          <a:hlinkClick r:id="rId8"/>
                        </a:rPr>
                        <a:t>鄭曉昀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教導主任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微軟正黑體" pitchFamily="34" charset="-120"/>
                          <a:ea typeface="微軟正黑體" pitchFamily="34" charset="-120"/>
                          <a:hlinkClick r:id="rId9"/>
                        </a:rPr>
                        <a:t>楊易霖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校長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effectLst/>
                          <a:latin typeface="微軟正黑體" pitchFamily="34" charset="-120"/>
                          <a:ea typeface="微軟正黑體" pitchFamily="34" charset="-120"/>
                          <a:hlinkClick r:id="rId10"/>
                        </a:rPr>
                        <a:t>郭耿舜</a:t>
                      </a:r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2686" y="2420888"/>
            <a:ext cx="6048672" cy="350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209" y="1097102"/>
            <a:ext cx="8427580" cy="151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915816" y="1327935"/>
            <a:ext cx="41953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樹林國小 </a:t>
            </a:r>
            <a:r>
              <a:rPr kumimoji="1" lang="zh-TW" altLang="zh-TW" sz="2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101</a:t>
            </a:r>
            <a:r>
              <a:rPr kumimoji="1" lang="zh-TW" sz="2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學年度班級網頁</a:t>
            </a:r>
            <a:endParaRPr kumimoji="1" lang="zh-TW" sz="24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03648" y="332656"/>
            <a:ext cx="1997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班級網站的應用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303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03648" y="332656"/>
            <a:ext cx="1997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班級網站的應用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366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3" y="908720"/>
            <a:ext cx="883729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7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31640" y="332656"/>
            <a:ext cx="3151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課程開發及協作平台的應用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4365104"/>
            <a:ext cx="4526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  <a:hlinkClick r:id="rId2"/>
              </a:rPr>
              <a:t>教師社群、課程發展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  <a:hlinkClick r:id="rId3"/>
              </a:rPr>
              <a:t>我是能源小尖兵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  <a:hlinkClick r:id="rId4"/>
              </a:rPr>
              <a:t>樹林校史調查員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97265" y="701988"/>
            <a:ext cx="7772400" cy="2403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600" dirty="0" err="1" smtClean="0">
                <a:solidFill>
                  <a:srgbClr val="99FF33"/>
                </a:solidFill>
                <a:latin typeface="Matura MT Script Capitals" pitchFamily="66" charset="0"/>
              </a:rPr>
              <a:t>Web</a:t>
            </a:r>
            <a:r>
              <a:rPr lang="en-US" altLang="zh-TW" sz="6600" dirty="0" err="1" smtClean="0">
                <a:solidFill>
                  <a:srgbClr val="00B0F0"/>
                </a:solidFill>
                <a:latin typeface="Matura MT Script Capitals" pitchFamily="66" charset="0"/>
              </a:rPr>
              <a:t>Quest</a:t>
            </a:r>
            <a:r>
              <a:rPr lang="en-US" altLang="zh-TW" sz="6600" dirty="0" smtClean="0">
                <a:latin typeface="Matura MT Script Capitals" pitchFamily="66" charset="0"/>
              </a:rPr>
              <a:t/>
            </a:r>
            <a:br>
              <a:rPr lang="en-US" altLang="zh-TW" sz="6600" dirty="0" smtClean="0">
                <a:latin typeface="Matura MT Script Capitals" pitchFamily="66" charset="0"/>
              </a:rPr>
            </a:br>
            <a:r>
              <a:rPr lang="zh-TW" altLang="en-US" sz="6600" dirty="0" smtClean="0">
                <a:solidFill>
                  <a:srgbClr val="FF0000"/>
                </a:solidFill>
                <a:latin typeface="Matura MT Script Capitals" pitchFamily="66" charset="0"/>
                <a:ea typeface="金梅毛行書" pitchFamily="49" charset="-120"/>
              </a:rPr>
              <a:t>探究學習</a:t>
            </a:r>
            <a:r>
              <a:rPr lang="zh-TW" altLang="en-US" sz="6600" dirty="0" smtClean="0">
                <a:solidFill>
                  <a:srgbClr val="FFFF00"/>
                </a:solidFill>
                <a:latin typeface="Matura MT Script Capitals" pitchFamily="66" charset="0"/>
                <a:ea typeface="金梅毛行書" pitchFamily="49" charset="-120"/>
              </a:rPr>
              <a:t>活動</a:t>
            </a:r>
          </a:p>
        </p:txBody>
      </p:sp>
      <p:pic>
        <p:nvPicPr>
          <p:cNvPr id="8" name="圖片 3">
            <a:hlinkClick r:id="rId3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848" y="2961574"/>
            <a:ext cx="8395608" cy="138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51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3568" y="260648"/>
            <a:ext cx="1997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5.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成果建置的應用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01613" y="488387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  <a:hlinkClick r:id="rId2"/>
              </a:rPr>
              <a:t>台灣母語日網站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  <a:hlinkClick r:id="rId3"/>
              </a:rPr>
              <a:t>樹林資訊教育成果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1638" y="1764045"/>
            <a:ext cx="8568952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Google 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協作平台是什麼？</a:t>
            </a:r>
          </a:p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Google 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協作平台」是一種線上應用程式，有了它，建立團隊網站就像編輯文件一樣簡單。 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透過「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Google 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協作平台」，人們可以很快地將各種資訊彙整一處並輕鬆共用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包括影片、日曆、簡報、附件和文字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，以便與小型團隊、整個組織或世上所有人一同檢視或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編輯。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765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16438"/>
            <a:ext cx="8229600" cy="868346"/>
          </a:xfrm>
        </p:spPr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資訊科技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相機用途 篇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圖片 17" descr="DSC_016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340768"/>
            <a:ext cx="2278360" cy="1525183"/>
          </a:xfrm>
          <a:prstGeom prst="rect">
            <a:avLst/>
          </a:prstGeom>
        </p:spPr>
      </p:pic>
      <p:pic>
        <p:nvPicPr>
          <p:cNvPr id="19" name="圖片 18" descr="DSC_04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71500" y="1952836"/>
            <a:ext cx="4536504" cy="3456384"/>
          </a:xfrm>
          <a:prstGeom prst="rect">
            <a:avLst/>
          </a:prstGeom>
        </p:spPr>
      </p:pic>
      <p:pic>
        <p:nvPicPr>
          <p:cNvPr id="20" name="圖片 19" descr="DSC012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2924944"/>
            <a:ext cx="2304256" cy="1440160"/>
          </a:xfrm>
          <a:prstGeom prst="rect">
            <a:avLst/>
          </a:prstGeom>
        </p:spPr>
      </p:pic>
      <p:pic>
        <p:nvPicPr>
          <p:cNvPr id="21" name="圖片 20" descr="DSC0132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1340768"/>
            <a:ext cx="2033577" cy="1525183"/>
          </a:xfrm>
          <a:prstGeom prst="rect">
            <a:avLst/>
          </a:prstGeom>
        </p:spPr>
      </p:pic>
      <p:pic>
        <p:nvPicPr>
          <p:cNvPr id="22" name="圖片 21" descr="DSC0437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2924944"/>
            <a:ext cx="2033577" cy="1440160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4211960" y="24928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教學紀錄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11560" y="55892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紀錄學生作品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588224" y="2492896"/>
            <a:ext cx="122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學習紀錄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860032" y="29249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行政檔案紀錄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7596336" y="292494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教材蒐集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9" name="圖片 28" descr="DSC_005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11960" y="4437112"/>
            <a:ext cx="2304256" cy="1584176"/>
          </a:xfrm>
          <a:prstGeom prst="rect">
            <a:avLst/>
          </a:prstGeom>
        </p:spPr>
      </p:pic>
      <p:sp>
        <p:nvSpPr>
          <p:cNvPr id="31" name="文字方塊 30"/>
          <p:cNvSpPr txBox="1"/>
          <p:nvPr/>
        </p:nvSpPr>
        <p:spPr>
          <a:xfrm>
            <a:off x="6588224" y="4437112"/>
            <a:ext cx="1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學生蒐集觀察資料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588224" y="5301208"/>
            <a:ext cx="19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學生、行政、老師皆可以使用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75656" y="188640"/>
            <a:ext cx="176683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班親會的應用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3568" y="260648"/>
            <a:ext cx="1997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5.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成果建置的應用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6737" name="Picture 1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1340768"/>
            <a:ext cx="7848872" cy="468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57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VAIO\Desktop\index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084" y="2564904"/>
            <a:ext cx="2395612" cy="239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1" name="Picture 3" descr="C:\Users\VAIO\Desktop\index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2564904"/>
            <a:ext cx="2395612" cy="239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2" name="Picture 4" descr="C:\Users\VAIO\Desktop\index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202" y="2564904"/>
            <a:ext cx="2395612" cy="239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473909" y="1556792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在地資源的引進，建立校園博物館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69656" y="332656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6.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主題週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098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69656" y="332656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6.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主題週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75856" y="908720"/>
            <a:ext cx="25619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101</a:t>
            </a:r>
            <a:r>
              <a:rPr kumimoji="1" 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年主題週</a:t>
            </a:r>
            <a:endParaRPr kumimoji="1" lang="zh-TW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pic>
        <p:nvPicPr>
          <p:cNvPr id="114690" name="Picture 2" descr="圖文上稿內容圖片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1058" y="1684860"/>
            <a:ext cx="216024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1" name="Picture 3" descr="圖文上稿內容圖片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5329" y="1703815"/>
            <a:ext cx="2252935" cy="10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34216" y="3124036"/>
            <a:ext cx="25619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3200" b="1" dirty="0"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100</a:t>
            </a:r>
            <a:r>
              <a:rPr kumimoji="1" lang="zh-TW" sz="3200" b="1" dirty="0">
                <a:latin typeface="微軟正黑體" pitchFamily="34" charset="-120"/>
                <a:ea typeface="微軟正黑體" pitchFamily="34" charset="-120"/>
                <a:cs typeface="新細明體" pitchFamily="18" charset="-120"/>
              </a:rPr>
              <a:t>年主題週</a:t>
            </a:r>
          </a:p>
        </p:txBody>
      </p:sp>
      <p:pic>
        <p:nvPicPr>
          <p:cNvPr id="114693" name="Picture 5" descr="圖文上稿內容圖片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260" y="4048782"/>
            <a:ext cx="1736439" cy="86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4" name="Picture 6" descr="圖文上稿內容圖片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9667" y="4048782"/>
            <a:ext cx="2036911" cy="91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5" name="Picture 7" descr="圖文上稿內容圖片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9645" y="4021910"/>
            <a:ext cx="1923136" cy="86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6" name="Picture 8" descr="C:\Users\VAIO\Desktop\editor_134456747688792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922" y="3992233"/>
            <a:ext cx="1849534" cy="92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95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23728" y="5733256"/>
            <a:ext cx="4439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err="1" smtClean="0">
                <a:latin typeface="微軟正黑體" pitchFamily="34" charset="-120"/>
                <a:ea typeface="微軟正黑體" pitchFamily="34" charset="-120"/>
              </a:rPr>
              <a:t>http://www.ahasoft.com.tw/FinePrint/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320" y="188640"/>
            <a:ext cx="144016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323528" y="692696"/>
            <a:ext cx="8229600" cy="86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資訊科技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軟體篇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(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影印篇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)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4016" y="1844824"/>
            <a:ext cx="86044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err="1" smtClean="0">
                <a:latin typeface="微軟正黑體" pitchFamily="34" charset="-120"/>
                <a:ea typeface="微軟正黑體" pitchFamily="34" charset="-120"/>
              </a:rPr>
              <a:t>FinePrint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是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Windows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印表機裝置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控制</a:t>
            </a:r>
            <a:r>
              <a:rPr lang="en-US" altLang="zh-TW" sz="2000" b="1" dirty="0" err="1" smtClean="0">
                <a:latin typeface="微軟正黑體" pitchFamily="34" charset="-120"/>
                <a:ea typeface="微軟正黑體" pitchFamily="34" charset="-120"/>
              </a:rPr>
              <a:t>FinePrint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節省墨水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,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紙張和時間以提升列印輸出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以下列出幾項重點功能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列印預覽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帶有編輯能力的全面列印預覽。簡單的新增空頁，刪除頁面和重排列印工作。</a:t>
            </a:r>
            <a:b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節省墨水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提供選項把彩色文字轉換為黑白，並略過圖片列印。</a:t>
            </a:r>
          </a:p>
          <a:p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多頁列印在一張紙上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在一張紙上列印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2, 4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或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8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頁。</a:t>
            </a:r>
            <a:b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文件保存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: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把頁面或任務保存為 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TIFF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JPEG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BMP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、文字和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FP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格式。</a:t>
            </a:r>
            <a:b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</a:b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支持雙面列印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支持使用所有的文件和列印機來製作小冊子和雙面列印。把所有文件列印到小冊子中，更容易讀取和攜帶，雙面列印讓紙張減少了一半，減少了旅行的重量。</a:t>
            </a:r>
          </a:p>
        </p:txBody>
      </p:sp>
      <p:sp>
        <p:nvSpPr>
          <p:cNvPr id="8" name="矩形 7"/>
          <p:cNvSpPr/>
          <p:nvPr/>
        </p:nvSpPr>
        <p:spPr>
          <a:xfrm>
            <a:off x="1403648" y="323364"/>
            <a:ext cx="843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7.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其他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5" y="1700808"/>
            <a:ext cx="7351187" cy="426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-36512" y="692696"/>
            <a:ext cx="9180512" cy="86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資訊科技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-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軟體篇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(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影印篇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)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403648" y="323364"/>
            <a:ext cx="843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7.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其他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91880" y="476672"/>
            <a:ext cx="21467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4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結語</a:t>
            </a:r>
            <a:r>
              <a:rPr lang="en-US" altLang="zh-TW" sz="4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endParaRPr lang="zh-TW" altLang="en-US" sz="4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9552" y="4797152"/>
            <a:ext cx="7416824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  <a:hlinkClick r:id="rId3"/>
              </a:rPr>
              <a:t>TEACHER</a:t>
            </a:r>
            <a:r>
              <a:rPr kumimoji="0" lang="zh-TW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  <a:hlinkClick r:id="rId3"/>
              </a:rPr>
              <a:t>的夢想王國</a:t>
            </a:r>
            <a:endParaRPr kumimoji="0" lang="en-US" altLang="zh-TW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yilinteacher@yahoo.com.tw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0" y="692696"/>
            <a:ext cx="8229600" cy="41044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資訊科技</a:t>
            </a:r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是輔助教學的工具</a:t>
            </a:r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如何取用有待教師的專業判斷</a:t>
            </a:r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教學團隊很重要，有團隊老師才會成長</a:t>
            </a:r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希望大家都能找到</a:t>
            </a:r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28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幫助孩子學習的方法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75656" y="188640"/>
            <a:ext cx="176683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班親會的應用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3" descr="100_640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26802" y="844062"/>
            <a:ext cx="3502848" cy="310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100_626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26802" y="4093698"/>
            <a:ext cx="3502848" cy="191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100_725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844062"/>
            <a:ext cx="3888136" cy="516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2987824" y="1052736"/>
            <a:ext cx="1229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學習紀錄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44992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IMG_54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3486573"/>
            <a:ext cx="3529013" cy="23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IMG_526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829" y="3494852"/>
            <a:ext cx="3528483" cy="238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IMG_517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03" y="782603"/>
            <a:ext cx="2484732" cy="25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IMG_518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253" y="782603"/>
            <a:ext cx="4753123" cy="25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1475656" y="188640"/>
            <a:ext cx="176683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班親會的應用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475656" y="188640"/>
            <a:ext cx="176683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班親會的應用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57314" y="4437112"/>
            <a:ext cx="40430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hlinkClick r:id="rId3" action="ppaction://hlinkfile"/>
              </a:rPr>
              <a:t>班親會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hlinkClick r:id="rId3" action="ppaction://hlinkfile"/>
              </a:rPr>
              <a:t>影片</a:t>
            </a:r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  <a:hlinkClick r:id="rId3" action="ppaction://hlinkfile"/>
              </a:rPr>
              <a:t>~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hlinkClick r:id="rId3" action="ppaction://hlinkfile"/>
              </a:rPr>
              <a:t>照片</a:t>
            </a:r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  <a:hlinkClick r:id="rId3" action="ppaction://hlinkfile"/>
              </a:rPr>
              <a:t>1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班親會影片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~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照片</a:t>
            </a:r>
            <a:r>
              <a:rPr lang="en-US" altLang="zh-TW" sz="2800" b="1" dirty="0" smtClean="0"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2</a:t>
            </a:r>
            <a:endParaRPr lang="en-US" altLang="zh-TW" sz="2800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  <a:hlinkClick r:id="rId5" action="ppaction://hlinkfile"/>
              </a:rPr>
              <a:t>班親會影片</a:t>
            </a:r>
            <a:r>
              <a:rPr lang="en-US" altLang="zh-TW" sz="2800" b="1" dirty="0">
                <a:latin typeface="微軟正黑體" pitchFamily="34" charset="-120"/>
                <a:ea typeface="微軟正黑體" pitchFamily="34" charset="-120"/>
                <a:hlinkClick r:id="rId5" action="ppaction://hlinkfile"/>
              </a:rPr>
              <a:t>~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hlinkClick r:id="rId5" action="ppaction://hlinkfile"/>
              </a:rPr>
              <a:t>照片加文字</a:t>
            </a:r>
            <a:endParaRPr lang="en-US" altLang="zh-TW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331640" y="765949"/>
            <a:ext cx="6596678" cy="1420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每個孩子都是父母心中的寶貝，父母將孩子送到學校後，</a:t>
            </a:r>
            <a:endParaRPr lang="en-US" altLang="zh-TW" sz="2000" b="1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是否可以提供一個讓父母安心的學習環境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zh-TW" altLang="en-US" sz="2000" b="1" dirty="0">
                <a:latin typeface="微軟正黑體" pitchFamily="34" charset="-120"/>
                <a:ea typeface="微軟正黑體" pitchFamily="34" charset="-120"/>
              </a:rPr>
              <a:t>讓家長了解孩子在學校的</a:t>
            </a:r>
            <a:r>
              <a:rPr lang="zh-TW" altLang="en-US" sz="2000" b="1" dirty="0" smtClean="0">
                <a:latin typeface="微軟正黑體" pitchFamily="34" charset="-120"/>
                <a:ea typeface="微軟正黑體" pitchFamily="34" charset="-120"/>
              </a:rPr>
              <a:t>學習</a:t>
            </a:r>
            <a:r>
              <a:rPr lang="en-US" altLang="zh-TW" sz="2000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</a:p>
        </p:txBody>
      </p:sp>
      <p:pic>
        <p:nvPicPr>
          <p:cNvPr id="97282" name="Picture 2" descr="H:\@易霖買的美工圖庫@\三代同堂\jpg\bc031-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2204864"/>
            <a:ext cx="4376556" cy="309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899592" y="2492896"/>
            <a:ext cx="26981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因了解才會體諒</a:t>
            </a:r>
            <a:endParaRPr lang="en-US" altLang="zh-TW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因了解</a:t>
            </a:r>
            <a:r>
              <a:rPr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才會支持</a:t>
            </a:r>
            <a:endParaRPr lang="en-US" altLang="zh-TW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296669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229600" cy="868346"/>
          </a:xfrm>
        </p:spPr>
        <p:txBody>
          <a:bodyPr>
            <a:normAutofit/>
          </a:bodyPr>
          <a:lstStyle/>
          <a:p>
            <a:r>
              <a:rPr lang="zh-TW" altLang="en-US" sz="3600" b="1" smtClean="0">
                <a:latin typeface="微軟正黑體" pitchFamily="34" charset="-120"/>
                <a:ea typeface="微軟正黑體" pitchFamily="34" charset="-120"/>
              </a:rPr>
              <a:t>資訊科技</a:t>
            </a:r>
            <a:r>
              <a:rPr lang="en-US" altLang="zh-TW" sz="3600" b="1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600" b="1" smtClean="0">
                <a:latin typeface="微軟正黑體" pitchFamily="34" charset="-120"/>
                <a:ea typeface="微軟正黑體" pitchFamily="34" charset="-120"/>
              </a:rPr>
              <a:t>可搭配的軟體介紹</a:t>
            </a:r>
            <a:endParaRPr lang="zh-TW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868144" y="558924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好用影音播放軟體。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5576" y="1340768"/>
            <a:ext cx="3528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 err="1" smtClean="0">
                <a:latin typeface="微軟正黑體" pitchFamily="34" charset="-120"/>
                <a:ea typeface="微軟正黑體" pitchFamily="34" charset="-120"/>
              </a:rPr>
              <a:t>GOM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 Player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68144" y="2924944"/>
            <a:ext cx="2520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GOM Player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是一款本身裝有視訊播放所需的解碼，佔用系統資源少，並且能以最優秀的畫質來觀看多種格式影片的播放程序。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4752528" cy="403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475656" y="188640"/>
            <a:ext cx="176683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班親會的應用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3148</TotalTime>
  <Words>1617</Words>
  <Application>Microsoft Office PowerPoint</Application>
  <PresentationFormat>如螢幕大小 (4:3)</PresentationFormat>
  <Paragraphs>313</Paragraphs>
  <Slides>55</Slides>
  <Notes>25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55</vt:i4>
      </vt:variant>
    </vt:vector>
  </HeadingPairs>
  <TitlesOfParts>
    <vt:vector size="58" baseType="lpstr">
      <vt:lpstr>Office 佈景主題</vt:lpstr>
      <vt:lpstr>封裝</vt:lpstr>
      <vt:lpstr>PhotoImpact</vt:lpstr>
      <vt:lpstr>資訊科技在學校與班級 的應用及推動模式 &lt;&lt;應用與分享&gt;&gt;</vt:lpstr>
      <vt:lpstr>班級應用篇</vt:lpstr>
      <vt:lpstr>PowerPoint 簡報</vt:lpstr>
      <vt:lpstr>老師的好幫手~相機</vt:lpstr>
      <vt:lpstr>資訊科技-相機用途 篇</vt:lpstr>
      <vt:lpstr>PowerPoint 簡報</vt:lpstr>
      <vt:lpstr>PowerPoint 簡報</vt:lpstr>
      <vt:lpstr>PowerPoint 簡報</vt:lpstr>
      <vt:lpstr>資訊科技-可搭配的軟體介紹</vt:lpstr>
      <vt:lpstr>PowerPoint 簡報</vt:lpstr>
      <vt:lpstr>PowerPoint 簡報</vt:lpstr>
      <vt:lpstr>資訊科技-可搭配的軟體介紹</vt:lpstr>
      <vt:lpstr>資訊科技-用在攝影介紹 篇</vt:lpstr>
      <vt:lpstr>資訊科技-應用於班級經營</vt:lpstr>
      <vt:lpstr>資訊科技-應用於班級經營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資訊科技-可搭配的硬體介紹</vt:lpstr>
      <vt:lpstr>PowerPoint 簡報</vt:lpstr>
      <vt:lpstr>PowerPoint 簡報</vt:lpstr>
      <vt:lpstr>資訊科技-可搭配的硬體介紹</vt:lpstr>
      <vt:lpstr>PowerPoint 簡報</vt:lpstr>
      <vt:lpstr>行政規劃應用篇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資訊科技 是輔助教學的工具 如何取用有待教師的專業判斷 教學團隊很重要，有團隊老師才會成長 希望大家都能找到 幫助孩子學習的方法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yilinteacher</dc:creator>
  <cp:lastModifiedBy>smallright</cp:lastModifiedBy>
  <cp:revision>257</cp:revision>
  <dcterms:created xsi:type="dcterms:W3CDTF">2010-07-25T01:58:00Z</dcterms:created>
  <dcterms:modified xsi:type="dcterms:W3CDTF">2012-11-16T01:40:09Z</dcterms:modified>
</cp:coreProperties>
</file>