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7" r:id="rId3"/>
    <p:sldId id="273" r:id="rId4"/>
    <p:sldId id="325" r:id="rId5"/>
    <p:sldId id="326" r:id="rId6"/>
    <p:sldId id="307" r:id="rId7"/>
    <p:sldId id="304" r:id="rId8"/>
    <p:sldId id="305" r:id="rId9"/>
    <p:sldId id="308" r:id="rId10"/>
    <p:sldId id="262" r:id="rId11"/>
    <p:sldId id="259" r:id="rId12"/>
    <p:sldId id="303" r:id="rId13"/>
    <p:sldId id="321" r:id="rId14"/>
    <p:sldId id="322" r:id="rId15"/>
    <p:sldId id="263" r:id="rId16"/>
    <p:sldId id="261" r:id="rId17"/>
    <p:sldId id="260" r:id="rId18"/>
    <p:sldId id="264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74" r:id="rId30"/>
    <p:sldId id="275" r:id="rId31"/>
    <p:sldId id="276" r:id="rId32"/>
  </p:sldIdLst>
  <p:sldSz cx="9144000" cy="6858000" type="screen4x3"/>
  <p:notesSz cx="6735763" cy="9869488"/>
  <p:embeddedFontLst>
    <p:embeddedFont>
      <p:font typeface="微軟正黑體" pitchFamily="34" charset="-120"/>
      <p:regular r:id="rId35"/>
      <p:bold r:id="rId36"/>
    </p:embeddedFont>
    <p:embeddedFont>
      <p:font typeface="Cambria" pitchFamily="18" charset="0"/>
      <p:regular r:id="rId37"/>
      <p:bold r:id="rId38"/>
      <p:italic r:id="rId39"/>
      <p:boldItalic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標楷體" pitchFamily="65" charset="-120"/>
      <p:regular r:id="rId45"/>
    </p:embeddedFont>
    <p:embeddedFont>
      <p:font typeface="Wingdings 2" pitchFamily="18" charset="2"/>
      <p:regular r:id="rId46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C99"/>
    <a:srgbClr val="0000FF"/>
    <a:srgbClr val="99CC00"/>
    <a:srgbClr val="FF9900"/>
    <a:srgbClr val="66FF66"/>
    <a:srgbClr val="669900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934" autoAdjust="0"/>
    <p:restoredTop sz="94624" autoAdjust="0"/>
  </p:normalViewPr>
  <p:slideViewPr>
    <p:cSldViewPr>
      <p:cViewPr varScale="1">
        <p:scale>
          <a:sx n="63" d="100"/>
          <a:sy n="63" d="100"/>
        </p:scale>
        <p:origin x="-3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710"/>
    </p:cViewPr>
  </p:sorterViewPr>
  <p:notesViewPr>
    <p:cSldViewPr>
      <p:cViewPr varScale="1">
        <p:scale>
          <a:sx n="71" d="100"/>
          <a:sy n="71" d="100"/>
        </p:scale>
        <p:origin x="-2340" y="-114"/>
      </p:cViewPr>
      <p:guideLst>
        <p:guide orient="horz" pos="3108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0498E-8882-44A1-8EB7-282FE252F9B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BC3CAFA-F790-476C-81BD-85BB884B6946}">
      <dgm:prSet phldrT="[文字]" custT="1"/>
      <dgm:spPr/>
      <dgm:t>
        <a:bodyPr/>
        <a:lstStyle/>
        <a:p>
          <a:r>
            <a:rPr lang="zh-TW" altLang="en-US" sz="1900" dirty="0" smtClean="0"/>
            <a:t>教學活動</a:t>
          </a:r>
          <a:r>
            <a:rPr lang="zh-TW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前</a:t>
          </a:r>
          <a:endParaRPr lang="zh-TW" altLang="en-US" sz="19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38CD39-12BF-48CA-9A0A-6E0BC7A0ACA9}" type="parTrans" cxnId="{2D502663-35AA-4826-B732-3251123EE3FA}">
      <dgm:prSet/>
      <dgm:spPr/>
      <dgm:t>
        <a:bodyPr/>
        <a:lstStyle/>
        <a:p>
          <a:endParaRPr lang="zh-TW" altLang="en-US"/>
        </a:p>
      </dgm:t>
    </dgm:pt>
    <dgm:pt modelId="{60622428-BFA1-4722-B71A-55110F4C2438}" type="sibTrans" cxnId="{2D502663-35AA-4826-B732-3251123EE3FA}">
      <dgm:prSet/>
      <dgm:spPr/>
      <dgm:t>
        <a:bodyPr/>
        <a:lstStyle/>
        <a:p>
          <a:endParaRPr lang="zh-TW" altLang="en-US"/>
        </a:p>
      </dgm:t>
    </dgm:pt>
    <dgm:pt modelId="{628FBCA3-F646-41A1-982D-42AFACDF1F1D}">
      <dgm:prSet phldrT="[文字]" custT="1"/>
      <dgm:spPr/>
      <dgm:t>
        <a:bodyPr/>
        <a:lstStyle/>
        <a:p>
          <a:r>
            <a:rPr lang="zh-TW" altLang="en-US" sz="1900" dirty="0" smtClean="0"/>
            <a:t>教學活動</a:t>
          </a:r>
          <a:r>
            <a:rPr lang="zh-TW" altLang="en-US" sz="24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中</a:t>
          </a:r>
          <a:endParaRPr lang="zh-TW" altLang="en-US" sz="2400" dirty="0"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3F943B-5A5E-4B0F-A7EC-683533E276A2}" type="parTrans" cxnId="{3A84AF63-469E-480F-8B2F-B3DA10EEE888}">
      <dgm:prSet/>
      <dgm:spPr/>
      <dgm:t>
        <a:bodyPr/>
        <a:lstStyle/>
        <a:p>
          <a:endParaRPr lang="zh-TW" altLang="en-US"/>
        </a:p>
      </dgm:t>
    </dgm:pt>
    <dgm:pt modelId="{3A4B1905-1637-468F-A016-BD2D9307C63F}" type="sibTrans" cxnId="{3A84AF63-469E-480F-8B2F-B3DA10EEE888}">
      <dgm:prSet/>
      <dgm:spPr/>
      <dgm:t>
        <a:bodyPr/>
        <a:lstStyle/>
        <a:p>
          <a:endParaRPr lang="zh-TW" altLang="en-US"/>
        </a:p>
      </dgm:t>
    </dgm:pt>
    <dgm:pt modelId="{AAA4E3ED-FC09-4204-B689-DE7DFD796B54}">
      <dgm:prSet phldrT="[文字]" custT="1"/>
      <dgm:spPr/>
      <dgm:t>
        <a:bodyPr/>
        <a:lstStyle/>
        <a:p>
          <a:r>
            <a:rPr lang="zh-TW" altLang="en-US" sz="1900" dirty="0" smtClean="0"/>
            <a:t>教學活動</a:t>
          </a:r>
          <a:r>
            <a:rPr lang="zh-TW" alt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後</a:t>
          </a:r>
          <a:endParaRPr lang="zh-TW" altLang="en-US" sz="24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FDDEF-1781-44E5-B5FB-C08CB4C19EB1}" type="parTrans" cxnId="{448D044E-CDC5-45EC-80C9-ECEE7F1CEDBF}">
      <dgm:prSet/>
      <dgm:spPr/>
      <dgm:t>
        <a:bodyPr/>
        <a:lstStyle/>
        <a:p>
          <a:endParaRPr lang="zh-TW" altLang="en-US"/>
        </a:p>
      </dgm:t>
    </dgm:pt>
    <dgm:pt modelId="{6C86A242-49EC-44C5-BA4A-4AF8295FC290}" type="sibTrans" cxnId="{448D044E-CDC5-45EC-80C9-ECEE7F1CEDBF}">
      <dgm:prSet/>
      <dgm:spPr/>
      <dgm:t>
        <a:bodyPr/>
        <a:lstStyle/>
        <a:p>
          <a:endParaRPr lang="zh-TW" altLang="en-US"/>
        </a:p>
      </dgm:t>
    </dgm:pt>
    <dgm:pt modelId="{CFA46F12-AC32-4393-B769-47E1C1DAA593}" type="pres">
      <dgm:prSet presAssocID="{9AB0498E-8882-44A1-8EB7-282FE252F9BE}" presName="CompostProcess" presStyleCnt="0">
        <dgm:presLayoutVars>
          <dgm:dir/>
          <dgm:resizeHandles val="exact"/>
        </dgm:presLayoutVars>
      </dgm:prSet>
      <dgm:spPr/>
    </dgm:pt>
    <dgm:pt modelId="{1828441A-DADA-49EF-8FDD-27319589DC2A}" type="pres">
      <dgm:prSet presAssocID="{9AB0498E-8882-44A1-8EB7-282FE252F9BE}" presName="arrow" presStyleLbl="bgShp" presStyleIdx="0" presStyleCnt="1" custScaleX="117647" custLinFactNeighborX="-12041" custLinFactNeighborY="-2735"/>
      <dgm:spPr/>
    </dgm:pt>
    <dgm:pt modelId="{17ED7880-7B45-4CBB-83F6-DEB946CDC1B5}" type="pres">
      <dgm:prSet presAssocID="{9AB0498E-8882-44A1-8EB7-282FE252F9BE}" presName="linearProcess" presStyleCnt="0"/>
      <dgm:spPr/>
    </dgm:pt>
    <dgm:pt modelId="{3AC1F468-2687-48CB-823D-144848C54A30}" type="pres">
      <dgm:prSet presAssocID="{EBC3CAFA-F790-476C-81BD-85BB884B694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282F81-9042-41D8-8933-9EC604C0C619}" type="pres">
      <dgm:prSet presAssocID="{60622428-BFA1-4722-B71A-55110F4C2438}" presName="sibTrans" presStyleCnt="0"/>
      <dgm:spPr/>
    </dgm:pt>
    <dgm:pt modelId="{0C64C83D-AE08-4DA5-A133-943E5F1DCAB5}" type="pres">
      <dgm:prSet presAssocID="{628FBCA3-F646-41A1-982D-42AFACDF1F1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CADBAA-2912-4673-9C35-F107414B366C}" type="pres">
      <dgm:prSet presAssocID="{3A4B1905-1637-468F-A016-BD2D9307C63F}" presName="sibTrans" presStyleCnt="0"/>
      <dgm:spPr/>
    </dgm:pt>
    <dgm:pt modelId="{A90B0423-B76D-4296-A8B7-13578C3F06E9}" type="pres">
      <dgm:prSet presAssocID="{AAA4E3ED-FC09-4204-B689-DE7DFD796B5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228E51-7521-4EEB-A820-7CEFF1D97D89}" type="presOf" srcId="{AAA4E3ED-FC09-4204-B689-DE7DFD796B54}" destId="{A90B0423-B76D-4296-A8B7-13578C3F06E9}" srcOrd="0" destOrd="0" presId="urn:microsoft.com/office/officeart/2005/8/layout/hProcess9"/>
    <dgm:cxn modelId="{637C02BD-42DD-484D-A364-D442582F5A6C}" type="presOf" srcId="{628FBCA3-F646-41A1-982D-42AFACDF1F1D}" destId="{0C64C83D-AE08-4DA5-A133-943E5F1DCAB5}" srcOrd="0" destOrd="0" presId="urn:microsoft.com/office/officeart/2005/8/layout/hProcess9"/>
    <dgm:cxn modelId="{2D502663-35AA-4826-B732-3251123EE3FA}" srcId="{9AB0498E-8882-44A1-8EB7-282FE252F9BE}" destId="{EBC3CAFA-F790-476C-81BD-85BB884B6946}" srcOrd="0" destOrd="0" parTransId="{1138CD39-12BF-48CA-9A0A-6E0BC7A0ACA9}" sibTransId="{60622428-BFA1-4722-B71A-55110F4C2438}"/>
    <dgm:cxn modelId="{B708829D-0334-455C-BFBA-DF7917CDAA38}" type="presOf" srcId="{EBC3CAFA-F790-476C-81BD-85BB884B6946}" destId="{3AC1F468-2687-48CB-823D-144848C54A30}" srcOrd="0" destOrd="0" presId="urn:microsoft.com/office/officeart/2005/8/layout/hProcess9"/>
    <dgm:cxn modelId="{3A84AF63-469E-480F-8B2F-B3DA10EEE888}" srcId="{9AB0498E-8882-44A1-8EB7-282FE252F9BE}" destId="{628FBCA3-F646-41A1-982D-42AFACDF1F1D}" srcOrd="1" destOrd="0" parTransId="{BB3F943B-5A5E-4B0F-A7EC-683533E276A2}" sibTransId="{3A4B1905-1637-468F-A016-BD2D9307C63F}"/>
    <dgm:cxn modelId="{91FB99AC-7A08-4588-B417-C83E456F22C8}" type="presOf" srcId="{9AB0498E-8882-44A1-8EB7-282FE252F9BE}" destId="{CFA46F12-AC32-4393-B769-47E1C1DAA593}" srcOrd="0" destOrd="0" presId="urn:microsoft.com/office/officeart/2005/8/layout/hProcess9"/>
    <dgm:cxn modelId="{448D044E-CDC5-45EC-80C9-ECEE7F1CEDBF}" srcId="{9AB0498E-8882-44A1-8EB7-282FE252F9BE}" destId="{AAA4E3ED-FC09-4204-B689-DE7DFD796B54}" srcOrd="2" destOrd="0" parTransId="{B59FDDEF-1781-44E5-B5FB-C08CB4C19EB1}" sibTransId="{6C86A242-49EC-44C5-BA4A-4AF8295FC290}"/>
    <dgm:cxn modelId="{C7FC0D48-FADB-4262-B454-2943D051397E}" type="presParOf" srcId="{CFA46F12-AC32-4393-B769-47E1C1DAA593}" destId="{1828441A-DADA-49EF-8FDD-27319589DC2A}" srcOrd="0" destOrd="0" presId="urn:microsoft.com/office/officeart/2005/8/layout/hProcess9"/>
    <dgm:cxn modelId="{354833C4-4892-4569-BC7F-D23EEA223C79}" type="presParOf" srcId="{CFA46F12-AC32-4393-B769-47E1C1DAA593}" destId="{17ED7880-7B45-4CBB-83F6-DEB946CDC1B5}" srcOrd="1" destOrd="0" presId="urn:microsoft.com/office/officeart/2005/8/layout/hProcess9"/>
    <dgm:cxn modelId="{3A0E4A57-4A96-45D4-9113-4D7DAFBB7D37}" type="presParOf" srcId="{17ED7880-7B45-4CBB-83F6-DEB946CDC1B5}" destId="{3AC1F468-2687-48CB-823D-144848C54A30}" srcOrd="0" destOrd="0" presId="urn:microsoft.com/office/officeart/2005/8/layout/hProcess9"/>
    <dgm:cxn modelId="{C7BA1AB2-26F1-467C-87FA-456CF123C06B}" type="presParOf" srcId="{17ED7880-7B45-4CBB-83F6-DEB946CDC1B5}" destId="{BC282F81-9042-41D8-8933-9EC604C0C619}" srcOrd="1" destOrd="0" presId="urn:microsoft.com/office/officeart/2005/8/layout/hProcess9"/>
    <dgm:cxn modelId="{F305B26C-397D-43B3-8C8D-0B22A813B79F}" type="presParOf" srcId="{17ED7880-7B45-4CBB-83F6-DEB946CDC1B5}" destId="{0C64C83D-AE08-4DA5-A133-943E5F1DCAB5}" srcOrd="2" destOrd="0" presId="urn:microsoft.com/office/officeart/2005/8/layout/hProcess9"/>
    <dgm:cxn modelId="{210C0ABE-0E11-42B5-BD0B-296F39A978DF}" type="presParOf" srcId="{17ED7880-7B45-4CBB-83F6-DEB946CDC1B5}" destId="{20CADBAA-2912-4673-9C35-F107414B366C}" srcOrd="3" destOrd="0" presId="urn:microsoft.com/office/officeart/2005/8/layout/hProcess9"/>
    <dgm:cxn modelId="{407DFCE8-1535-4E62-BBBD-E06168498388}" type="presParOf" srcId="{17ED7880-7B45-4CBB-83F6-DEB946CDC1B5}" destId="{A90B0423-B76D-4296-A8B7-13578C3F06E9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718D65D4-B403-4DCC-ADD8-BBAC5BE131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1595976-2F97-4E7C-8CAB-FF6E64EB3B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王漢宗特圓體繁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王漢宗特圓體繁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王漢宗特圓體繁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王漢宗特圓體繁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王漢宗特圓體繁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459E8-B266-4BCD-B2A7-159F09ACA31A}" type="slidenum">
              <a:rPr lang="en-US" altLang="zh-TW" smtClean="0">
                <a:latin typeface="Arial" pitchFamily="34" charset="0"/>
              </a:rPr>
              <a:pPr/>
              <a:t>1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 bwMode="auto">
          <a:xfrm>
            <a:off x="8001000" y="228600"/>
            <a:ext cx="838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/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2B4E-0C79-4112-BC74-F416A74ACC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D215D-3B15-4E3A-896E-96EDDC162F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8D33-E4CB-45F9-BC30-0A7A164DCC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4CD2-6C16-44BB-8825-160ED1D069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4F41-4436-4C5A-91FA-CF911454C2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1830-4AE5-43AD-AFB5-899FE73279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4638-581E-4E0E-8061-7F5064A01C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CCB0-2F73-4398-8FDC-BB1693021D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F1343-BD62-4877-ABC2-07644D274B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0B97-0C1E-4B27-84BB-FB7EBEB2AE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/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1817-499C-4D15-830A-B653E7312F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11"/>
          <p:cNvGrpSpPr>
            <a:grpSpLocks/>
          </p:cNvGrpSpPr>
          <p:nvPr/>
        </p:nvGrpSpPr>
        <p:grpSpPr bwMode="auto">
          <a:xfrm>
            <a:off x="1581150" y="554038"/>
            <a:ext cx="7348538" cy="4741862"/>
            <a:chOff x="428596" y="553734"/>
            <a:chExt cx="7349244" cy="4741531"/>
          </a:xfrm>
        </p:grpSpPr>
        <p:sp>
          <p:nvSpPr>
            <p:cNvPr id="6" name="矩形 5"/>
            <p:cNvSpPr/>
            <p:nvPr userDrawn="1"/>
          </p:nvSpPr>
          <p:spPr>
            <a:xfrm rot="21480000">
              <a:off x="428596" y="580719"/>
              <a:ext cx="7339718" cy="4714546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zh-CN" altLang="en-US"/>
            </a:p>
          </p:txBody>
        </p:sp>
        <p:sp>
          <p:nvSpPr>
            <p:cNvPr id="7" name="矩形 6"/>
            <p:cNvSpPr/>
            <p:nvPr userDrawn="1"/>
          </p:nvSpPr>
          <p:spPr>
            <a:xfrm rot="21540000">
              <a:off x="438122" y="571195"/>
              <a:ext cx="7339718" cy="4714546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438122" y="553734"/>
              <a:ext cx="7339718" cy="4714546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/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9D1C-3F46-49DD-A3FA-FE02BF65BD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525" y="6483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938" y="6483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E398553-977B-4CD4-A697-7E4690980B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79388" y="179388"/>
            <a:ext cx="8713787" cy="6478587"/>
          </a:xfrm>
          <a:prstGeom prst="rect">
            <a:avLst/>
          </a:prstGeom>
          <a:solidFill>
            <a:schemeClr val="bg1"/>
          </a:solidFill>
          <a:ln w="76200">
            <a:solidFill>
              <a:srgbClr val="FFCC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pic>
        <p:nvPicPr>
          <p:cNvPr id="1032" name="Picture 25" descr="logo1"/>
          <p:cNvPicPr>
            <a:picLocks noChangeAspect="1" noChangeArrowheads="1"/>
          </p:cNvPicPr>
          <p:nvPr userDrawn="1"/>
        </p:nvPicPr>
        <p:blipFill>
          <a:blip r:embed="rId14"/>
          <a:srcRect t="2281" b="2281"/>
          <a:stretch>
            <a:fillRect/>
          </a:stretch>
        </p:blipFill>
        <p:spPr bwMode="auto">
          <a:xfrm>
            <a:off x="2638425" y="2133600"/>
            <a:ext cx="3867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6" descr="down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5172075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C:\Documents and Settings\Administrator\桌面\團隊logo\大橋資訊典範團隊--花瓶(small).JPG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 l="30644" t="2301" r="24635" b="1744"/>
          <a:stretch>
            <a:fillRect/>
          </a:stretch>
        </p:blipFill>
        <p:spPr bwMode="auto">
          <a:xfrm>
            <a:off x="184150" y="3981450"/>
            <a:ext cx="6858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2" descr="C:\Documents and Settings\Administrator\桌面\團隊logo\花3(small).JPG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143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6" r:id="rId2"/>
    <p:sldLayoutId id="214748374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7" r:id="rId9"/>
    <p:sldLayoutId id="2147483742" r:id="rId10"/>
    <p:sldLayoutId id="2147483743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itchFamily="18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Cambria" pitchFamily="18" charset="0"/>
        <a:buChar char="+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Cambria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Ï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Calibri" pitchFamily="34" charset="0"/>
        <a:buChar char="÷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Cambria" pitchFamily="18" charset="0"/>
        <a:buChar char="=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://www.dcjh.tnc.edu.tw/~digita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571744"/>
            <a:ext cx="7772400" cy="68420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大橋國中資訊融入教學現況</a:t>
            </a:r>
            <a:endParaRPr lang="zh-TW" altLang="en-US" sz="3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5128" name="圖片 8" descr="icon_by-nc-s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500438"/>
            <a:ext cx="12271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929322" y="364331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100.10.4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發展模式2"/>
          <p:cNvPicPr>
            <a:picLocks noChangeAspect="1" noChangeArrowheads="1"/>
          </p:cNvPicPr>
          <p:nvPr/>
        </p:nvPicPr>
        <p:blipFill>
          <a:blip r:embed="rId2"/>
          <a:srcRect t="18837"/>
          <a:stretch>
            <a:fillRect/>
          </a:stretch>
        </p:blipFill>
        <p:spPr bwMode="auto">
          <a:xfrm>
            <a:off x="250825" y="1500188"/>
            <a:ext cx="85598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dow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157788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教學模式創新程度</a:t>
            </a:r>
            <a:endParaRPr lang="en-US" altLang="zh-TW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發展模式"/>
          <p:cNvPicPr>
            <a:picLocks noChangeAspect="1" noChangeArrowheads="1"/>
          </p:cNvPicPr>
          <p:nvPr/>
        </p:nvPicPr>
        <p:blipFill>
          <a:blip r:embed="rId2"/>
          <a:srcRect t="14084"/>
          <a:stretch>
            <a:fillRect/>
          </a:stretch>
        </p:blipFill>
        <p:spPr bwMode="auto">
          <a:xfrm>
            <a:off x="571500" y="1357313"/>
            <a:ext cx="77771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dow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157788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教學模式創新程度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d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5157788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教學模式創新程度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資訊團隊扮演的角色</a:t>
            </a:r>
            <a:endParaRPr lang="zh-TW" altLang="en-US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12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95425"/>
            <a:ext cx="8929688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團隊運作模式與歷程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資訊科技創新教學交流</a:t>
            </a:r>
            <a:endParaRPr lang="zh-TW" altLang="en-US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b="1" smtClean="0"/>
              <a:t>95</a:t>
            </a:r>
            <a:r>
              <a:rPr lang="zh-TW" altLang="en-US" sz="2800" b="1" smtClean="0"/>
              <a:t>標竿夥伴計畫－</a:t>
            </a:r>
            <a:r>
              <a:rPr lang="zh-TW" altLang="en-US" sz="2800" b="1" smtClean="0">
                <a:solidFill>
                  <a:srgbClr val="FF0066"/>
                </a:solidFill>
              </a:rPr>
              <a:t>雲嘉南區</a:t>
            </a:r>
            <a:r>
              <a:rPr lang="zh-TW" altLang="en-US" sz="2800" b="1" smtClean="0"/>
              <a:t>交流活動蒞校參訪</a:t>
            </a:r>
          </a:p>
          <a:p>
            <a:pPr eaLnBrk="1" hangingPunct="1"/>
            <a:r>
              <a:rPr lang="en-US" altLang="zh-TW" sz="2800" b="1" smtClean="0"/>
              <a:t>95</a:t>
            </a:r>
            <a:r>
              <a:rPr lang="zh-TW" altLang="en-US" sz="2800" b="1" smtClean="0"/>
              <a:t>雲林縣</a:t>
            </a:r>
            <a:r>
              <a:rPr lang="zh-TW" altLang="en-US" sz="2800" b="1" smtClean="0">
                <a:solidFill>
                  <a:srgbClr val="FF0066"/>
                </a:solidFill>
              </a:rPr>
              <a:t>舊庄國小</a:t>
            </a:r>
            <a:r>
              <a:rPr lang="zh-TW" altLang="en-US" sz="2800" b="1" smtClean="0"/>
              <a:t>教學團隊蒞校參訪</a:t>
            </a:r>
          </a:p>
          <a:p>
            <a:pPr eaLnBrk="1" hangingPunct="1"/>
            <a:r>
              <a:rPr lang="en-US" altLang="zh-TW" sz="2800" b="1" smtClean="0"/>
              <a:t>96</a:t>
            </a:r>
            <a:r>
              <a:rPr lang="zh-TW" altLang="en-US" sz="2800" b="1" smtClean="0"/>
              <a:t>台灣省國民中學</a:t>
            </a:r>
            <a:r>
              <a:rPr lang="zh-TW" altLang="en-US" sz="2800" b="1" smtClean="0">
                <a:solidFill>
                  <a:srgbClr val="FF0066"/>
                </a:solidFill>
              </a:rPr>
              <a:t>校長儲訓班</a:t>
            </a:r>
            <a:r>
              <a:rPr lang="zh-TW" altLang="en-US" sz="2800" b="1" smtClean="0"/>
              <a:t>蒞校參訪</a:t>
            </a:r>
          </a:p>
          <a:p>
            <a:pPr eaLnBrk="1" hangingPunct="1"/>
            <a:r>
              <a:rPr lang="en-US" altLang="zh-TW" sz="2800" b="1" smtClean="0"/>
              <a:t>98</a:t>
            </a:r>
            <a:r>
              <a:rPr lang="zh-TW" altLang="en-US" sz="2800" b="1" smtClean="0"/>
              <a:t>台南縣</a:t>
            </a:r>
            <a:r>
              <a:rPr lang="zh-TW" altLang="en-US" sz="2800" b="1" smtClean="0">
                <a:solidFill>
                  <a:srgbClr val="FF0066"/>
                </a:solidFill>
              </a:rPr>
              <a:t>仁德國中</a:t>
            </a:r>
            <a:r>
              <a:rPr lang="zh-TW" altLang="en-US" sz="2800" b="1" smtClean="0"/>
              <a:t>教學團隊蒞校參訪</a:t>
            </a:r>
          </a:p>
          <a:p>
            <a:pPr eaLnBrk="1" hangingPunct="1"/>
            <a:endParaRPr lang="en-US" altLang="zh-TW" sz="2800" b="1" smtClean="0"/>
          </a:p>
        </p:txBody>
      </p:sp>
      <p:pic>
        <p:nvPicPr>
          <p:cNvPr id="18436" name="Picture 4" descr="DSC04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789363"/>
            <a:ext cx="2232025" cy="1673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pic>
        <p:nvPicPr>
          <p:cNvPr id="18437" name="Picture 5" descr="DSC044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789363"/>
            <a:ext cx="22320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DSC049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3789363"/>
            <a:ext cx="22320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dow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5157788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團隊運作模式與歷程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資訊科技創新經驗分享</a:t>
            </a:r>
            <a:endParaRPr lang="zh-TW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525963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95</a:t>
            </a:r>
            <a:r>
              <a:rPr lang="zh-TW" altLang="en-US" sz="2400" smtClean="0"/>
              <a:t>台南縣</a:t>
            </a:r>
            <a:r>
              <a:rPr lang="zh-TW" altLang="en-US" sz="2400" smtClean="0">
                <a:solidFill>
                  <a:srgbClr val="FF0066"/>
                </a:solidFill>
              </a:rPr>
              <a:t>資訊夥伴學校</a:t>
            </a:r>
            <a:r>
              <a:rPr lang="zh-TW" altLang="en-US" sz="2400" smtClean="0"/>
              <a:t>培訓經驗分享</a:t>
            </a:r>
          </a:p>
          <a:p>
            <a:pPr eaLnBrk="1" hangingPunct="1"/>
            <a:r>
              <a:rPr lang="en-US" altLang="zh-TW" sz="2400" smtClean="0"/>
              <a:t>95</a:t>
            </a:r>
            <a:r>
              <a:rPr lang="zh-TW" altLang="en-US" sz="2400" smtClean="0"/>
              <a:t>雲林縣</a:t>
            </a:r>
            <a:r>
              <a:rPr lang="zh-TW" altLang="en-US" sz="2400" smtClean="0">
                <a:solidFill>
                  <a:srgbClr val="FF0066"/>
                </a:solidFill>
              </a:rPr>
              <a:t>舊庄國小</a:t>
            </a:r>
            <a:r>
              <a:rPr lang="zh-TW" altLang="en-US" sz="2400" smtClean="0"/>
              <a:t>經驗分享</a:t>
            </a:r>
          </a:p>
          <a:p>
            <a:pPr eaLnBrk="1" hangingPunct="1"/>
            <a:r>
              <a:rPr lang="en-US" altLang="zh-TW" sz="2400" smtClean="0"/>
              <a:t>97</a:t>
            </a:r>
            <a:r>
              <a:rPr lang="zh-TW" altLang="en-US" sz="2400" smtClean="0"/>
              <a:t>台南縣</a:t>
            </a:r>
            <a:r>
              <a:rPr lang="zh-TW" altLang="en-US" sz="2400" smtClean="0">
                <a:solidFill>
                  <a:srgbClr val="FF0066"/>
                </a:solidFill>
              </a:rPr>
              <a:t>柳營國中</a:t>
            </a:r>
            <a:r>
              <a:rPr lang="zh-TW" altLang="en-US" sz="2400" smtClean="0"/>
              <a:t>經驗分享</a:t>
            </a:r>
          </a:p>
          <a:p>
            <a:pPr eaLnBrk="1" hangingPunct="1"/>
            <a:r>
              <a:rPr lang="en-US" altLang="zh-TW" sz="2400" smtClean="0"/>
              <a:t>98</a:t>
            </a:r>
            <a:r>
              <a:rPr lang="zh-TW" altLang="en-US" sz="2400" smtClean="0">
                <a:solidFill>
                  <a:srgbClr val="FF0066"/>
                </a:solidFill>
              </a:rPr>
              <a:t>馬來西亞華僑學校</a:t>
            </a:r>
            <a:r>
              <a:rPr lang="zh-TW" altLang="en-US" sz="2400" smtClean="0"/>
              <a:t>國際交流分享</a:t>
            </a:r>
            <a:endParaRPr lang="en-US" altLang="zh-TW" sz="2400" smtClean="0"/>
          </a:p>
          <a:p>
            <a:pPr eaLnBrk="1" hangingPunct="1"/>
            <a:r>
              <a:rPr lang="en-US" altLang="zh-TW" sz="2400" smtClean="0"/>
              <a:t>98</a:t>
            </a:r>
            <a:r>
              <a:rPr lang="zh-TW" altLang="en-US" sz="2400" smtClean="0"/>
              <a:t>雲林縣</a:t>
            </a:r>
            <a:r>
              <a:rPr lang="zh-TW" altLang="en-US" sz="2400" smtClean="0">
                <a:solidFill>
                  <a:srgbClr val="FF0066"/>
                </a:solidFill>
              </a:rPr>
              <a:t>大埤國中</a:t>
            </a:r>
            <a:r>
              <a:rPr lang="zh-TW" altLang="en-US" sz="2400" smtClean="0"/>
              <a:t>、</a:t>
            </a:r>
            <a:r>
              <a:rPr lang="zh-TW" altLang="en-US" sz="2400" smtClean="0">
                <a:solidFill>
                  <a:srgbClr val="FF0066"/>
                </a:solidFill>
              </a:rPr>
              <a:t>大埤國小</a:t>
            </a:r>
            <a:r>
              <a:rPr lang="zh-TW" altLang="en-US" sz="2400" smtClean="0"/>
              <a:t>、</a:t>
            </a:r>
            <a:r>
              <a:rPr lang="zh-TW" altLang="en-US" sz="2400" smtClean="0">
                <a:solidFill>
                  <a:srgbClr val="FF0066"/>
                </a:solidFill>
              </a:rPr>
              <a:t>嘉興國小</a:t>
            </a:r>
            <a:r>
              <a:rPr lang="zh-TW" altLang="en-US" sz="2400" smtClean="0"/>
              <a:t>、 </a:t>
            </a:r>
            <a:br>
              <a:rPr lang="zh-TW" altLang="en-US" sz="2400" smtClean="0"/>
            </a:br>
            <a:r>
              <a:rPr lang="zh-TW" altLang="en-US" sz="2400" smtClean="0">
                <a:solidFill>
                  <a:srgbClr val="FF0066"/>
                </a:solidFill>
              </a:rPr>
              <a:t>舊庄國小</a:t>
            </a:r>
            <a:r>
              <a:rPr lang="zh-TW" altLang="en-US" sz="2400" smtClean="0"/>
              <a:t>自由軟體資訊融入教學經驗分享</a:t>
            </a:r>
            <a:endParaRPr lang="en-US" altLang="zh-TW" sz="2400" smtClean="0"/>
          </a:p>
          <a:p>
            <a:pPr eaLnBrk="1" hangingPunct="1"/>
            <a:r>
              <a:rPr lang="en-US" altLang="zh-TW" sz="2400" smtClean="0"/>
              <a:t>99</a:t>
            </a:r>
            <a:r>
              <a:rPr lang="zh-TW" altLang="en-US" sz="2400" smtClean="0"/>
              <a:t>台南市下營國中經驗分享</a:t>
            </a:r>
          </a:p>
          <a:p>
            <a:pPr eaLnBrk="1" hangingPunct="1">
              <a:buFontTx/>
              <a:buNone/>
            </a:pPr>
            <a:endParaRPr lang="en-US" altLang="zh-TW" smtClean="0"/>
          </a:p>
        </p:txBody>
      </p:sp>
      <p:pic>
        <p:nvPicPr>
          <p:cNvPr id="19460" name="Picture 4" descr="DSC042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573463"/>
            <a:ext cx="18716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PICT00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844675"/>
            <a:ext cx="18462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706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與現有資訊設備的整合</a:t>
            </a:r>
            <a:endParaRPr lang="en-US" altLang="zh-TW" smtClean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</a:t>
            </a:r>
            <a:r>
              <a:rPr lang="zh-TW" altLang="en-US" smtClean="0"/>
              <a:t>化專科教室－</a:t>
            </a:r>
            <a:r>
              <a:rPr lang="en-US" altLang="zh-TW" smtClean="0"/>
              <a:t>3</a:t>
            </a:r>
            <a:r>
              <a:rPr lang="zh-TW" altLang="en-US" smtClean="0"/>
              <a:t>間</a:t>
            </a:r>
          </a:p>
          <a:p>
            <a:pPr eaLnBrk="1" hangingPunct="1"/>
            <a:r>
              <a:rPr lang="en-US" altLang="zh-TW" smtClean="0"/>
              <a:t>e</a:t>
            </a:r>
            <a:r>
              <a:rPr lang="zh-TW" altLang="en-US" smtClean="0"/>
              <a:t>化數位教室－</a:t>
            </a:r>
            <a:r>
              <a:rPr lang="en-US" altLang="zh-TW" smtClean="0"/>
              <a:t>56</a:t>
            </a:r>
            <a:r>
              <a:rPr lang="zh-TW" altLang="en-US" smtClean="0"/>
              <a:t>間</a:t>
            </a:r>
          </a:p>
          <a:p>
            <a:pPr eaLnBrk="1" hangingPunct="1"/>
            <a:r>
              <a:rPr lang="zh-TW" altLang="en-US" smtClean="0"/>
              <a:t>資訊推車－</a:t>
            </a:r>
            <a:r>
              <a:rPr lang="en-US" altLang="zh-TW" smtClean="0"/>
              <a:t>10</a:t>
            </a:r>
            <a:r>
              <a:rPr lang="zh-TW" altLang="en-US" smtClean="0"/>
              <a:t>台</a:t>
            </a:r>
          </a:p>
        </p:txBody>
      </p:sp>
      <p:pic>
        <p:nvPicPr>
          <p:cNvPr id="20484" name="Picture 6" descr="e化專科教室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500438"/>
            <a:ext cx="237648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e化教室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514725"/>
            <a:ext cx="23764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DSC011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50043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dow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5157788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6563"/>
            <a:ext cx="8229600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與現有資訊設備的整合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z="2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化專科教室－</a:t>
            </a:r>
            <a:r>
              <a:rPr lang="en-US" altLang="zh-TW" sz="2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間</a:t>
            </a:r>
            <a:endParaRPr lang="zh-TW" altLang="en-US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507" name="Picture 14" descr="e化專科教室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428750"/>
            <a:ext cx="5741988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5" descr="dow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157788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434975"/>
            <a:ext cx="8229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與現有資訊設備的整合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z="24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4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化數位教室－</a:t>
            </a:r>
            <a:r>
              <a:rPr lang="en-US" altLang="zh-TW" sz="24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56</a:t>
            </a:r>
            <a:r>
              <a:rPr lang="zh-TW" altLang="en-US" sz="24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間</a:t>
            </a:r>
            <a:endParaRPr lang="zh-TW" altLang="en-US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1" name="Picture 5" descr="e化教室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71625"/>
            <a:ext cx="612140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0" descr="dow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157788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與現有資訊設備的整合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建置教學資源分享平台</a:t>
            </a:r>
            <a:endParaRPr lang="zh-TW" altLang="en-US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188" y="1557338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3200"/>
              <a:t>資訊融入教學支援網站　教學資源</a:t>
            </a:r>
            <a:r>
              <a:rPr lang="en-US" altLang="zh-TW" sz="3200"/>
              <a:t>FTP</a:t>
            </a:r>
            <a:r>
              <a:rPr lang="zh-TW" altLang="en-US" sz="3200"/>
              <a:t>站</a:t>
            </a:r>
            <a:r>
              <a:rPr lang="zh-TW" altLang="en-US" sz="3200" b="0"/>
              <a:t>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420938"/>
            <a:ext cx="338296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420938"/>
            <a:ext cx="3311525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971550" y="2060575"/>
            <a:ext cx="3460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微軟正黑體" pitchFamily="34" charset="-120"/>
              <a:buNone/>
            </a:pPr>
            <a:r>
              <a:rPr lang="en-US" altLang="zh-TW" sz="1400" b="0">
                <a:latin typeface="華康中黑體"/>
                <a:hlinkClick r:id="rId4"/>
              </a:rPr>
              <a:t>http://www.dcjh.tnc.edu.tw/~digital</a:t>
            </a:r>
            <a:endParaRPr lang="en-US" altLang="zh-TW" sz="1400" b="0">
              <a:latin typeface="華康中黑體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932363" y="2060575"/>
            <a:ext cx="323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微軟正黑體" pitchFamily="34" charset="-120"/>
              <a:buNone/>
            </a:pPr>
            <a:r>
              <a:rPr lang="en-US" altLang="zh-TW" sz="1400" b="0">
                <a:latin typeface="華康中黑體"/>
              </a:rPr>
              <a:t>ftp://share@www.dcjh.tnc.edu.tw</a:t>
            </a:r>
          </a:p>
        </p:txBody>
      </p:sp>
      <p:pic>
        <p:nvPicPr>
          <p:cNvPr id="23560" name="Picture 8" descr="dow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5157788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434975"/>
            <a:ext cx="8229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與現有資訊設備的整合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資訊推車與資訊小義工</a:t>
            </a:r>
            <a:endParaRPr lang="zh-TW" altLang="en-US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579" name="Picture 20" descr="d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5157788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571625"/>
            <a:ext cx="28797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1025" y="157162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8525" y="157162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0" smtClean="0"/>
              <a:t>學校背景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 smtClean="0"/>
              <a:t>92</a:t>
            </a:r>
            <a:r>
              <a:rPr lang="zh-TW" altLang="en-US" smtClean="0"/>
              <a:t>創校</a:t>
            </a:r>
          </a:p>
          <a:p>
            <a:pPr eaLnBrk="1" hangingPunct="1"/>
            <a:r>
              <a:rPr lang="zh-TW" altLang="en-US" smtClean="0"/>
              <a:t>現前</a:t>
            </a:r>
            <a:r>
              <a:rPr lang="en-US" altLang="zh-TW" smtClean="0"/>
              <a:t>57</a:t>
            </a:r>
            <a:r>
              <a:rPr lang="zh-TW" altLang="en-US" smtClean="0"/>
              <a:t>班</a:t>
            </a:r>
            <a:endParaRPr lang="en-US" altLang="zh-TW" smtClean="0"/>
          </a:p>
        </p:txBody>
      </p:sp>
      <p:pic>
        <p:nvPicPr>
          <p:cNvPr id="7172" name="Picture 4" descr="IMG_14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860800"/>
            <a:ext cx="2130425" cy="15970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5" descr="GVS700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848100"/>
            <a:ext cx="2133600" cy="1597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與現有資訊設備的整合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辦理研習、經驗分享、教學觀摩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57162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57162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714750"/>
            <a:ext cx="2879725" cy="2187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pic>
        <p:nvPicPr>
          <p:cNvPr id="2560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25" y="371475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與現有資訊設備的整合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積極參與競賽</a:t>
            </a:r>
            <a:endParaRPr lang="zh-TW" altLang="en-US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571625"/>
            <a:ext cx="57150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與現有數位資源整合程度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本校數位資源的整合的目的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27652" name="Group 1"/>
          <p:cNvGrpSpPr>
            <a:grpSpLocks noChangeAspect="1"/>
          </p:cNvGrpSpPr>
          <p:nvPr/>
        </p:nvGrpSpPr>
        <p:grpSpPr bwMode="auto">
          <a:xfrm>
            <a:off x="857250" y="1285875"/>
            <a:ext cx="7469188" cy="5572125"/>
            <a:chOff x="851" y="3445"/>
            <a:chExt cx="10204" cy="6833"/>
          </a:xfrm>
        </p:grpSpPr>
        <p:sp>
          <p:nvSpPr>
            <p:cNvPr id="27653" name="Oval 14"/>
            <p:cNvSpPr>
              <a:spLocks noChangeArrowheads="1" noTextEdit="1"/>
            </p:cNvSpPr>
            <p:nvPr/>
          </p:nvSpPr>
          <p:spPr bwMode="auto">
            <a:xfrm>
              <a:off x="851" y="3445"/>
              <a:ext cx="10204" cy="683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41" name="AutoShape 13"/>
            <p:cNvSpPr>
              <a:spLocks noChangeArrowheads="1"/>
            </p:cNvSpPr>
            <p:nvPr/>
          </p:nvSpPr>
          <p:spPr bwMode="auto">
            <a:xfrm rot="11426149" flipH="1">
              <a:off x="3404" y="3862"/>
              <a:ext cx="4678" cy="4470"/>
            </a:xfrm>
            <a:custGeom>
              <a:avLst/>
              <a:gdLst>
                <a:gd name="G0" fmla="+- 4123617 0 0"/>
                <a:gd name="G1" fmla="+- 8398029 0 0"/>
                <a:gd name="G2" fmla="+- 4123617 0 8398029"/>
                <a:gd name="G3" fmla="+- 10800 0 0"/>
                <a:gd name="G4" fmla="+- 0 0 412361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785 0 0"/>
                <a:gd name="G9" fmla="+- 0 0 8398029"/>
                <a:gd name="G10" fmla="+- 6785 0 2700"/>
                <a:gd name="G11" fmla="cos G10 4123617"/>
                <a:gd name="G12" fmla="sin G10 4123617"/>
                <a:gd name="G13" fmla="cos 13500 4123617"/>
                <a:gd name="G14" fmla="sin 13500 4123617"/>
                <a:gd name="G15" fmla="+- G11 10800 0"/>
                <a:gd name="G16" fmla="+- G12 10800 0"/>
                <a:gd name="G17" fmla="+- G13 10800 0"/>
                <a:gd name="G18" fmla="+- G14 10800 0"/>
                <a:gd name="G19" fmla="*/ 6785 1 2"/>
                <a:gd name="G20" fmla="+- G19 5400 0"/>
                <a:gd name="G21" fmla="cos G20 4123617"/>
                <a:gd name="G22" fmla="sin G20 4123617"/>
                <a:gd name="G23" fmla="+- G21 10800 0"/>
                <a:gd name="G24" fmla="+- G12 G23 G22"/>
                <a:gd name="G25" fmla="+- G22 G23 G11"/>
                <a:gd name="G26" fmla="cos 10800 4123617"/>
                <a:gd name="G27" fmla="sin 10800 4123617"/>
                <a:gd name="G28" fmla="cos 6785 4123617"/>
                <a:gd name="G29" fmla="sin 6785 412361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398029"/>
                <a:gd name="G36" fmla="sin G34 8398029"/>
                <a:gd name="G37" fmla="+/ 8398029 412361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785 G39"/>
                <a:gd name="G43" fmla="sin 6785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1841 w 21600"/>
                <a:gd name="T5" fmla="*/ 50 h 21600"/>
                <a:gd name="T6" fmla="*/ 5369 w 21600"/>
                <a:gd name="T7" fmla="*/ 17715 h 21600"/>
                <a:gd name="T8" fmla="*/ 11454 w 21600"/>
                <a:gd name="T9" fmla="*/ 4046 h 21600"/>
                <a:gd name="T10" fmla="*/ 16945 w 21600"/>
                <a:gd name="T11" fmla="*/ 22820 h 21600"/>
                <a:gd name="T12" fmla="*/ 10610 w 21600"/>
                <a:gd name="T13" fmla="*/ 20772 h 21600"/>
                <a:gd name="T14" fmla="*/ 12659 w 21600"/>
                <a:gd name="T15" fmla="*/ 1443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3888" y="16841"/>
                  </a:moveTo>
                  <a:cubicBezTo>
                    <a:pt x="16157" y="15681"/>
                    <a:pt x="17585" y="13348"/>
                    <a:pt x="17585" y="10800"/>
                  </a:cubicBezTo>
                  <a:cubicBezTo>
                    <a:pt x="17585" y="7052"/>
                    <a:pt x="14547" y="4015"/>
                    <a:pt x="10800" y="4015"/>
                  </a:cubicBezTo>
                  <a:cubicBezTo>
                    <a:pt x="7052" y="4015"/>
                    <a:pt x="4015" y="7052"/>
                    <a:pt x="4015" y="10800"/>
                  </a:cubicBezTo>
                  <a:cubicBezTo>
                    <a:pt x="4014" y="12882"/>
                    <a:pt x="4971" y="14849"/>
                    <a:pt x="6609" y="16136"/>
                  </a:cubicBezTo>
                  <a:lnTo>
                    <a:pt x="4129" y="19293"/>
                  </a:lnTo>
                  <a:cubicBezTo>
                    <a:pt x="1522" y="17246"/>
                    <a:pt x="0" y="1411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4855"/>
                    <a:pt x="19327" y="18569"/>
                    <a:pt x="15716" y="20416"/>
                  </a:cubicBezTo>
                  <a:lnTo>
                    <a:pt x="16945" y="22820"/>
                  </a:lnTo>
                  <a:lnTo>
                    <a:pt x="10610" y="20772"/>
                  </a:lnTo>
                  <a:lnTo>
                    <a:pt x="12659" y="14437"/>
                  </a:lnTo>
                  <a:lnTo>
                    <a:pt x="13888" y="1684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8140" name="Oval 12"/>
            <p:cNvSpPr>
              <a:spLocks noChangeArrowheads="1"/>
            </p:cNvSpPr>
            <p:nvPr/>
          </p:nvSpPr>
          <p:spPr bwMode="auto">
            <a:xfrm>
              <a:off x="4577" y="3862"/>
              <a:ext cx="1008" cy="107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eaLnBrk="0" hangingPunct="0">
                <a:defRPr/>
              </a:pPr>
              <a:r>
                <a:rPr lang="zh-TW" sz="1600">
                  <a:solidFill>
                    <a:srgbClr val="FF0000"/>
                  </a:solidFill>
                  <a:latin typeface="標楷體" pitchFamily="65" charset="-120"/>
                  <a:cs typeface="Times New Roman" pitchFamily="18" charset="0"/>
                </a:rPr>
                <a:t>學習內容</a:t>
              </a:r>
              <a:endParaRPr lang="zh-TW"/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3490" y="5004"/>
              <a:ext cx="1087" cy="69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zh-TW">
                  <a:latin typeface="Calibri" pitchFamily="34" charset="0"/>
                  <a:cs typeface="Times New Roman" pitchFamily="18" charset="0"/>
                </a:rPr>
                <a:t>紀錄</a:t>
              </a:r>
              <a:endParaRPr lang="zh-TW"/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3735" y="6388"/>
              <a:ext cx="1087" cy="69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zh-TW">
                  <a:latin typeface="Calibri" pitchFamily="34" charset="0"/>
                  <a:cs typeface="Times New Roman" pitchFamily="18" charset="0"/>
                </a:rPr>
                <a:t>儲存</a:t>
              </a:r>
              <a:endParaRPr lang="zh-TW"/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4933" y="7537"/>
              <a:ext cx="1087" cy="69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zh-TW">
                  <a:latin typeface="Calibri" pitchFamily="34" charset="0"/>
                  <a:cs typeface="Times New Roman" pitchFamily="18" charset="0"/>
                </a:rPr>
                <a:t>分類</a:t>
              </a:r>
              <a:endParaRPr lang="zh-TW"/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6520" y="6986"/>
              <a:ext cx="1089" cy="69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zh-TW">
                  <a:latin typeface="Calibri" pitchFamily="34" charset="0"/>
                  <a:cs typeface="Times New Roman" pitchFamily="18" charset="0"/>
                </a:rPr>
                <a:t>分享</a:t>
              </a:r>
              <a:endParaRPr lang="zh-TW"/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7160" y="5695"/>
              <a:ext cx="1562" cy="69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zh-TW" dirty="0">
                  <a:latin typeface="Calibri" pitchFamily="34" charset="0"/>
                  <a:cs typeface="Times New Roman" pitchFamily="18" charset="0"/>
                </a:rPr>
                <a:t>再利用</a:t>
              </a:r>
              <a:endParaRPr lang="zh-TW" dirty="0"/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6318" y="4257"/>
              <a:ext cx="1562" cy="69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zh-TW">
                  <a:latin typeface="Calibri" pitchFamily="34" charset="0"/>
                  <a:cs typeface="Times New Roman" pitchFamily="18" charset="0"/>
                </a:rPr>
                <a:t>創新</a:t>
              </a:r>
              <a:endParaRPr lang="zh-TW"/>
            </a:p>
          </p:txBody>
        </p:sp>
        <p:pic>
          <p:nvPicPr>
            <p:cNvPr id="2766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35" y="4120"/>
              <a:ext cx="855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78" y="6233"/>
              <a:ext cx="1021" cy="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85" y="7863"/>
              <a:ext cx="936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與現有數位資源整合程度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zh-TW" sz="24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資源整合的整體架構圖</a:t>
            </a:r>
            <a:endParaRPr lang="en-US" altLang="zh-TW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8676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28677" name="Picture 34"/>
          <p:cNvPicPr>
            <a:picLocks noChangeAspect="1" noChangeArrowheads="1"/>
          </p:cNvPicPr>
          <p:nvPr/>
        </p:nvPicPr>
        <p:blipFill>
          <a:blip r:embed="rId2"/>
          <a:srcRect l="3810" t="20833" r="17857" b="13245"/>
          <a:stretch>
            <a:fillRect/>
          </a:stretch>
        </p:blipFill>
        <p:spPr bwMode="auto">
          <a:xfrm>
            <a:off x="642938" y="1471613"/>
            <a:ext cx="80010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與現有數位資源整合程度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4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使用的工具</a:t>
            </a:r>
            <a:r>
              <a:rPr lang="en-US" altLang="zh-TW" sz="24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en-US" altLang="zh-TW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9700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29701" name="圖片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428750"/>
            <a:ext cx="35972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圖片 53"/>
          <p:cNvPicPr>
            <a:picLocks noChangeAspect="1" noChangeArrowheads="1"/>
          </p:cNvPicPr>
          <p:nvPr/>
        </p:nvPicPr>
        <p:blipFill>
          <a:blip r:embed="rId3"/>
          <a:srcRect t="16986" r="951" b="4514"/>
          <a:stretch>
            <a:fillRect/>
          </a:stretch>
        </p:blipFill>
        <p:spPr bwMode="auto">
          <a:xfrm>
            <a:off x="4786313" y="1428750"/>
            <a:ext cx="33734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圖片 1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714750"/>
            <a:ext cx="35274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圖片 55"/>
          <p:cNvPicPr>
            <a:picLocks noChangeAspect="1" noChangeArrowheads="1"/>
          </p:cNvPicPr>
          <p:nvPr/>
        </p:nvPicPr>
        <p:blipFill>
          <a:blip r:embed="rId5"/>
          <a:srcRect l="28786" t="19841" r="18541" b="5692"/>
          <a:stretch>
            <a:fillRect/>
          </a:stretch>
        </p:blipFill>
        <p:spPr bwMode="auto">
          <a:xfrm>
            <a:off x="4714875" y="3643313"/>
            <a:ext cx="35369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與現有數位資源整合程度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4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使用的工具</a:t>
            </a:r>
            <a:r>
              <a:rPr lang="en-US" altLang="zh-TW" sz="24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en-US" altLang="zh-TW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30724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30725" name="圖片 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351948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圖片 56"/>
          <p:cNvPicPr>
            <a:picLocks noChangeAspect="1" noChangeArrowheads="1"/>
          </p:cNvPicPr>
          <p:nvPr/>
        </p:nvPicPr>
        <p:blipFill>
          <a:blip r:embed="rId3"/>
          <a:srcRect t="15907" b="22041"/>
          <a:stretch>
            <a:fillRect/>
          </a:stretch>
        </p:blipFill>
        <p:spPr bwMode="auto">
          <a:xfrm>
            <a:off x="5000625" y="1428750"/>
            <a:ext cx="329565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圖片 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143250"/>
            <a:ext cx="35369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與現有數位資源整合程度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z="24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RSS</a:t>
            </a:r>
            <a:r>
              <a:rPr lang="zh-TW" altLang="en-US" sz="24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教材建構系統</a:t>
            </a:r>
            <a:endParaRPr lang="en-US" altLang="zh-TW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3174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87500"/>
            <a:ext cx="7072313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與現有數位資源整合程度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z="24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RSS</a:t>
            </a:r>
            <a:r>
              <a:rPr lang="zh-TW" altLang="en-US" sz="24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教材建構系統</a:t>
            </a:r>
            <a:endParaRPr lang="en-US" altLang="zh-TW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32772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/>
          <a:srcRect t="13643" b="4501"/>
          <a:stretch>
            <a:fillRect/>
          </a:stretch>
        </p:blipFill>
        <p:spPr bwMode="auto">
          <a:xfrm>
            <a:off x="928688" y="1357313"/>
            <a:ext cx="71993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與現有數位資源整合程度</a:t>
            </a:r>
            <a:endParaRPr lang="zh-TW" altLang="en-US" smtClean="0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1000100" y="1325562"/>
          <a:ext cx="6977090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群組 11"/>
          <p:cNvGrpSpPr>
            <a:grpSpLocks/>
          </p:cNvGrpSpPr>
          <p:nvPr/>
        </p:nvGrpSpPr>
        <p:grpSpPr bwMode="auto">
          <a:xfrm>
            <a:off x="857250" y="2714625"/>
            <a:ext cx="5572125" cy="3786188"/>
            <a:chOff x="857224" y="2714620"/>
            <a:chExt cx="5572164" cy="3786214"/>
          </a:xfrm>
        </p:grpSpPr>
        <p:sp>
          <p:nvSpPr>
            <p:cNvPr id="33808" name="圓角矩形圖說文字 5"/>
            <p:cNvSpPr>
              <a:spLocks noChangeArrowheads="1"/>
            </p:cNvSpPr>
            <p:nvPr/>
          </p:nvSpPr>
          <p:spPr bwMode="auto">
            <a:xfrm flipV="1">
              <a:off x="857224" y="2714620"/>
              <a:ext cx="5572164" cy="3786214"/>
            </a:xfrm>
            <a:prstGeom prst="wedgeRoundRectCallout">
              <a:avLst>
                <a:gd name="adj1" fmla="val -18657"/>
                <a:gd name="adj2" fmla="val 61759"/>
                <a:gd name="adj3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33809" name="圖片 5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71539" y="3000373"/>
              <a:ext cx="2609040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0" name="圖片 55"/>
            <p:cNvPicPr>
              <a:picLocks noChangeAspect="1" noChangeArrowheads="1"/>
            </p:cNvPicPr>
            <p:nvPr/>
          </p:nvPicPr>
          <p:blipFill>
            <a:blip r:embed="rId7"/>
            <a:srcRect l="28786" t="19841" r="18541" b="5692"/>
            <a:stretch>
              <a:fillRect/>
            </a:stretch>
          </p:blipFill>
          <p:spPr bwMode="auto">
            <a:xfrm>
              <a:off x="3643306" y="3000372"/>
              <a:ext cx="2406240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1" name="圖片 58"/>
            <p:cNvPicPr>
              <a:picLocks noChangeAspect="1" noChangeArrowheads="1"/>
            </p:cNvPicPr>
            <p:nvPr/>
          </p:nvPicPr>
          <p:blipFill>
            <a:blip r:embed="rId8"/>
            <a:srcRect t="13216"/>
            <a:stretch>
              <a:fillRect/>
            </a:stretch>
          </p:blipFill>
          <p:spPr bwMode="auto">
            <a:xfrm>
              <a:off x="1071538" y="4737958"/>
              <a:ext cx="2551529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2" name="圖片 56"/>
            <p:cNvPicPr>
              <a:picLocks noChangeAspect="1" noChangeArrowheads="1"/>
            </p:cNvPicPr>
            <p:nvPr/>
          </p:nvPicPr>
          <p:blipFill>
            <a:blip r:embed="rId9"/>
            <a:srcRect t="15907" b="22041"/>
            <a:stretch>
              <a:fillRect/>
            </a:stretch>
          </p:blipFill>
          <p:spPr bwMode="auto">
            <a:xfrm>
              <a:off x="3714744" y="4714884"/>
              <a:ext cx="2258643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群組 18"/>
          <p:cNvGrpSpPr>
            <a:grpSpLocks/>
          </p:cNvGrpSpPr>
          <p:nvPr/>
        </p:nvGrpSpPr>
        <p:grpSpPr bwMode="auto">
          <a:xfrm>
            <a:off x="2786063" y="2714625"/>
            <a:ext cx="5572125" cy="2071688"/>
            <a:chOff x="2786050" y="2714620"/>
            <a:chExt cx="5572164" cy="2071702"/>
          </a:xfrm>
        </p:grpSpPr>
        <p:sp>
          <p:nvSpPr>
            <p:cNvPr id="33805" name="圓角矩形圖說文字 13"/>
            <p:cNvSpPr>
              <a:spLocks noChangeArrowheads="1"/>
            </p:cNvSpPr>
            <p:nvPr/>
          </p:nvSpPr>
          <p:spPr bwMode="auto">
            <a:xfrm flipV="1">
              <a:off x="2786050" y="2714620"/>
              <a:ext cx="5572164" cy="2071702"/>
            </a:xfrm>
            <a:prstGeom prst="wedgeRoundRectCallout">
              <a:avLst>
                <a:gd name="adj1" fmla="val -18657"/>
                <a:gd name="adj2" fmla="val 72120"/>
                <a:gd name="adj3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33806" name="圖片 5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00365" y="3000373"/>
              <a:ext cx="2609040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7" name="圖片 58"/>
            <p:cNvPicPr>
              <a:picLocks noChangeAspect="1" noChangeArrowheads="1"/>
            </p:cNvPicPr>
            <p:nvPr/>
          </p:nvPicPr>
          <p:blipFill>
            <a:blip r:embed="rId8"/>
            <a:srcRect t="13216"/>
            <a:stretch>
              <a:fillRect/>
            </a:stretch>
          </p:blipFill>
          <p:spPr bwMode="auto">
            <a:xfrm>
              <a:off x="5643570" y="3000372"/>
              <a:ext cx="2551529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群組 26"/>
          <p:cNvGrpSpPr>
            <a:grpSpLocks/>
          </p:cNvGrpSpPr>
          <p:nvPr/>
        </p:nvGrpSpPr>
        <p:grpSpPr bwMode="auto">
          <a:xfrm>
            <a:off x="3286125" y="2714625"/>
            <a:ext cx="5500688" cy="3786188"/>
            <a:chOff x="3286116" y="2714620"/>
            <a:chExt cx="5500726" cy="3786214"/>
          </a:xfrm>
        </p:grpSpPr>
        <p:sp>
          <p:nvSpPr>
            <p:cNvPr id="33799" name="圓角矩形圖說文字 20"/>
            <p:cNvSpPr>
              <a:spLocks noChangeArrowheads="1"/>
            </p:cNvSpPr>
            <p:nvPr/>
          </p:nvSpPr>
          <p:spPr bwMode="auto">
            <a:xfrm flipV="1">
              <a:off x="3286116" y="2714620"/>
              <a:ext cx="5500726" cy="3786214"/>
            </a:xfrm>
            <a:prstGeom prst="wedgeRoundRectCallout">
              <a:avLst>
                <a:gd name="adj1" fmla="val 16194"/>
                <a:gd name="adj2" fmla="val 62009"/>
                <a:gd name="adj3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33800" name="圖片 5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71934" y="2857496"/>
              <a:ext cx="1806258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圖片 55"/>
            <p:cNvPicPr>
              <a:picLocks noChangeAspect="1" noChangeArrowheads="1"/>
            </p:cNvPicPr>
            <p:nvPr/>
          </p:nvPicPr>
          <p:blipFill>
            <a:blip r:embed="rId11"/>
            <a:srcRect l="28786" t="19841" r="18541" b="5692"/>
            <a:stretch>
              <a:fillRect/>
            </a:stretch>
          </p:blipFill>
          <p:spPr bwMode="auto">
            <a:xfrm>
              <a:off x="6215074" y="2857496"/>
              <a:ext cx="1665858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圖片 58"/>
            <p:cNvPicPr>
              <a:picLocks noChangeAspect="1" noChangeArrowheads="1"/>
            </p:cNvPicPr>
            <p:nvPr/>
          </p:nvPicPr>
          <p:blipFill>
            <a:blip r:embed="rId12"/>
            <a:srcRect t="13216"/>
            <a:stretch>
              <a:fillRect/>
            </a:stretch>
          </p:blipFill>
          <p:spPr bwMode="auto">
            <a:xfrm>
              <a:off x="3571868" y="4572008"/>
              <a:ext cx="1766443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圖片 56"/>
            <p:cNvPicPr>
              <a:picLocks noChangeAspect="1" noChangeArrowheads="1"/>
            </p:cNvPicPr>
            <p:nvPr/>
          </p:nvPicPr>
          <p:blipFill>
            <a:blip r:embed="rId13"/>
            <a:srcRect t="15907" b="22041"/>
            <a:stretch>
              <a:fillRect/>
            </a:stretch>
          </p:blipFill>
          <p:spPr bwMode="auto">
            <a:xfrm>
              <a:off x="6572264" y="4273390"/>
              <a:ext cx="1920866" cy="1990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4" name="圖片 53"/>
            <p:cNvPicPr>
              <a:picLocks noChangeAspect="1" noChangeArrowheads="1"/>
            </p:cNvPicPr>
            <p:nvPr/>
          </p:nvPicPr>
          <p:blipFill>
            <a:blip r:embed="rId14"/>
            <a:srcRect t="16986" r="951" b="4514"/>
            <a:stretch>
              <a:fillRect/>
            </a:stretch>
          </p:blipFill>
          <p:spPr bwMode="auto">
            <a:xfrm>
              <a:off x="4857752" y="3786190"/>
              <a:ext cx="2510914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0" smtClean="0"/>
              <a:t>未來的展望與願景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solidFill>
                  <a:srgbClr val="669900"/>
                </a:solidFill>
              </a:rPr>
              <a:t>教師需率先力行，運用資訊工具將教學更加活潑、生動。</a:t>
            </a:r>
          </a:p>
          <a:p>
            <a:pPr eaLnBrk="1" hangingPunct="1"/>
            <a:r>
              <a:rPr lang="zh-TW" altLang="en-US" sz="2800" smtClean="0">
                <a:solidFill>
                  <a:srgbClr val="669900"/>
                </a:solidFill>
              </a:rPr>
              <a:t>鼓勵教師做資訊融入的課程設計，達到資訊融入的創意教學之課程。</a:t>
            </a:r>
          </a:p>
          <a:p>
            <a:pPr eaLnBrk="1" hangingPunct="1"/>
            <a:r>
              <a:rPr lang="zh-TW" altLang="en-US" sz="2800" smtClean="0">
                <a:solidFill>
                  <a:srgbClr val="669900"/>
                </a:solidFill>
              </a:rPr>
              <a:t>期望未來大橋國中成為</a:t>
            </a:r>
            <a:r>
              <a:rPr lang="zh-TW" altLang="en-US" sz="2800" smtClean="0">
                <a:solidFill>
                  <a:srgbClr val="FF0066"/>
                </a:solidFill>
              </a:rPr>
              <a:t>「學習</a:t>
            </a:r>
            <a:r>
              <a:rPr lang="en-US" altLang="zh-TW" sz="2800" smtClean="0">
                <a:solidFill>
                  <a:srgbClr val="FF0066"/>
                </a:solidFill>
              </a:rPr>
              <a:t>e</a:t>
            </a:r>
            <a:r>
              <a:rPr lang="zh-TW" altLang="en-US" sz="2800" smtClean="0">
                <a:solidFill>
                  <a:srgbClr val="FF0066"/>
                </a:solidFill>
              </a:rPr>
              <a:t>樂園」</a:t>
            </a:r>
            <a:r>
              <a:rPr lang="zh-TW" altLang="en-US" sz="2800" smtClean="0"/>
              <a:t>。</a:t>
            </a:r>
            <a:r>
              <a:rPr lang="zh-TW" altLang="en-US" smtClean="0"/>
              <a:t> </a:t>
            </a:r>
          </a:p>
          <a:p>
            <a:pPr eaLnBrk="1" hangingPunct="1">
              <a:buFontTx/>
              <a:buNone/>
            </a:pPr>
            <a:endParaRPr lang="en-US" altLang="zh-TW" smtClean="0"/>
          </a:p>
        </p:txBody>
      </p:sp>
      <p:pic>
        <p:nvPicPr>
          <p:cNvPr id="47108" name="Picture 4" descr="IMG_14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208463"/>
            <a:ext cx="2130425" cy="1597025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7109" name="Picture 5" descr="IMG_14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221163"/>
            <a:ext cx="2130425" cy="15970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0" smtClean="0"/>
              <a:t>緣起－我們的理念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教師將資訊科技融入教學並發揮潛移默化的功效，使學生能主動應用資訊科技，去探索與學習，並培養其獨立思考與解決問題的能力。</a:t>
            </a:r>
          </a:p>
        </p:txBody>
      </p:sp>
      <p:pic>
        <p:nvPicPr>
          <p:cNvPr id="8196" name="Picture 4" descr="IMG_14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860800"/>
            <a:ext cx="2130425" cy="15970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7" name="Picture 5" descr="GVS700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848100"/>
            <a:ext cx="2133600" cy="1597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0" smtClean="0"/>
              <a:t>推廣與建議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669900"/>
                </a:solidFill>
              </a:rPr>
              <a:t>組織方面：</a:t>
            </a:r>
            <a:r>
              <a:rPr lang="zh-TW" altLang="en-US" dirty="0" smtClean="0">
                <a:solidFill>
                  <a:srgbClr val="FF0066"/>
                </a:solidFill>
              </a:rPr>
              <a:t>「草根性」</a:t>
            </a:r>
            <a:r>
              <a:rPr lang="zh-TW" altLang="en-US" dirty="0" smtClean="0">
                <a:solidFill>
                  <a:srgbClr val="669900"/>
                </a:solidFill>
              </a:rPr>
              <a:t>的發展 </a:t>
            </a:r>
          </a:p>
          <a:p>
            <a:pPr eaLnBrk="1" hangingPunct="1"/>
            <a:r>
              <a:rPr lang="zh-TW" altLang="en-US" dirty="0" smtClean="0">
                <a:solidFill>
                  <a:srgbClr val="669900"/>
                </a:solidFill>
              </a:rPr>
              <a:t>鼓勵參與方面：有效運用校外</a:t>
            </a:r>
            <a:r>
              <a:rPr lang="zh-TW" altLang="en-US" dirty="0" smtClean="0">
                <a:solidFill>
                  <a:srgbClr val="FF0066"/>
                </a:solidFill>
              </a:rPr>
              <a:t>資訊競賽</a:t>
            </a:r>
            <a:r>
              <a:rPr lang="zh-TW" altLang="en-US" dirty="0" smtClean="0"/>
              <a:t> </a:t>
            </a:r>
          </a:p>
          <a:p>
            <a:pPr eaLnBrk="1" hangingPunct="1"/>
            <a:r>
              <a:rPr lang="zh-TW" altLang="en-US" dirty="0" smtClean="0">
                <a:solidFill>
                  <a:srgbClr val="669900"/>
                </a:solidFill>
              </a:rPr>
              <a:t>行政支援方面：增設</a:t>
            </a:r>
            <a:r>
              <a:rPr lang="zh-TW" altLang="en-US" dirty="0" smtClean="0">
                <a:solidFill>
                  <a:srgbClr val="FF0066"/>
                </a:solidFill>
              </a:rPr>
              <a:t>「資訊股長」、「資訊小義工</a:t>
            </a:r>
            <a:r>
              <a:rPr lang="zh-TW" altLang="en-US" dirty="0" smtClean="0">
                <a:solidFill>
                  <a:srgbClr val="FF0066"/>
                </a:solidFill>
              </a:rPr>
              <a:t>」</a:t>
            </a:r>
            <a:endParaRPr lang="zh-TW" altLang="en-US" dirty="0" smtClean="0">
              <a:solidFill>
                <a:srgbClr val="FF0066"/>
              </a:solidFill>
            </a:endParaRPr>
          </a:p>
        </p:txBody>
      </p:sp>
      <p:pic>
        <p:nvPicPr>
          <p:cNvPr id="48132" name="Picture 5" descr="PA01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644900"/>
            <a:ext cx="237648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/>
              <a:t>結語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539750" y="1989138"/>
            <a:ext cx="4319588" cy="2952750"/>
          </a:xfrm>
          <a:prstGeom prst="rect">
            <a:avLst/>
          </a:prstGeom>
          <a:solidFill>
            <a:srgbClr val="669900">
              <a:alpha val="85097"/>
            </a:srgbClr>
          </a:solidFill>
          <a:ln w="9525">
            <a:solidFill>
              <a:srgbClr val="66FF66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3300" b="0">
                <a:solidFill>
                  <a:schemeClr val="bg1"/>
                </a:solidFill>
              </a:rPr>
              <a:t>　熱情的教師</a:t>
            </a:r>
          </a:p>
          <a:p>
            <a:pPr marL="342900" indent="-342900">
              <a:spcBef>
                <a:spcPct val="20000"/>
              </a:spcBef>
            </a:pPr>
            <a:r>
              <a:rPr lang="zh-TW" altLang="en-US" sz="3300" b="0">
                <a:solidFill>
                  <a:schemeClr val="bg1"/>
                </a:solidFill>
              </a:rPr>
              <a:t>＋創意的課程</a:t>
            </a:r>
          </a:p>
          <a:p>
            <a:pPr marL="342900" indent="-342900">
              <a:spcBef>
                <a:spcPct val="20000"/>
              </a:spcBef>
            </a:pPr>
            <a:r>
              <a:rPr lang="zh-TW" altLang="en-US" sz="3300" b="0">
                <a:solidFill>
                  <a:schemeClr val="bg1"/>
                </a:solidFill>
              </a:rPr>
              <a:t>＋豐沛的資源</a:t>
            </a:r>
          </a:p>
          <a:p>
            <a:pPr marL="342900" indent="-342900">
              <a:spcBef>
                <a:spcPct val="20000"/>
              </a:spcBef>
            </a:pPr>
            <a:r>
              <a:rPr lang="zh-TW" altLang="en-US" sz="3300" b="0">
                <a:solidFill>
                  <a:schemeClr val="bg1"/>
                </a:solidFill>
              </a:rPr>
              <a:t>＝學生的學習</a:t>
            </a:r>
            <a:r>
              <a:rPr lang="en-US" altLang="zh-TW" sz="3300" b="0">
                <a:solidFill>
                  <a:schemeClr val="bg1"/>
                </a:solidFill>
              </a:rPr>
              <a:t>e</a:t>
            </a:r>
            <a:r>
              <a:rPr lang="zh-TW" altLang="en-US" sz="3300" b="0">
                <a:solidFill>
                  <a:schemeClr val="bg1"/>
                </a:solidFill>
              </a:rPr>
              <a:t>樂園</a:t>
            </a:r>
          </a:p>
        </p:txBody>
      </p:sp>
      <p:pic>
        <p:nvPicPr>
          <p:cNvPr id="49156" name="Picture 5" descr="DSC02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205038"/>
            <a:ext cx="3455988" cy="261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團隊運作模式與歷程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80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資訊團隊運作模式</a:t>
            </a:r>
            <a:endParaRPr lang="zh-TW" altLang="en-US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圓角矩形 3"/>
          <p:cNvSpPr/>
          <p:nvPr/>
        </p:nvSpPr>
        <p:spPr bwMode="auto">
          <a:xfrm>
            <a:off x="683568" y="1268760"/>
            <a:ext cx="2880000" cy="90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Arial" charset="0"/>
              </a:rPr>
              <a:t>推廣與交流</a:t>
            </a:r>
            <a:endParaRPr lang="en-US" altLang="zh-TW" sz="2400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altLang="zh-TW" sz="2400" dirty="0"/>
              <a:t>(</a:t>
            </a:r>
            <a:r>
              <a:rPr lang="zh-TW" altLang="en-US" sz="2400" dirty="0"/>
              <a:t>競賽、發表分享</a:t>
            </a:r>
            <a:r>
              <a:rPr lang="en-US" altLang="zh-TW" sz="2400" dirty="0"/>
              <a:t>)</a:t>
            </a:r>
            <a:endParaRPr lang="zh-TW" alt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圓角矩形 4"/>
          <p:cNvSpPr/>
          <p:nvPr/>
        </p:nvSpPr>
        <p:spPr bwMode="auto">
          <a:xfrm>
            <a:off x="5508104" y="1268760"/>
            <a:ext cx="2880000" cy="90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altLang="zh-TW" sz="2400" dirty="0">
                <a:solidFill>
                  <a:schemeClr val="tx1"/>
                </a:solidFill>
                <a:latin typeface="Arial" charset="0"/>
              </a:rPr>
              <a:t>E</a:t>
            </a:r>
            <a:r>
              <a:rPr lang="zh-TW" altLang="en-US" sz="2400" dirty="0">
                <a:solidFill>
                  <a:schemeClr val="tx1"/>
                </a:solidFill>
                <a:latin typeface="Arial" charset="0"/>
              </a:rPr>
              <a:t>化教案教材</a:t>
            </a:r>
            <a:endParaRPr lang="en-US" altLang="zh-TW" sz="2400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Arial" charset="0"/>
              </a:rPr>
              <a:t>管理平台</a:t>
            </a:r>
          </a:p>
        </p:txBody>
      </p:sp>
      <p:sp>
        <p:nvSpPr>
          <p:cNvPr id="6" name="橢圓 5"/>
          <p:cNvSpPr/>
          <p:nvPr/>
        </p:nvSpPr>
        <p:spPr>
          <a:xfrm>
            <a:off x="3491880" y="2780928"/>
            <a:ext cx="2304256" cy="17281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TW" altLang="en-US" sz="2800" dirty="0"/>
              <a:t>學習</a:t>
            </a:r>
            <a:r>
              <a:rPr lang="en-US" altLang="zh-TW" sz="2800" dirty="0"/>
              <a:t>e</a:t>
            </a:r>
            <a:r>
              <a:rPr lang="zh-TW" altLang="en-US" sz="2800" dirty="0"/>
              <a:t>樂園</a:t>
            </a:r>
          </a:p>
        </p:txBody>
      </p:sp>
      <p:sp>
        <p:nvSpPr>
          <p:cNvPr id="7" name="弧形箭號 (上彎) 6"/>
          <p:cNvSpPr/>
          <p:nvPr/>
        </p:nvSpPr>
        <p:spPr>
          <a:xfrm rot="19599726">
            <a:off x="5795963" y="2517775"/>
            <a:ext cx="2005012" cy="863600"/>
          </a:xfrm>
          <a:prstGeom prst="curvedUpArrow">
            <a:avLst>
              <a:gd name="adj1" fmla="val 3179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弧形箭號 (上彎) 7"/>
          <p:cNvSpPr/>
          <p:nvPr/>
        </p:nvSpPr>
        <p:spPr>
          <a:xfrm rot="1967883" flipH="1">
            <a:off x="1452563" y="2549525"/>
            <a:ext cx="2036762" cy="782638"/>
          </a:xfrm>
          <a:prstGeom prst="curvedUpArrow">
            <a:avLst>
              <a:gd name="adj1" fmla="val 3179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187624" y="5589240"/>
            <a:ext cx="165618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/>
              <a:t>開發數位教材</a:t>
            </a:r>
          </a:p>
        </p:txBody>
      </p:sp>
      <p:sp>
        <p:nvSpPr>
          <p:cNvPr id="10" name="橢圓 9"/>
          <p:cNvSpPr/>
          <p:nvPr/>
        </p:nvSpPr>
        <p:spPr>
          <a:xfrm>
            <a:off x="2939819" y="5589240"/>
            <a:ext cx="1656184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/>
              <a:t>資訊融入教案設計</a:t>
            </a:r>
          </a:p>
        </p:txBody>
      </p:sp>
      <p:sp>
        <p:nvSpPr>
          <p:cNvPr id="11" name="橢圓 10"/>
          <p:cNvSpPr/>
          <p:nvPr/>
        </p:nvSpPr>
        <p:spPr>
          <a:xfrm>
            <a:off x="4692014" y="5589240"/>
            <a:ext cx="1656184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/>
              <a:t>充分利用</a:t>
            </a:r>
            <a:r>
              <a:rPr lang="en-US" altLang="zh-TW" sz="2400" dirty="0"/>
              <a:t>e</a:t>
            </a:r>
            <a:r>
              <a:rPr lang="zh-TW" altLang="en-US" sz="2400" dirty="0"/>
              <a:t>化設備</a:t>
            </a:r>
          </a:p>
        </p:txBody>
      </p:sp>
      <p:sp>
        <p:nvSpPr>
          <p:cNvPr id="12" name="橢圓 11"/>
          <p:cNvSpPr/>
          <p:nvPr/>
        </p:nvSpPr>
        <p:spPr>
          <a:xfrm>
            <a:off x="6444208" y="5589240"/>
            <a:ext cx="1656184" cy="12241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/>
              <a:t>落實</a:t>
            </a:r>
            <a:r>
              <a:rPr lang="en-US" altLang="zh-TW" sz="2400" dirty="0"/>
              <a:t>e</a:t>
            </a:r>
            <a:r>
              <a:rPr lang="zh-TW" altLang="en-US" sz="2400" dirty="0"/>
              <a:t>化教學</a:t>
            </a:r>
          </a:p>
        </p:txBody>
      </p:sp>
      <p:sp>
        <p:nvSpPr>
          <p:cNvPr id="13" name="右彎箭號 12"/>
          <p:cNvSpPr/>
          <p:nvPr/>
        </p:nvSpPr>
        <p:spPr>
          <a:xfrm>
            <a:off x="1763688" y="3789040"/>
            <a:ext cx="1800200" cy="172819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右彎箭號 14"/>
          <p:cNvSpPr/>
          <p:nvPr/>
        </p:nvSpPr>
        <p:spPr>
          <a:xfrm flipH="1">
            <a:off x="5724128" y="3789040"/>
            <a:ext cx="1800200" cy="172819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向下箭號 15"/>
          <p:cNvSpPr/>
          <p:nvPr/>
        </p:nvSpPr>
        <p:spPr>
          <a:xfrm flipV="1">
            <a:off x="3491880" y="4365104"/>
            <a:ext cx="720080" cy="115212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向下箭號 16"/>
          <p:cNvSpPr/>
          <p:nvPr/>
        </p:nvSpPr>
        <p:spPr>
          <a:xfrm flipV="1">
            <a:off x="5220072" y="4365104"/>
            <a:ext cx="720080" cy="115212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團隊運作模式與歷程</a:t>
            </a:r>
            <a:r>
              <a:rPr lang="en-US" altLang="zh-TW" b="0" smtClean="0"/>
              <a:t/>
            </a:r>
            <a:br>
              <a:rPr lang="en-US" altLang="zh-TW" b="0" smtClean="0"/>
            </a:br>
            <a:r>
              <a:rPr lang="zh-TW" altLang="en-US" sz="2800" b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資訊團隊的運作特色</a:t>
            </a:r>
            <a:endParaRPr lang="zh-TW" altLang="en-US" b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accent2"/>
                </a:solidFill>
              </a:rPr>
              <a:t>「草根性」的發展</a:t>
            </a:r>
            <a:r>
              <a:rPr lang="zh-TW" altLang="en-US" smtClean="0"/>
              <a:t>，人員參與彈性。</a:t>
            </a:r>
          </a:p>
          <a:p>
            <a:pPr eaLnBrk="1" hangingPunct="1"/>
            <a:r>
              <a:rPr lang="zh-TW" altLang="en-US" smtClean="0">
                <a:solidFill>
                  <a:schemeClr val="accent2"/>
                </a:solidFill>
              </a:rPr>
              <a:t>「滾雪球理論」</a:t>
            </a:r>
            <a:r>
              <a:rPr lang="zh-TW" altLang="en-US" smtClean="0"/>
              <a:t>，將教師拉進團隊。 </a:t>
            </a:r>
          </a:p>
          <a:p>
            <a:pPr eaLnBrk="1" hangingPunct="1"/>
            <a:r>
              <a:rPr lang="zh-TW" altLang="en-US" smtClean="0">
                <a:solidFill>
                  <a:schemeClr val="accent2"/>
                </a:solidFill>
              </a:rPr>
              <a:t>運用「校外資訊競賽」</a:t>
            </a:r>
            <a:r>
              <a:rPr lang="zh-TW" altLang="en-US" smtClean="0"/>
              <a:t>，提高教師成就感。</a:t>
            </a:r>
          </a:p>
        </p:txBody>
      </p:sp>
      <p:pic>
        <p:nvPicPr>
          <p:cNvPr id="10244" name="Picture 4" descr="PA01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573463"/>
            <a:ext cx="3024188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/>
              <a:t>資訊融入發展</a:t>
            </a:r>
            <a:r>
              <a:rPr lang="zh-TW" altLang="zh-TW" smtClean="0"/>
              <a:t>歷程</a:t>
            </a:r>
            <a:endParaRPr lang="zh-TW" altLang="en-US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2487" name="Group 23"/>
          <p:cNvGraphicFramePr>
            <a:graphicFrameLocks noGrp="1"/>
          </p:cNvGraphicFramePr>
          <p:nvPr>
            <p:ph idx="4294967295"/>
          </p:nvPr>
        </p:nvGraphicFramePr>
        <p:xfrm>
          <a:off x="0" y="1484313"/>
          <a:ext cx="8424863" cy="3891598"/>
        </p:xfrm>
        <a:graphic>
          <a:graphicData uri="http://schemas.openxmlformats.org/drawingml/2006/table">
            <a:tbl>
              <a:tblPr/>
              <a:tblGrid>
                <a:gridCol w="792163"/>
                <a:gridCol w="2592387"/>
                <a:gridCol w="182563"/>
                <a:gridCol w="2327275"/>
                <a:gridCol w="253047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華康中黑體"/>
                          <a:ea typeface="華康中黑體"/>
                          <a:cs typeface="華康中黑體"/>
                        </a:rPr>
                        <a:t>年度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華康中黑體"/>
                          <a:ea typeface="華康中黑體"/>
                          <a:cs typeface="華康中黑體"/>
                        </a:rPr>
                        <a:t>92~94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華康中黑體"/>
                          <a:ea typeface="華康中黑體"/>
                          <a:cs typeface="華康中黑體"/>
                        </a:rPr>
                        <a:t>年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華康中黑體"/>
                          <a:ea typeface="華康中黑體"/>
                          <a:cs typeface="華康中黑體"/>
                        </a:rPr>
                        <a:t>95~96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華康中黑體"/>
                          <a:ea typeface="華康中黑體"/>
                          <a:cs typeface="華康中黑體"/>
                        </a:rPr>
                        <a:t>年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華康中黑體"/>
                          <a:ea typeface="華康中黑體"/>
                          <a:cs typeface="華康中黑體"/>
                        </a:rPr>
                        <a:t>97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華康中黑體"/>
                          <a:ea typeface="華康中黑體"/>
                          <a:cs typeface="華康中黑體"/>
                        </a:rPr>
                        <a:t>年迄今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黑體"/>
                          <a:ea typeface="華康中黑體"/>
                          <a:cs typeface="華康中黑體"/>
                        </a:rPr>
                        <a:t>階段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黑體"/>
                          <a:ea typeface="華康中黑體"/>
                          <a:cs typeface="華康中黑體"/>
                        </a:rPr>
                        <a:t>資訊融入教學期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黑體"/>
                          <a:ea typeface="華康中黑體"/>
                          <a:cs typeface="華康中黑體"/>
                        </a:rPr>
                        <a:t>創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黑體"/>
                          <a:ea typeface="華康中黑體"/>
                          <a:cs typeface="華康中黑體"/>
                        </a:rPr>
                        <a:t>e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黑體"/>
                          <a:ea typeface="華康中黑體"/>
                          <a:cs typeface="華康中黑體"/>
                        </a:rPr>
                        <a:t>教學期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黑體"/>
                          <a:ea typeface="華康中黑體"/>
                          <a:cs typeface="華康中黑體"/>
                        </a:rPr>
                        <a:t>校本課程發展期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中黑體"/>
                          <a:ea typeface="華康中黑體"/>
                          <a:cs typeface="華康中黑體"/>
                        </a:rPr>
                        <a:t>發展重點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發展自製教學媒體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參與資訊融入教學夥伴學校培訓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開發資訊創意教案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將資訊創意教案發展成學校本位課程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華康中黑體"/>
                          <a:ea typeface="華康中黑體"/>
                          <a:cs typeface="華康中黑體"/>
                        </a:rPr>
                        <a:t>實施成效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93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教育部教學卓越獎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銀質獎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94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台南縣教學卓越獎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第二名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榮獲培訓學校優等及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萬元補助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95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台南縣教學卓越獎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優等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96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教育部教學卓越獎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佳作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97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台南縣教學卓越獎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優等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98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教育部教學卓越獎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銀質獎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台南市教學卓越獎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優等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/>
              <a:t>資訊融入教學成果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05000"/>
            <a:ext cx="7343775" cy="4114800"/>
          </a:xfrm>
        </p:spPr>
        <p:txBody>
          <a:bodyPr/>
          <a:lstStyle/>
          <a:p>
            <a:pPr eaLnBrk="1" hangingPunct="1"/>
            <a:endParaRPr lang="zh-TW" altLang="en-US" sz="2800" smtClean="0"/>
          </a:p>
          <a:p>
            <a:pPr eaLnBrk="1" hangingPunct="1">
              <a:buFontTx/>
              <a:buNone/>
            </a:pPr>
            <a:r>
              <a:rPr lang="zh-TW" altLang="en-US" sz="2400" smtClean="0">
                <a:solidFill>
                  <a:srgbClr val="FF0066"/>
                </a:solidFill>
                <a:latin typeface="新細明體" pitchFamily="18" charset="-120"/>
              </a:rPr>
              <a:t>　　特優</a:t>
            </a:r>
            <a:r>
              <a:rPr lang="en-US" altLang="zh-TW" sz="2400" smtClean="0">
                <a:solidFill>
                  <a:srgbClr val="FF0066"/>
                </a:solidFill>
                <a:latin typeface="新細明體" pitchFamily="18" charset="-120"/>
              </a:rPr>
              <a:t>x1</a:t>
            </a:r>
            <a:r>
              <a:rPr lang="zh-TW" altLang="en-US" sz="2400" smtClean="0">
                <a:solidFill>
                  <a:srgbClr val="FF0066"/>
                </a:solidFill>
                <a:latin typeface="新細明體" pitchFamily="18" charset="-120"/>
              </a:rPr>
              <a:t>、優等</a:t>
            </a:r>
            <a:r>
              <a:rPr lang="en-US" altLang="zh-TW" sz="2400" smtClean="0">
                <a:solidFill>
                  <a:srgbClr val="FF0066"/>
                </a:solidFill>
                <a:latin typeface="新細明體" pitchFamily="18" charset="-120"/>
              </a:rPr>
              <a:t>x2 </a:t>
            </a:r>
            <a:r>
              <a:rPr lang="zh-TW" altLang="en-US" sz="2400" smtClean="0">
                <a:solidFill>
                  <a:srgbClr val="FF0066"/>
                </a:solidFill>
                <a:latin typeface="新細明體" pitchFamily="18" charset="-120"/>
              </a:rPr>
              <a:t>、甲等</a:t>
            </a:r>
            <a:r>
              <a:rPr lang="en-US" altLang="zh-TW" sz="2400" smtClean="0">
                <a:solidFill>
                  <a:srgbClr val="FF0066"/>
                </a:solidFill>
                <a:latin typeface="新細明體" pitchFamily="18" charset="-120"/>
              </a:rPr>
              <a:t>x3</a:t>
            </a:r>
          </a:p>
          <a:p>
            <a:pPr eaLnBrk="1" hangingPunct="1"/>
            <a:endParaRPr lang="en-US" altLang="zh-TW" sz="2800" smtClean="0">
              <a:solidFill>
                <a:srgbClr val="FF0066"/>
              </a:solidFill>
              <a:latin typeface="新細明體" pitchFamily="18" charset="-120"/>
            </a:endParaRPr>
          </a:p>
          <a:p>
            <a:pPr eaLnBrk="1" hangingPunct="1">
              <a:buFontTx/>
              <a:buNone/>
            </a:pPr>
            <a:r>
              <a:rPr lang="en-US" altLang="zh-TW" sz="2800" smtClean="0"/>
              <a:t/>
            </a:r>
            <a:br>
              <a:rPr lang="en-US" altLang="zh-TW" sz="2800" smtClean="0"/>
            </a:br>
            <a:endParaRPr lang="en-US" altLang="zh-TW" sz="2800" smtClean="0"/>
          </a:p>
          <a:p>
            <a:pPr eaLnBrk="1" hangingPunct="1">
              <a:buFontTx/>
              <a:buNone/>
            </a:pPr>
            <a:r>
              <a:rPr lang="zh-TW" altLang="en-US" sz="2400" smtClean="0">
                <a:solidFill>
                  <a:srgbClr val="FF0066"/>
                </a:solidFill>
                <a:latin typeface="新細明體" pitchFamily="18" charset="-120"/>
              </a:rPr>
              <a:t>　　優等</a:t>
            </a:r>
            <a:r>
              <a:rPr lang="en-US" altLang="zh-TW" sz="2400" smtClean="0">
                <a:solidFill>
                  <a:srgbClr val="FF0066"/>
                </a:solidFill>
                <a:latin typeface="新細明體" pitchFamily="18" charset="-120"/>
              </a:rPr>
              <a:t>x2 </a:t>
            </a:r>
            <a:r>
              <a:rPr lang="zh-TW" altLang="en-US" sz="2400" smtClean="0">
                <a:solidFill>
                  <a:srgbClr val="FF0066"/>
                </a:solidFill>
                <a:latin typeface="新細明體" pitchFamily="18" charset="-120"/>
              </a:rPr>
              <a:t>、佳作</a:t>
            </a:r>
            <a:r>
              <a:rPr lang="en-US" altLang="zh-TW" sz="2400" smtClean="0">
                <a:solidFill>
                  <a:srgbClr val="FF0066"/>
                </a:solidFill>
                <a:latin typeface="新細明體" pitchFamily="18" charset="-120"/>
              </a:rPr>
              <a:t>x1</a:t>
            </a:r>
            <a:r>
              <a:rPr lang="en-US" altLang="zh-TW" sz="2800" smtClean="0"/>
              <a:t> </a:t>
            </a:r>
          </a:p>
          <a:p>
            <a:pPr eaLnBrk="1" hangingPunct="1">
              <a:buFontTx/>
              <a:buNone/>
            </a:pPr>
            <a:endParaRPr lang="en-US" altLang="zh-TW" sz="2800" smtClean="0">
              <a:solidFill>
                <a:srgbClr val="FF0066"/>
              </a:solidFill>
            </a:endParaRPr>
          </a:p>
          <a:p>
            <a:pPr eaLnBrk="1" hangingPunct="1"/>
            <a:endParaRPr lang="zh-TW" altLang="en-US" sz="2800" smtClean="0"/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755650" y="1720850"/>
            <a:ext cx="5780088" cy="555625"/>
            <a:chOff x="1161" y="1477"/>
            <a:chExt cx="3641" cy="350"/>
          </a:xfrm>
        </p:grpSpPr>
        <p:sp>
          <p:nvSpPr>
            <p:cNvPr id="12308" name="Line 8"/>
            <p:cNvSpPr>
              <a:spLocks noChangeShapeType="1"/>
            </p:cNvSpPr>
            <p:nvPr/>
          </p:nvSpPr>
          <p:spPr bwMode="gray">
            <a:xfrm flipV="1">
              <a:off x="1355" y="1797"/>
              <a:ext cx="3249" cy="3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9" name="Rectangle 9"/>
            <p:cNvSpPr>
              <a:spLocks noChangeArrowheads="1"/>
            </p:cNvSpPr>
            <p:nvPr/>
          </p:nvSpPr>
          <p:spPr bwMode="gray">
            <a:xfrm rot="3419336">
              <a:off x="1176" y="1462"/>
              <a:ext cx="302" cy="331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12310" name="Text Box 10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660" y="1487"/>
              <a:ext cx="314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zh-TW" sz="2800" b="0">
                  <a:solidFill>
                    <a:srgbClr val="000000"/>
                  </a:solidFill>
                  <a:latin typeface="新細明體" pitchFamily="18" charset="-120"/>
                </a:rPr>
                <a:t>93</a:t>
              </a:r>
              <a:r>
                <a:rPr kumimoji="0" lang="zh-TW" altLang="en-US" sz="2800" b="0">
                  <a:solidFill>
                    <a:srgbClr val="000000"/>
                  </a:solidFill>
                  <a:latin typeface="新細明體" pitchFamily="18" charset="-120"/>
                </a:rPr>
                <a:t>臺南縣自製教學媒體競賽：</a:t>
              </a:r>
            </a:p>
          </p:txBody>
        </p:sp>
        <p:sp>
          <p:nvSpPr>
            <p:cNvPr id="12311" name="Text Box 11"/>
            <p:cNvSpPr txBox="1">
              <a:spLocks noChangeArrowheads="1"/>
            </p:cNvSpPr>
            <p:nvPr/>
          </p:nvSpPr>
          <p:spPr bwMode="gray">
            <a:xfrm>
              <a:off x="1209" y="1491"/>
              <a:ext cx="22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40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2293" name="Group 12"/>
          <p:cNvGrpSpPr>
            <a:grpSpLocks/>
          </p:cNvGrpSpPr>
          <p:nvPr/>
        </p:nvGrpSpPr>
        <p:grpSpPr bwMode="auto">
          <a:xfrm>
            <a:off x="755650" y="2924175"/>
            <a:ext cx="7054850" cy="555625"/>
            <a:chOff x="1161" y="2097"/>
            <a:chExt cx="4444" cy="350"/>
          </a:xfrm>
        </p:grpSpPr>
        <p:sp>
          <p:nvSpPr>
            <p:cNvPr id="12304" name="Line 13"/>
            <p:cNvSpPr>
              <a:spLocks noChangeShapeType="1"/>
            </p:cNvSpPr>
            <p:nvPr/>
          </p:nvSpPr>
          <p:spPr bwMode="gray">
            <a:xfrm flipV="1">
              <a:off x="1353" y="2432"/>
              <a:ext cx="3251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5" name="Rectangle 14"/>
            <p:cNvSpPr>
              <a:spLocks noChangeArrowheads="1"/>
            </p:cNvSpPr>
            <p:nvPr/>
          </p:nvSpPr>
          <p:spPr bwMode="gray">
            <a:xfrm rot="3419336">
              <a:off x="1174" y="2084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12306" name="Text Box 15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655" y="2107"/>
              <a:ext cx="395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/>
              <a:r>
                <a:rPr kumimoji="0" lang="en-US" altLang="zh-TW" sz="2800" b="0">
                  <a:solidFill>
                    <a:srgbClr val="000000"/>
                  </a:solidFill>
                </a:rPr>
                <a:t>93</a:t>
              </a:r>
              <a:r>
                <a:rPr kumimoji="0" lang="zh-TW" altLang="en-US" sz="2800" b="0">
                  <a:solidFill>
                    <a:srgbClr val="000000"/>
                  </a:solidFill>
                </a:rPr>
                <a:t>臺南縣交通安全網頁製作競賽</a:t>
              </a:r>
              <a:r>
                <a:rPr kumimoji="0" lang="zh-TW" altLang="en-US" sz="2800" b="0">
                  <a:solidFill>
                    <a:srgbClr val="FF0066"/>
                  </a:solidFill>
                </a:rPr>
                <a:t>第一名</a:t>
              </a:r>
            </a:p>
          </p:txBody>
        </p:sp>
        <p:sp>
          <p:nvSpPr>
            <p:cNvPr id="12307" name="Text Box 16"/>
            <p:cNvSpPr txBox="1">
              <a:spLocks noChangeArrowheads="1"/>
            </p:cNvSpPr>
            <p:nvPr/>
          </p:nvSpPr>
          <p:spPr bwMode="gray">
            <a:xfrm>
              <a:off x="1209" y="2111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40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2294" name="Group 17"/>
          <p:cNvGrpSpPr>
            <a:grpSpLocks/>
          </p:cNvGrpSpPr>
          <p:nvPr/>
        </p:nvGrpSpPr>
        <p:grpSpPr bwMode="auto">
          <a:xfrm>
            <a:off x="762000" y="3716338"/>
            <a:ext cx="5465763" cy="555625"/>
            <a:chOff x="1161" y="2717"/>
            <a:chExt cx="3443" cy="350"/>
          </a:xfrm>
        </p:grpSpPr>
        <p:sp>
          <p:nvSpPr>
            <p:cNvPr id="12300" name="Line 18"/>
            <p:cNvSpPr>
              <a:spLocks noChangeShapeType="1"/>
            </p:cNvSpPr>
            <p:nvPr/>
          </p:nvSpPr>
          <p:spPr bwMode="gray">
            <a:xfrm>
              <a:off x="1354" y="3066"/>
              <a:ext cx="3250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1" name="Rectangle 19"/>
            <p:cNvSpPr>
              <a:spLocks noChangeArrowheads="1"/>
            </p:cNvSpPr>
            <p:nvPr/>
          </p:nvSpPr>
          <p:spPr bwMode="gray">
            <a:xfrm rot="3419336">
              <a:off x="1174" y="2704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12302" name="Text Box 20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655" y="2727"/>
              <a:ext cx="291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/>
              <a:r>
                <a:rPr kumimoji="0" lang="en-US" altLang="zh-TW" sz="2800" b="0">
                  <a:solidFill>
                    <a:srgbClr val="000000"/>
                  </a:solidFill>
                </a:rPr>
                <a:t>2004 </a:t>
              </a:r>
              <a:r>
                <a:rPr kumimoji="0" lang="zh-TW" altLang="en-US" sz="2800" b="0">
                  <a:solidFill>
                    <a:srgbClr val="000000"/>
                  </a:solidFill>
                </a:rPr>
                <a:t>臺南縣數位教材甄選：</a:t>
              </a:r>
            </a:p>
          </p:txBody>
        </p:sp>
        <p:sp>
          <p:nvSpPr>
            <p:cNvPr id="12303" name="Text Box 21"/>
            <p:cNvSpPr txBox="1">
              <a:spLocks noChangeArrowheads="1"/>
            </p:cNvSpPr>
            <p:nvPr/>
          </p:nvSpPr>
          <p:spPr bwMode="gray">
            <a:xfrm>
              <a:off x="1209" y="2731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40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2295" name="Group 22"/>
          <p:cNvGrpSpPr>
            <a:grpSpLocks/>
          </p:cNvGrpSpPr>
          <p:nvPr/>
        </p:nvGrpSpPr>
        <p:grpSpPr bwMode="auto">
          <a:xfrm>
            <a:off x="755650" y="4868863"/>
            <a:ext cx="7451725" cy="555625"/>
            <a:chOff x="1161" y="2717"/>
            <a:chExt cx="4694" cy="350"/>
          </a:xfrm>
        </p:grpSpPr>
        <p:sp>
          <p:nvSpPr>
            <p:cNvPr id="12296" name="Line 23"/>
            <p:cNvSpPr>
              <a:spLocks noChangeShapeType="1"/>
            </p:cNvSpPr>
            <p:nvPr/>
          </p:nvSpPr>
          <p:spPr bwMode="gray">
            <a:xfrm>
              <a:off x="1354" y="3066"/>
              <a:ext cx="3250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97" name="Rectangle 24"/>
            <p:cNvSpPr>
              <a:spLocks noChangeArrowheads="1"/>
            </p:cNvSpPr>
            <p:nvPr/>
          </p:nvSpPr>
          <p:spPr bwMode="gray">
            <a:xfrm rot="3419336">
              <a:off x="1174" y="2704"/>
              <a:ext cx="302" cy="328"/>
            </a:xfrm>
            <a:prstGeom prst="rect">
              <a:avLst/>
            </a:prstGeom>
            <a:solidFill>
              <a:srgbClr val="FF0066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12298" name="Text Box 25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655" y="2727"/>
              <a:ext cx="420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/>
              <a:r>
                <a:rPr kumimoji="0" lang="en-US" altLang="en-US" sz="2800" b="0">
                  <a:solidFill>
                    <a:srgbClr val="000000"/>
                  </a:solidFill>
                </a:rPr>
                <a:t>2009臺南縣海洋教育學校網頁評選</a:t>
              </a:r>
              <a:r>
                <a:rPr kumimoji="0" lang="en-US" altLang="en-US" sz="2800" b="0">
                  <a:solidFill>
                    <a:srgbClr val="FF0066"/>
                  </a:solidFill>
                </a:rPr>
                <a:t>第二名</a:t>
              </a:r>
              <a:endParaRPr kumimoji="0" lang="zh-TW" altLang="en-US" sz="2800" b="0">
                <a:solidFill>
                  <a:srgbClr val="FF0066"/>
                </a:solidFill>
              </a:endParaRPr>
            </a:p>
          </p:txBody>
        </p:sp>
        <p:sp>
          <p:nvSpPr>
            <p:cNvPr id="12299" name="Text Box 26"/>
            <p:cNvSpPr txBox="1">
              <a:spLocks noChangeArrowheads="1"/>
            </p:cNvSpPr>
            <p:nvPr/>
          </p:nvSpPr>
          <p:spPr bwMode="gray">
            <a:xfrm>
              <a:off x="1209" y="2731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400">
                  <a:solidFill>
                    <a:srgbClr val="FFFFFF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smtClean="0"/>
              <a:t>創</a:t>
            </a:r>
            <a:r>
              <a:rPr lang="en-US" altLang="zh-TW" sz="4800" smtClean="0"/>
              <a:t>e</a:t>
            </a:r>
            <a:r>
              <a:rPr lang="zh-TW" altLang="en-US" sz="4800" smtClean="0"/>
              <a:t>教學期成果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/>
            </a:r>
            <a:br>
              <a:rPr lang="zh-TW" altLang="en-US" smtClean="0"/>
            </a:br>
            <a:r>
              <a:rPr lang="zh-TW" altLang="en-US" sz="2800" smtClean="0">
                <a:solidFill>
                  <a:srgbClr val="FF0066"/>
                </a:solidFill>
                <a:latin typeface="新細明體" pitchFamily="18" charset="-120"/>
              </a:rPr>
              <a:t>特優</a:t>
            </a:r>
            <a:r>
              <a:rPr lang="en-US" altLang="zh-TW" sz="2800" smtClean="0">
                <a:solidFill>
                  <a:srgbClr val="FF0066"/>
                </a:solidFill>
                <a:latin typeface="新細明體" pitchFamily="18" charset="-120"/>
              </a:rPr>
              <a:t>x1</a:t>
            </a:r>
            <a:r>
              <a:rPr lang="zh-TW" altLang="en-US" sz="2800" smtClean="0">
                <a:solidFill>
                  <a:srgbClr val="FF0066"/>
                </a:solidFill>
                <a:latin typeface="新細明體" pitchFamily="18" charset="-120"/>
              </a:rPr>
              <a:t>、優等</a:t>
            </a:r>
            <a:r>
              <a:rPr lang="en-US" altLang="zh-TW" sz="2800" smtClean="0">
                <a:solidFill>
                  <a:srgbClr val="FF0066"/>
                </a:solidFill>
                <a:latin typeface="新細明體" pitchFamily="18" charset="-120"/>
              </a:rPr>
              <a:t>x2 </a:t>
            </a:r>
            <a:r>
              <a:rPr lang="zh-TW" altLang="en-US" sz="2800" smtClean="0">
                <a:solidFill>
                  <a:srgbClr val="FF0066"/>
                </a:solidFill>
                <a:latin typeface="新細明體" pitchFamily="18" charset="-120"/>
              </a:rPr>
              <a:t>、甲等</a:t>
            </a:r>
            <a:r>
              <a:rPr lang="en-US" altLang="zh-TW" sz="2800" smtClean="0">
                <a:solidFill>
                  <a:srgbClr val="FF0066"/>
                </a:solidFill>
                <a:latin typeface="新細明體" pitchFamily="18" charset="-120"/>
              </a:rPr>
              <a:t>x9</a:t>
            </a:r>
          </a:p>
          <a:p>
            <a:pPr eaLnBrk="1" hangingPunct="1">
              <a:buFontTx/>
              <a:buNone/>
            </a:pPr>
            <a:endParaRPr lang="en-US" altLang="zh-TW" sz="2800" smtClean="0">
              <a:solidFill>
                <a:srgbClr val="FF0066"/>
              </a:solidFill>
            </a:endParaRPr>
          </a:p>
          <a:p>
            <a:pPr eaLnBrk="1" hangingPunct="1"/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800" smtClean="0">
                <a:solidFill>
                  <a:srgbClr val="FF0066"/>
                </a:solidFill>
                <a:latin typeface="新細明體" pitchFamily="18" charset="-120"/>
              </a:rPr>
              <a:t>特優</a:t>
            </a:r>
            <a:r>
              <a:rPr lang="en-US" altLang="zh-TW" sz="2800" smtClean="0">
                <a:solidFill>
                  <a:srgbClr val="FF0066"/>
                </a:solidFill>
                <a:latin typeface="新細明體" pitchFamily="18" charset="-120"/>
              </a:rPr>
              <a:t>x1</a:t>
            </a:r>
            <a:r>
              <a:rPr lang="zh-TW" altLang="en-US" sz="2800" smtClean="0">
                <a:solidFill>
                  <a:srgbClr val="FF0066"/>
                </a:solidFill>
                <a:latin typeface="新細明體" pitchFamily="18" charset="-120"/>
              </a:rPr>
              <a:t>、優等</a:t>
            </a:r>
            <a:r>
              <a:rPr lang="en-US" altLang="zh-TW" sz="2800" smtClean="0">
                <a:solidFill>
                  <a:srgbClr val="FF0066"/>
                </a:solidFill>
                <a:latin typeface="新細明體" pitchFamily="18" charset="-120"/>
              </a:rPr>
              <a:t>x2 </a:t>
            </a:r>
            <a:r>
              <a:rPr lang="zh-TW" altLang="en-US" sz="2800" smtClean="0">
                <a:solidFill>
                  <a:srgbClr val="FF0066"/>
                </a:solidFill>
                <a:latin typeface="新細明體" pitchFamily="18" charset="-120"/>
              </a:rPr>
              <a:t>、甲等</a:t>
            </a:r>
            <a:r>
              <a:rPr lang="en-US" altLang="zh-TW" sz="2800" smtClean="0">
                <a:solidFill>
                  <a:srgbClr val="FF0066"/>
                </a:solidFill>
                <a:latin typeface="新細明體" pitchFamily="18" charset="-120"/>
              </a:rPr>
              <a:t>x1</a:t>
            </a:r>
          </a:p>
          <a:p>
            <a:pPr eaLnBrk="1" hangingPunct="1"/>
            <a:endParaRPr lang="en-US" altLang="zh-TW" sz="2800" smtClean="0">
              <a:solidFill>
                <a:srgbClr val="FF0066"/>
              </a:solidFill>
            </a:endParaRPr>
          </a:p>
          <a:p>
            <a:pPr eaLnBrk="1" hangingPunct="1"/>
            <a:endParaRPr lang="zh-TW" altLang="en-US" smtClean="0"/>
          </a:p>
        </p:txBody>
      </p:sp>
      <p:pic>
        <p:nvPicPr>
          <p:cNvPr id="13316" name="Picture 5" descr="P7054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076700"/>
            <a:ext cx="24622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395288" y="1557338"/>
            <a:ext cx="8015287" cy="555625"/>
            <a:chOff x="1161" y="1477"/>
            <a:chExt cx="5049" cy="350"/>
          </a:xfrm>
        </p:grpSpPr>
        <p:sp>
          <p:nvSpPr>
            <p:cNvPr id="13323" name="Line 8"/>
            <p:cNvSpPr>
              <a:spLocks noChangeShapeType="1"/>
            </p:cNvSpPr>
            <p:nvPr/>
          </p:nvSpPr>
          <p:spPr bwMode="gray">
            <a:xfrm flipV="1">
              <a:off x="1355" y="1797"/>
              <a:ext cx="3249" cy="3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24" name="Rectangle 9"/>
            <p:cNvSpPr>
              <a:spLocks noChangeArrowheads="1"/>
            </p:cNvSpPr>
            <p:nvPr/>
          </p:nvSpPr>
          <p:spPr bwMode="gray">
            <a:xfrm rot="3419336">
              <a:off x="1176" y="1462"/>
              <a:ext cx="302" cy="331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13325" name="Text Box 1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660" y="1487"/>
              <a:ext cx="455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 b="0">
                  <a:solidFill>
                    <a:srgbClr val="000000"/>
                  </a:solidFill>
                  <a:latin typeface="新細明體" pitchFamily="18" charset="-120"/>
                </a:rPr>
                <a:t>2004~2009GreaTeach全國創意教學獎 </a:t>
              </a:r>
              <a:endParaRPr kumimoji="0" lang="zh-TW" altLang="en-US" sz="2800" b="0">
                <a:solidFill>
                  <a:srgbClr val="000000"/>
                </a:solidFill>
                <a:latin typeface="新細明體" pitchFamily="18" charset="-120"/>
              </a:endParaRPr>
            </a:p>
          </p:txBody>
        </p:sp>
        <p:sp>
          <p:nvSpPr>
            <p:cNvPr id="13326" name="Text Box 11"/>
            <p:cNvSpPr txBox="1">
              <a:spLocks noChangeArrowheads="1"/>
            </p:cNvSpPr>
            <p:nvPr/>
          </p:nvSpPr>
          <p:spPr bwMode="gray">
            <a:xfrm>
              <a:off x="1209" y="1491"/>
              <a:ext cx="22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40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3318" name="Group 12"/>
          <p:cNvGrpSpPr>
            <a:grpSpLocks/>
          </p:cNvGrpSpPr>
          <p:nvPr/>
        </p:nvGrpSpPr>
        <p:grpSpPr bwMode="auto">
          <a:xfrm>
            <a:off x="395288" y="3068638"/>
            <a:ext cx="6943725" cy="555625"/>
            <a:chOff x="1161" y="2097"/>
            <a:chExt cx="4374" cy="350"/>
          </a:xfrm>
        </p:grpSpPr>
        <p:sp>
          <p:nvSpPr>
            <p:cNvPr id="13319" name="Line 13"/>
            <p:cNvSpPr>
              <a:spLocks noChangeShapeType="1"/>
            </p:cNvSpPr>
            <p:nvPr/>
          </p:nvSpPr>
          <p:spPr bwMode="gray">
            <a:xfrm flipV="1">
              <a:off x="1353" y="2432"/>
              <a:ext cx="3251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20" name="Rectangle 14"/>
            <p:cNvSpPr>
              <a:spLocks noChangeArrowheads="1"/>
            </p:cNvSpPr>
            <p:nvPr/>
          </p:nvSpPr>
          <p:spPr bwMode="gray">
            <a:xfrm rot="3419336">
              <a:off x="1174" y="2084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13321" name="Text Box 15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655" y="2107"/>
              <a:ext cx="388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/>
              <a:r>
                <a:rPr kumimoji="0" lang="en-US" altLang="zh-TW" sz="2800" b="0">
                  <a:solidFill>
                    <a:srgbClr val="000000"/>
                  </a:solidFill>
                  <a:latin typeface="新細明體" pitchFamily="18" charset="-120"/>
                </a:rPr>
                <a:t>96~97</a:t>
              </a:r>
              <a:r>
                <a:rPr kumimoji="0" lang="zh-TW" altLang="en-US" sz="2800" b="0">
                  <a:solidFill>
                    <a:srgbClr val="000000"/>
                  </a:solidFill>
                </a:rPr>
                <a:t>臺南縣自由軟體應用教案徵選</a:t>
              </a:r>
              <a:r>
                <a:rPr kumimoji="0" lang="zh-TW" altLang="en-US" sz="2800" b="0">
                  <a:solidFill>
                    <a:srgbClr val="FF0066"/>
                  </a:solidFill>
                </a:rPr>
                <a:t> </a:t>
              </a:r>
            </a:p>
          </p:txBody>
        </p:sp>
        <p:sp>
          <p:nvSpPr>
            <p:cNvPr id="13322" name="Text Box 16"/>
            <p:cNvSpPr txBox="1">
              <a:spLocks noChangeArrowheads="1"/>
            </p:cNvSpPr>
            <p:nvPr/>
          </p:nvSpPr>
          <p:spPr bwMode="gray">
            <a:xfrm>
              <a:off x="1209" y="2111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400">
                  <a:solidFill>
                    <a:srgbClr val="FFFFFF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ye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85693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dow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72075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457200" y="404813"/>
            <a:ext cx="8229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4400">
                <a:solidFill>
                  <a:srgbClr val="FF0066"/>
                </a:solidFill>
              </a:rPr>
              <a:t>資訊融入教學發展</a:t>
            </a:r>
            <a:r>
              <a:rPr lang="zh-TW" altLang="zh-TW" sz="4400">
                <a:solidFill>
                  <a:srgbClr val="FF0066"/>
                </a:solidFill>
              </a:rPr>
              <a:t>歷程</a:t>
            </a:r>
            <a:endParaRPr lang="zh-TW" altLang="en-US" sz="440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1405</TotalTime>
  <Words>638</Words>
  <Application>Microsoft Office PowerPoint</Application>
  <PresentationFormat>如螢幕大小 (4:3)</PresentationFormat>
  <Paragraphs>126</Paragraphs>
  <Slides>31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3" baseType="lpstr">
      <vt:lpstr>Arial</vt:lpstr>
      <vt:lpstr>新細明體</vt:lpstr>
      <vt:lpstr>微軟正黑體</vt:lpstr>
      <vt:lpstr>Cambria</vt:lpstr>
      <vt:lpstr>Calibri</vt:lpstr>
      <vt:lpstr>標楷體</vt:lpstr>
      <vt:lpstr>華康中黑體</vt:lpstr>
      <vt:lpstr>Times New Roman</vt:lpstr>
      <vt:lpstr>王漢宗特圓體繁</vt:lpstr>
      <vt:lpstr>Wingdings 2</vt:lpstr>
      <vt:lpstr>华文行楷</vt:lpstr>
      <vt:lpstr>行雲流水</vt:lpstr>
      <vt:lpstr>大橋國中資訊融入教學現況</vt:lpstr>
      <vt:lpstr>學校背景</vt:lpstr>
      <vt:lpstr>緣起－我們的理念</vt:lpstr>
      <vt:lpstr>團隊運作模式與歷程 資訊團隊運作模式</vt:lpstr>
      <vt:lpstr>團隊運作模式與歷程 資訊團隊的運作特色</vt:lpstr>
      <vt:lpstr>資訊融入發展歷程</vt:lpstr>
      <vt:lpstr>資訊融入教學成果 </vt:lpstr>
      <vt:lpstr>創e教學期成果</vt:lpstr>
      <vt:lpstr>投影片 9</vt:lpstr>
      <vt:lpstr>教學模式創新程度</vt:lpstr>
      <vt:lpstr>教學模式創新程度</vt:lpstr>
      <vt:lpstr>教學模式創新程度 資訊團隊扮演的角色</vt:lpstr>
      <vt:lpstr>團隊運作模式與歷程 資訊科技創新教學交流</vt:lpstr>
      <vt:lpstr>團隊運作模式與歷程 資訊科技創新經驗分享</vt:lpstr>
      <vt:lpstr>與現有資訊設備的整合</vt:lpstr>
      <vt:lpstr>與現有資訊設備的整合 e化專科教室－3間</vt:lpstr>
      <vt:lpstr>與現有資訊設備的整合 e化數位教室－56間</vt:lpstr>
      <vt:lpstr>與現有資訊設備的整合 建置教學資源分享平台</vt:lpstr>
      <vt:lpstr>與現有資訊設備的整合 資訊推車與資訊小義工</vt:lpstr>
      <vt:lpstr>與現有資訊設備的整合 辦理研習、經驗分享、教學觀摩</vt:lpstr>
      <vt:lpstr>與現有資訊設備的整合 積極參與競賽</vt:lpstr>
      <vt:lpstr>與現有數位資源整合程度 本校數位資源的整合的目的</vt:lpstr>
      <vt:lpstr>與現有數位資源整合程度 資源整合的整體架構圖</vt:lpstr>
      <vt:lpstr>與現有數位資源整合程度 使用的工具1</vt:lpstr>
      <vt:lpstr>與現有數位資源整合程度 使用的工具2</vt:lpstr>
      <vt:lpstr>與現有數位資源整合程度 RSS教材建構系統</vt:lpstr>
      <vt:lpstr>與現有數位資源整合程度 RSS教材建構系統</vt:lpstr>
      <vt:lpstr>與現有數位資源整合程度</vt:lpstr>
      <vt:lpstr>未來的展望與願景</vt:lpstr>
      <vt:lpstr>推廣與建議</vt:lpstr>
      <vt:lpstr>結語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GreaTeach2010 創意教學</dc:title>
  <dc:creator>miaochan</dc:creator>
  <cp:lastModifiedBy>User</cp:lastModifiedBy>
  <cp:revision>149</cp:revision>
  <dcterms:created xsi:type="dcterms:W3CDTF">2010-06-14T15:21:22Z</dcterms:created>
  <dcterms:modified xsi:type="dcterms:W3CDTF">2011-10-05T21:42:16Z</dcterms:modified>
</cp:coreProperties>
</file>